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Lst>
  <p:notesMasterIdLst>
    <p:notesMasterId r:id="rId28"/>
  </p:notesMasterIdLst>
  <p:sldIdLst>
    <p:sldId id="373" r:id="rId2"/>
    <p:sldId id="440" r:id="rId3"/>
    <p:sldId id="466" r:id="rId4"/>
    <p:sldId id="441" r:id="rId5"/>
    <p:sldId id="443" r:id="rId6"/>
    <p:sldId id="444" r:id="rId7"/>
    <p:sldId id="445" r:id="rId8"/>
    <p:sldId id="446" r:id="rId9"/>
    <p:sldId id="447" r:id="rId10"/>
    <p:sldId id="448" r:id="rId11"/>
    <p:sldId id="450" r:id="rId12"/>
    <p:sldId id="451" r:id="rId13"/>
    <p:sldId id="455" r:id="rId14"/>
    <p:sldId id="452" r:id="rId15"/>
    <p:sldId id="453" r:id="rId16"/>
    <p:sldId id="460" r:id="rId17"/>
    <p:sldId id="454" r:id="rId18"/>
    <p:sldId id="458" r:id="rId19"/>
    <p:sldId id="439" r:id="rId20"/>
    <p:sldId id="442" r:id="rId21"/>
    <p:sldId id="465" r:id="rId22"/>
    <p:sldId id="463" r:id="rId23"/>
    <p:sldId id="449" r:id="rId24"/>
    <p:sldId id="461" r:id="rId25"/>
    <p:sldId id="459" r:id="rId26"/>
    <p:sldId id="464"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0C2"/>
    <a:srgbClr val="1CA29A"/>
    <a:srgbClr val="5769A5"/>
    <a:srgbClr val="6277BB"/>
    <a:srgbClr val="00EFF2"/>
    <a:srgbClr val="00DCDE"/>
    <a:srgbClr val="00A6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47"/>
    <p:restoredTop sz="87958"/>
  </p:normalViewPr>
  <p:slideViewPr>
    <p:cSldViewPr snapToGrid="0" snapToObjects="1">
      <p:cViewPr varScale="1">
        <p:scale>
          <a:sx n="103" d="100"/>
          <a:sy n="103" d="100"/>
        </p:scale>
        <p:origin x="188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51DE3F-C7A3-B849-A893-DA69F54E9BB7}" type="datetimeFigureOut">
              <a:rPr lang="en-US" smtClean="0"/>
              <a:t>5/21/24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FBE53E-502D-EA48-B765-E9C406CA0829}" type="slidenum">
              <a:rPr lang="en-US" smtClean="0"/>
              <a:t>‹#›</a:t>
            </a:fld>
            <a:endParaRPr lang="en-US"/>
          </a:p>
        </p:txBody>
      </p:sp>
    </p:spTree>
    <p:extLst>
      <p:ext uri="{BB962C8B-B14F-4D97-AF65-F5344CB8AC3E}">
        <p14:creationId xmlns:p14="http://schemas.microsoft.com/office/powerpoint/2010/main" val="200478945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FBE53E-502D-EA48-B765-E9C406CA0829}" type="slidenum">
              <a:rPr lang="en-US" smtClean="0"/>
              <a:t>1</a:t>
            </a:fld>
            <a:endParaRPr lang="en-US"/>
          </a:p>
        </p:txBody>
      </p:sp>
    </p:spTree>
    <p:extLst>
      <p:ext uri="{BB962C8B-B14F-4D97-AF65-F5344CB8AC3E}">
        <p14:creationId xmlns:p14="http://schemas.microsoft.com/office/powerpoint/2010/main" val="2588201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marR="0" lvl="0" indent="-171450" algn="l" defTabSz="685800" rtl="0" eaLnBrk="1" fontAlgn="auto" latinLnBrk="0" hangingPunct="1">
              <a:lnSpc>
                <a:spcPct val="100000"/>
              </a:lnSpc>
              <a:spcBef>
                <a:spcPts val="0"/>
              </a:spcBef>
              <a:spcAft>
                <a:spcPts val="0"/>
              </a:spcAft>
              <a:buClrTx/>
              <a:buSzTx/>
              <a:buFontTx/>
              <a:buChar char="-"/>
              <a:tabLst/>
              <a:defRPr/>
            </a:pPr>
            <a:endParaRPr lang="en-SG" sz="9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7FBE53E-502D-EA48-B765-E9C406CA0829}" type="slidenum">
              <a:rPr lang="en-US" smtClean="0"/>
              <a:t>10</a:t>
            </a:fld>
            <a:endParaRPr lang="en-US"/>
          </a:p>
        </p:txBody>
      </p:sp>
    </p:spTree>
    <p:extLst>
      <p:ext uri="{BB962C8B-B14F-4D97-AF65-F5344CB8AC3E}">
        <p14:creationId xmlns:p14="http://schemas.microsoft.com/office/powerpoint/2010/main" val="2849802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marR="0" lvl="0" indent="-171450" algn="l" defTabSz="685800" rtl="0" eaLnBrk="1" fontAlgn="auto" latinLnBrk="0" hangingPunct="1">
              <a:lnSpc>
                <a:spcPct val="100000"/>
              </a:lnSpc>
              <a:spcBef>
                <a:spcPts val="0"/>
              </a:spcBef>
              <a:spcAft>
                <a:spcPts val="0"/>
              </a:spcAft>
              <a:buClrTx/>
              <a:buSzTx/>
              <a:buFontTx/>
              <a:buChar char="-"/>
              <a:tabLst/>
              <a:defRPr/>
            </a:pPr>
            <a:endParaRPr lang="en-SG" sz="9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7FBE53E-502D-EA48-B765-E9C406CA0829}" type="slidenum">
              <a:rPr lang="en-US" smtClean="0"/>
              <a:t>11</a:t>
            </a:fld>
            <a:endParaRPr lang="en-US"/>
          </a:p>
        </p:txBody>
      </p:sp>
    </p:spTree>
    <p:extLst>
      <p:ext uri="{BB962C8B-B14F-4D97-AF65-F5344CB8AC3E}">
        <p14:creationId xmlns:p14="http://schemas.microsoft.com/office/powerpoint/2010/main" val="3626968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marR="0" lvl="0" indent="-171450" algn="l" defTabSz="685800" rtl="0" eaLnBrk="1" fontAlgn="auto" latinLnBrk="0" hangingPunct="1">
              <a:lnSpc>
                <a:spcPct val="100000"/>
              </a:lnSpc>
              <a:spcBef>
                <a:spcPts val="0"/>
              </a:spcBef>
              <a:spcAft>
                <a:spcPts val="0"/>
              </a:spcAft>
              <a:buClrTx/>
              <a:buSzTx/>
              <a:buFontTx/>
              <a:buChar char="-"/>
              <a:tabLst/>
              <a:defRPr/>
            </a:pPr>
            <a:endParaRPr lang="en-SG" sz="9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7FBE53E-502D-EA48-B765-E9C406CA0829}" type="slidenum">
              <a:rPr lang="en-US" smtClean="0"/>
              <a:t>12</a:t>
            </a:fld>
            <a:endParaRPr lang="en-US"/>
          </a:p>
        </p:txBody>
      </p:sp>
    </p:spTree>
    <p:extLst>
      <p:ext uri="{BB962C8B-B14F-4D97-AF65-F5344CB8AC3E}">
        <p14:creationId xmlns:p14="http://schemas.microsoft.com/office/powerpoint/2010/main" val="1850831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marR="0" lvl="0" indent="-171450" algn="l" defTabSz="685800" rtl="0" eaLnBrk="1" fontAlgn="auto" latinLnBrk="0" hangingPunct="1">
              <a:lnSpc>
                <a:spcPct val="100000"/>
              </a:lnSpc>
              <a:spcBef>
                <a:spcPts val="0"/>
              </a:spcBef>
              <a:spcAft>
                <a:spcPts val="0"/>
              </a:spcAft>
              <a:buClrTx/>
              <a:buSzTx/>
              <a:buFontTx/>
              <a:buChar char="-"/>
              <a:tabLst/>
              <a:defRPr/>
            </a:pPr>
            <a:endParaRPr lang="en-SG" sz="9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7FBE53E-502D-EA48-B765-E9C406CA0829}" type="slidenum">
              <a:rPr lang="en-US" smtClean="0"/>
              <a:t>13</a:t>
            </a:fld>
            <a:endParaRPr lang="en-US"/>
          </a:p>
        </p:txBody>
      </p:sp>
    </p:spTree>
    <p:extLst>
      <p:ext uri="{BB962C8B-B14F-4D97-AF65-F5344CB8AC3E}">
        <p14:creationId xmlns:p14="http://schemas.microsoft.com/office/powerpoint/2010/main" val="9634996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marR="0" lvl="0" indent="-171450" algn="l" defTabSz="685800" rtl="0" eaLnBrk="1" fontAlgn="auto" latinLnBrk="0" hangingPunct="1">
              <a:lnSpc>
                <a:spcPct val="100000"/>
              </a:lnSpc>
              <a:spcBef>
                <a:spcPts val="0"/>
              </a:spcBef>
              <a:spcAft>
                <a:spcPts val="0"/>
              </a:spcAft>
              <a:buClrTx/>
              <a:buSzTx/>
              <a:buFontTx/>
              <a:buChar char="-"/>
              <a:tabLst/>
              <a:defRPr/>
            </a:pPr>
            <a:endParaRPr lang="en-SG" sz="9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7FBE53E-502D-EA48-B765-E9C406CA0829}" type="slidenum">
              <a:rPr lang="en-US" smtClean="0"/>
              <a:t>14</a:t>
            </a:fld>
            <a:endParaRPr lang="en-US"/>
          </a:p>
        </p:txBody>
      </p:sp>
    </p:spTree>
    <p:extLst>
      <p:ext uri="{BB962C8B-B14F-4D97-AF65-F5344CB8AC3E}">
        <p14:creationId xmlns:p14="http://schemas.microsoft.com/office/powerpoint/2010/main" val="16885838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marR="0" lvl="0" indent="-171450" algn="l" defTabSz="685800" rtl="0" eaLnBrk="1" fontAlgn="auto" latinLnBrk="0" hangingPunct="1">
              <a:lnSpc>
                <a:spcPct val="100000"/>
              </a:lnSpc>
              <a:spcBef>
                <a:spcPts val="0"/>
              </a:spcBef>
              <a:spcAft>
                <a:spcPts val="0"/>
              </a:spcAft>
              <a:buClrTx/>
              <a:buSzTx/>
              <a:buFontTx/>
              <a:buChar char="-"/>
              <a:tabLst/>
              <a:defRPr/>
            </a:pPr>
            <a:endParaRPr lang="en-SG" sz="9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7FBE53E-502D-EA48-B765-E9C406CA0829}" type="slidenum">
              <a:rPr lang="en-US" smtClean="0"/>
              <a:t>15</a:t>
            </a:fld>
            <a:endParaRPr lang="en-US"/>
          </a:p>
        </p:txBody>
      </p:sp>
    </p:spTree>
    <p:extLst>
      <p:ext uri="{BB962C8B-B14F-4D97-AF65-F5344CB8AC3E}">
        <p14:creationId xmlns:p14="http://schemas.microsoft.com/office/powerpoint/2010/main" val="368905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marR="0" lvl="0" indent="-171450" algn="l" defTabSz="685800" rtl="0" eaLnBrk="1" fontAlgn="auto" latinLnBrk="0" hangingPunct="1">
              <a:lnSpc>
                <a:spcPct val="100000"/>
              </a:lnSpc>
              <a:spcBef>
                <a:spcPts val="0"/>
              </a:spcBef>
              <a:spcAft>
                <a:spcPts val="0"/>
              </a:spcAft>
              <a:buClrTx/>
              <a:buSzTx/>
              <a:buFontTx/>
              <a:buChar char="-"/>
              <a:tabLst/>
              <a:defRPr/>
            </a:pPr>
            <a:endParaRPr lang="en-SG" sz="9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7FBE53E-502D-EA48-B765-E9C406CA0829}" type="slidenum">
              <a:rPr lang="en-US" smtClean="0"/>
              <a:t>16</a:t>
            </a:fld>
            <a:endParaRPr lang="en-US"/>
          </a:p>
        </p:txBody>
      </p:sp>
    </p:spTree>
    <p:extLst>
      <p:ext uri="{BB962C8B-B14F-4D97-AF65-F5344CB8AC3E}">
        <p14:creationId xmlns:p14="http://schemas.microsoft.com/office/powerpoint/2010/main" val="18683389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marR="0" lvl="0" indent="-171450" algn="l" defTabSz="685800" rtl="0" eaLnBrk="1" fontAlgn="auto" latinLnBrk="0" hangingPunct="1">
              <a:lnSpc>
                <a:spcPct val="100000"/>
              </a:lnSpc>
              <a:spcBef>
                <a:spcPts val="0"/>
              </a:spcBef>
              <a:spcAft>
                <a:spcPts val="0"/>
              </a:spcAft>
              <a:buClrTx/>
              <a:buSzTx/>
              <a:buFontTx/>
              <a:buChar char="-"/>
              <a:tabLst/>
              <a:defRPr/>
            </a:pPr>
            <a:endParaRPr lang="en-SG" sz="9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7FBE53E-502D-EA48-B765-E9C406CA0829}" type="slidenum">
              <a:rPr lang="en-US" smtClean="0"/>
              <a:t>17</a:t>
            </a:fld>
            <a:endParaRPr lang="en-US"/>
          </a:p>
        </p:txBody>
      </p:sp>
    </p:spTree>
    <p:extLst>
      <p:ext uri="{BB962C8B-B14F-4D97-AF65-F5344CB8AC3E}">
        <p14:creationId xmlns:p14="http://schemas.microsoft.com/office/powerpoint/2010/main" val="34237477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marR="0" lvl="0" indent="-171450" algn="l" defTabSz="685800" rtl="0" eaLnBrk="1" fontAlgn="auto" latinLnBrk="0" hangingPunct="1">
              <a:lnSpc>
                <a:spcPct val="100000"/>
              </a:lnSpc>
              <a:spcBef>
                <a:spcPts val="0"/>
              </a:spcBef>
              <a:spcAft>
                <a:spcPts val="0"/>
              </a:spcAft>
              <a:buClrTx/>
              <a:buSzTx/>
              <a:buFontTx/>
              <a:buChar char="-"/>
              <a:tabLst/>
              <a:defRPr/>
            </a:pPr>
            <a:endParaRPr lang="en-SG" sz="9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7FBE53E-502D-EA48-B765-E9C406CA0829}" type="slidenum">
              <a:rPr lang="en-US" smtClean="0"/>
              <a:t>18</a:t>
            </a:fld>
            <a:endParaRPr lang="en-US"/>
          </a:p>
        </p:txBody>
      </p:sp>
    </p:spTree>
    <p:extLst>
      <p:ext uri="{BB962C8B-B14F-4D97-AF65-F5344CB8AC3E}">
        <p14:creationId xmlns:p14="http://schemas.microsoft.com/office/powerpoint/2010/main" val="29023264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FBE53E-502D-EA48-B765-E9C406CA0829}" type="slidenum">
              <a:rPr lang="en-US" smtClean="0"/>
              <a:t>19</a:t>
            </a:fld>
            <a:endParaRPr lang="en-US"/>
          </a:p>
        </p:txBody>
      </p:sp>
    </p:spTree>
    <p:extLst>
      <p:ext uri="{BB962C8B-B14F-4D97-AF65-F5344CB8AC3E}">
        <p14:creationId xmlns:p14="http://schemas.microsoft.com/office/powerpoint/2010/main" val="1367796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marR="0" lvl="0" indent="-171450" algn="l" defTabSz="685800" rtl="0" eaLnBrk="1" fontAlgn="auto" latinLnBrk="0" hangingPunct="1">
              <a:lnSpc>
                <a:spcPct val="100000"/>
              </a:lnSpc>
              <a:spcBef>
                <a:spcPts val="0"/>
              </a:spcBef>
              <a:spcAft>
                <a:spcPts val="0"/>
              </a:spcAft>
              <a:buClrTx/>
              <a:buSzTx/>
              <a:buFontTx/>
              <a:buChar char="-"/>
              <a:tabLst/>
              <a:defRPr/>
            </a:pPr>
            <a:endParaRPr lang="en-SG" sz="9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7FBE53E-502D-EA48-B765-E9C406CA0829}" type="slidenum">
              <a:rPr lang="en-US" smtClean="0"/>
              <a:t>2</a:t>
            </a:fld>
            <a:endParaRPr lang="en-US"/>
          </a:p>
        </p:txBody>
      </p:sp>
    </p:spTree>
    <p:extLst>
      <p:ext uri="{BB962C8B-B14F-4D97-AF65-F5344CB8AC3E}">
        <p14:creationId xmlns:p14="http://schemas.microsoft.com/office/powerpoint/2010/main" val="8767822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marR="0" lvl="0" indent="-171450" algn="l" defTabSz="685800" rtl="0" eaLnBrk="1" fontAlgn="auto" latinLnBrk="0" hangingPunct="1">
              <a:lnSpc>
                <a:spcPct val="100000"/>
              </a:lnSpc>
              <a:spcBef>
                <a:spcPts val="0"/>
              </a:spcBef>
              <a:spcAft>
                <a:spcPts val="0"/>
              </a:spcAft>
              <a:buClrTx/>
              <a:buSzTx/>
              <a:buFontTx/>
              <a:buChar char="-"/>
              <a:tabLst/>
              <a:defRPr/>
            </a:pPr>
            <a:endParaRPr lang="en-SG" sz="9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7FBE53E-502D-EA48-B765-E9C406CA0829}" type="slidenum">
              <a:rPr lang="en-US" smtClean="0"/>
              <a:t>20</a:t>
            </a:fld>
            <a:endParaRPr lang="en-US"/>
          </a:p>
        </p:txBody>
      </p:sp>
    </p:spTree>
    <p:extLst>
      <p:ext uri="{BB962C8B-B14F-4D97-AF65-F5344CB8AC3E}">
        <p14:creationId xmlns:p14="http://schemas.microsoft.com/office/powerpoint/2010/main" val="20968532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marR="0" lvl="0" indent="-171450" algn="l" defTabSz="685800" rtl="0" eaLnBrk="1" fontAlgn="auto" latinLnBrk="0" hangingPunct="1">
              <a:lnSpc>
                <a:spcPct val="100000"/>
              </a:lnSpc>
              <a:spcBef>
                <a:spcPts val="0"/>
              </a:spcBef>
              <a:spcAft>
                <a:spcPts val="0"/>
              </a:spcAft>
              <a:buClrTx/>
              <a:buSzTx/>
              <a:buFontTx/>
              <a:buChar char="-"/>
              <a:tabLst/>
              <a:defRPr/>
            </a:pPr>
            <a:endParaRPr lang="en-SG" sz="9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7FBE53E-502D-EA48-B765-E9C406CA0829}" type="slidenum">
              <a:rPr lang="en-US" smtClean="0"/>
              <a:t>21</a:t>
            </a:fld>
            <a:endParaRPr lang="en-US"/>
          </a:p>
        </p:txBody>
      </p:sp>
    </p:spTree>
    <p:extLst>
      <p:ext uri="{BB962C8B-B14F-4D97-AF65-F5344CB8AC3E}">
        <p14:creationId xmlns:p14="http://schemas.microsoft.com/office/powerpoint/2010/main" val="11329864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marR="0" lvl="0" indent="-171450" algn="l" defTabSz="685800" rtl="0" eaLnBrk="1" fontAlgn="auto" latinLnBrk="0" hangingPunct="1">
              <a:lnSpc>
                <a:spcPct val="100000"/>
              </a:lnSpc>
              <a:spcBef>
                <a:spcPts val="0"/>
              </a:spcBef>
              <a:spcAft>
                <a:spcPts val="0"/>
              </a:spcAft>
              <a:buClrTx/>
              <a:buSzTx/>
              <a:buFontTx/>
              <a:buChar char="-"/>
              <a:tabLst/>
              <a:defRPr/>
            </a:pPr>
            <a:endParaRPr lang="en-SG" sz="9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7FBE53E-502D-EA48-B765-E9C406CA0829}" type="slidenum">
              <a:rPr lang="en-US" smtClean="0"/>
              <a:t>22</a:t>
            </a:fld>
            <a:endParaRPr lang="en-US"/>
          </a:p>
        </p:txBody>
      </p:sp>
    </p:spTree>
    <p:extLst>
      <p:ext uri="{BB962C8B-B14F-4D97-AF65-F5344CB8AC3E}">
        <p14:creationId xmlns:p14="http://schemas.microsoft.com/office/powerpoint/2010/main" val="21595888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marR="0" lvl="0" indent="-171450" algn="l" defTabSz="685800" rtl="0" eaLnBrk="1" fontAlgn="auto" latinLnBrk="0" hangingPunct="1">
              <a:lnSpc>
                <a:spcPct val="100000"/>
              </a:lnSpc>
              <a:spcBef>
                <a:spcPts val="0"/>
              </a:spcBef>
              <a:spcAft>
                <a:spcPts val="0"/>
              </a:spcAft>
              <a:buClrTx/>
              <a:buSzTx/>
              <a:buFontTx/>
              <a:buChar char="-"/>
              <a:tabLst/>
              <a:defRPr/>
            </a:pPr>
            <a:endParaRPr lang="en-SG" sz="9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7FBE53E-502D-EA48-B765-E9C406CA0829}" type="slidenum">
              <a:rPr lang="en-US" smtClean="0"/>
              <a:t>23</a:t>
            </a:fld>
            <a:endParaRPr lang="en-US"/>
          </a:p>
        </p:txBody>
      </p:sp>
    </p:spTree>
    <p:extLst>
      <p:ext uri="{BB962C8B-B14F-4D97-AF65-F5344CB8AC3E}">
        <p14:creationId xmlns:p14="http://schemas.microsoft.com/office/powerpoint/2010/main" val="21797697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marR="0" lvl="0" indent="-171450" algn="l" defTabSz="685800" rtl="0" eaLnBrk="1" fontAlgn="auto" latinLnBrk="0" hangingPunct="1">
              <a:lnSpc>
                <a:spcPct val="100000"/>
              </a:lnSpc>
              <a:spcBef>
                <a:spcPts val="0"/>
              </a:spcBef>
              <a:spcAft>
                <a:spcPts val="0"/>
              </a:spcAft>
              <a:buClrTx/>
              <a:buSzTx/>
              <a:buFontTx/>
              <a:buChar char="-"/>
              <a:tabLst/>
              <a:defRPr/>
            </a:pPr>
            <a:endParaRPr lang="en-SG" sz="9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7FBE53E-502D-EA48-B765-E9C406CA0829}" type="slidenum">
              <a:rPr lang="en-US" smtClean="0"/>
              <a:t>24</a:t>
            </a:fld>
            <a:endParaRPr lang="en-US"/>
          </a:p>
        </p:txBody>
      </p:sp>
    </p:spTree>
    <p:extLst>
      <p:ext uri="{BB962C8B-B14F-4D97-AF65-F5344CB8AC3E}">
        <p14:creationId xmlns:p14="http://schemas.microsoft.com/office/powerpoint/2010/main" val="16766685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marR="0" lvl="0" indent="-171450" algn="l" defTabSz="685800" rtl="0" eaLnBrk="1" fontAlgn="auto" latinLnBrk="0" hangingPunct="1">
              <a:lnSpc>
                <a:spcPct val="100000"/>
              </a:lnSpc>
              <a:spcBef>
                <a:spcPts val="0"/>
              </a:spcBef>
              <a:spcAft>
                <a:spcPts val="0"/>
              </a:spcAft>
              <a:buClrTx/>
              <a:buSzTx/>
              <a:buFontTx/>
              <a:buChar char="-"/>
              <a:tabLst/>
              <a:defRPr/>
            </a:pPr>
            <a:endParaRPr lang="en-SG" sz="9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7FBE53E-502D-EA48-B765-E9C406CA0829}" type="slidenum">
              <a:rPr lang="en-US" smtClean="0"/>
              <a:t>25</a:t>
            </a:fld>
            <a:endParaRPr lang="en-US"/>
          </a:p>
        </p:txBody>
      </p:sp>
    </p:spTree>
    <p:extLst>
      <p:ext uri="{BB962C8B-B14F-4D97-AF65-F5344CB8AC3E}">
        <p14:creationId xmlns:p14="http://schemas.microsoft.com/office/powerpoint/2010/main" val="42830608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marR="0" lvl="0" indent="-171450" algn="l" defTabSz="685800" rtl="0" eaLnBrk="1" fontAlgn="auto" latinLnBrk="0" hangingPunct="1">
              <a:lnSpc>
                <a:spcPct val="100000"/>
              </a:lnSpc>
              <a:spcBef>
                <a:spcPts val="0"/>
              </a:spcBef>
              <a:spcAft>
                <a:spcPts val="0"/>
              </a:spcAft>
              <a:buClrTx/>
              <a:buSzTx/>
              <a:buFontTx/>
              <a:buChar char="-"/>
              <a:tabLst/>
              <a:defRPr/>
            </a:pPr>
            <a:endParaRPr lang="en-SG" sz="9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7FBE53E-502D-EA48-B765-E9C406CA0829}" type="slidenum">
              <a:rPr lang="en-US" smtClean="0"/>
              <a:t>26</a:t>
            </a:fld>
            <a:endParaRPr lang="en-US"/>
          </a:p>
        </p:txBody>
      </p:sp>
    </p:spTree>
    <p:extLst>
      <p:ext uri="{BB962C8B-B14F-4D97-AF65-F5344CB8AC3E}">
        <p14:creationId xmlns:p14="http://schemas.microsoft.com/office/powerpoint/2010/main" val="2104693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marR="0" lvl="0" indent="-171450" algn="l" defTabSz="685800" rtl="0" eaLnBrk="1" fontAlgn="auto" latinLnBrk="0" hangingPunct="1">
              <a:lnSpc>
                <a:spcPct val="100000"/>
              </a:lnSpc>
              <a:spcBef>
                <a:spcPts val="0"/>
              </a:spcBef>
              <a:spcAft>
                <a:spcPts val="0"/>
              </a:spcAft>
              <a:buClrTx/>
              <a:buSzTx/>
              <a:buFontTx/>
              <a:buChar char="-"/>
              <a:tabLst/>
              <a:defRPr/>
            </a:pPr>
            <a:r>
              <a:rPr lang="en-SG" sz="900" b="0" i="0" u="none" strike="noStrike" kern="1200" dirty="0">
                <a:solidFill>
                  <a:schemeClr val="tx1"/>
                </a:solidFill>
                <a:effectLst/>
                <a:latin typeface="+mn-lt"/>
                <a:ea typeface="+mn-ea"/>
                <a:cs typeface="+mn-cs"/>
              </a:rPr>
              <a:t>In particular, it is important to understand which aspects of power system operations are improved by the use of streamflow forecasts, when forecasts are most useful, and how forecast predictive performance translates into different metrics of system performance. All these aspects would indeed be relevant to support the operationalization of streamflow forecasts.</a:t>
            </a:r>
          </a:p>
        </p:txBody>
      </p:sp>
      <p:sp>
        <p:nvSpPr>
          <p:cNvPr id="4" name="Slide Number Placeholder 3"/>
          <p:cNvSpPr>
            <a:spLocks noGrp="1"/>
          </p:cNvSpPr>
          <p:nvPr>
            <p:ph type="sldNum" sz="quarter" idx="5"/>
          </p:nvPr>
        </p:nvSpPr>
        <p:spPr/>
        <p:txBody>
          <a:bodyPr/>
          <a:lstStyle/>
          <a:p>
            <a:fld id="{C7FBE53E-502D-EA48-B765-E9C406CA0829}" type="slidenum">
              <a:rPr lang="en-US" smtClean="0"/>
              <a:t>3</a:t>
            </a:fld>
            <a:endParaRPr lang="en-US"/>
          </a:p>
        </p:txBody>
      </p:sp>
    </p:spTree>
    <p:extLst>
      <p:ext uri="{BB962C8B-B14F-4D97-AF65-F5344CB8AC3E}">
        <p14:creationId xmlns:p14="http://schemas.microsoft.com/office/powerpoint/2010/main" val="3650061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marR="0" lvl="0" indent="-171450" algn="l" defTabSz="685800" rtl="0" eaLnBrk="1" fontAlgn="auto" latinLnBrk="0" hangingPunct="1">
              <a:lnSpc>
                <a:spcPct val="100000"/>
              </a:lnSpc>
              <a:spcBef>
                <a:spcPts val="0"/>
              </a:spcBef>
              <a:spcAft>
                <a:spcPts val="0"/>
              </a:spcAft>
              <a:buClrTx/>
              <a:buSzTx/>
              <a:buFontTx/>
              <a:buChar char="-"/>
              <a:tabLst/>
              <a:defRPr/>
            </a:pPr>
            <a:endParaRPr lang="en-SG" sz="9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7FBE53E-502D-EA48-B765-E9C406CA0829}" type="slidenum">
              <a:rPr lang="en-US" smtClean="0"/>
              <a:t>4</a:t>
            </a:fld>
            <a:endParaRPr lang="en-US"/>
          </a:p>
        </p:txBody>
      </p:sp>
    </p:spTree>
    <p:extLst>
      <p:ext uri="{BB962C8B-B14F-4D97-AF65-F5344CB8AC3E}">
        <p14:creationId xmlns:p14="http://schemas.microsoft.com/office/powerpoint/2010/main" val="2016058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marR="0" lvl="0" indent="-171450" algn="l" defTabSz="685800" rtl="0" eaLnBrk="1" fontAlgn="auto" latinLnBrk="0" hangingPunct="1">
              <a:lnSpc>
                <a:spcPct val="100000"/>
              </a:lnSpc>
              <a:spcBef>
                <a:spcPts val="0"/>
              </a:spcBef>
              <a:spcAft>
                <a:spcPts val="0"/>
              </a:spcAft>
              <a:buClrTx/>
              <a:buSzTx/>
              <a:buFontTx/>
              <a:buChar char="-"/>
              <a:tabLst/>
              <a:defRPr/>
            </a:pPr>
            <a:endParaRPr lang="en-SG" sz="9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7FBE53E-502D-EA48-B765-E9C406CA0829}" type="slidenum">
              <a:rPr lang="en-US" smtClean="0"/>
              <a:t>5</a:t>
            </a:fld>
            <a:endParaRPr lang="en-US"/>
          </a:p>
        </p:txBody>
      </p:sp>
    </p:spTree>
    <p:extLst>
      <p:ext uri="{BB962C8B-B14F-4D97-AF65-F5344CB8AC3E}">
        <p14:creationId xmlns:p14="http://schemas.microsoft.com/office/powerpoint/2010/main" val="2303000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marR="0" lvl="0" indent="-171450" algn="l" defTabSz="685800" rtl="0" eaLnBrk="1" fontAlgn="auto" latinLnBrk="0" hangingPunct="1">
              <a:lnSpc>
                <a:spcPct val="100000"/>
              </a:lnSpc>
              <a:spcBef>
                <a:spcPts val="0"/>
              </a:spcBef>
              <a:spcAft>
                <a:spcPts val="0"/>
              </a:spcAft>
              <a:buClrTx/>
              <a:buSzTx/>
              <a:buFontTx/>
              <a:buChar char="-"/>
              <a:tabLst/>
              <a:defRPr/>
            </a:pPr>
            <a:r>
              <a:rPr lang="en-SG" sz="900" b="0" i="0" u="none" strike="noStrike" kern="1200" dirty="0">
                <a:solidFill>
                  <a:schemeClr val="tx1"/>
                </a:solidFill>
                <a:effectLst/>
                <a:latin typeface="+mn-lt"/>
                <a:ea typeface="+mn-ea"/>
                <a:cs typeface="+mn-cs"/>
              </a:rPr>
              <a:t>Add a figure from a </a:t>
            </a:r>
            <a:r>
              <a:rPr lang="en-SG" sz="900" b="0" i="0" u="none" strike="noStrike" kern="1200" dirty="0" err="1">
                <a:solidFill>
                  <a:schemeClr val="tx1"/>
                </a:solidFill>
                <a:effectLst/>
                <a:latin typeface="+mn-lt"/>
                <a:ea typeface="+mn-ea"/>
                <a:cs typeface="+mn-cs"/>
              </a:rPr>
              <a:t>GloFAS</a:t>
            </a:r>
            <a:r>
              <a:rPr lang="en-SG" sz="900" b="0" i="0" u="none" strike="noStrike" kern="1200" dirty="0">
                <a:solidFill>
                  <a:schemeClr val="tx1"/>
                </a:solidFill>
                <a:effectLst/>
                <a:latin typeface="+mn-lt"/>
                <a:ea typeface="+mn-ea"/>
                <a:cs typeface="+mn-cs"/>
              </a:rPr>
              <a:t> paper / website</a:t>
            </a:r>
          </a:p>
          <a:p>
            <a:endParaRPr lang="en-US" dirty="0"/>
          </a:p>
        </p:txBody>
      </p:sp>
      <p:sp>
        <p:nvSpPr>
          <p:cNvPr id="4" name="Slide Number Placeholder 3"/>
          <p:cNvSpPr>
            <a:spLocks noGrp="1"/>
          </p:cNvSpPr>
          <p:nvPr>
            <p:ph type="sldNum" sz="quarter" idx="5"/>
          </p:nvPr>
        </p:nvSpPr>
        <p:spPr/>
        <p:txBody>
          <a:bodyPr/>
          <a:lstStyle/>
          <a:p>
            <a:fld id="{C7FBE53E-502D-EA48-B765-E9C406CA0829}" type="slidenum">
              <a:rPr lang="en-US" smtClean="0"/>
              <a:t>6</a:t>
            </a:fld>
            <a:endParaRPr lang="en-US"/>
          </a:p>
        </p:txBody>
      </p:sp>
    </p:spTree>
    <p:extLst>
      <p:ext uri="{BB962C8B-B14F-4D97-AF65-F5344CB8AC3E}">
        <p14:creationId xmlns:p14="http://schemas.microsoft.com/office/powerpoint/2010/main" val="2733692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marR="0" lvl="0" indent="-171450" algn="l" defTabSz="685800" rtl="0" eaLnBrk="1" fontAlgn="auto" latinLnBrk="0" hangingPunct="1">
              <a:lnSpc>
                <a:spcPct val="100000"/>
              </a:lnSpc>
              <a:spcBef>
                <a:spcPts val="0"/>
              </a:spcBef>
              <a:spcAft>
                <a:spcPts val="0"/>
              </a:spcAft>
              <a:buClrTx/>
              <a:buSzTx/>
              <a:buFontTx/>
              <a:buChar char="-"/>
              <a:tabLst/>
              <a:defRPr/>
            </a:pPr>
            <a:endParaRPr lang="en-SG" sz="9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7FBE53E-502D-EA48-B765-E9C406CA0829}" type="slidenum">
              <a:rPr lang="en-US" smtClean="0"/>
              <a:t>7</a:t>
            </a:fld>
            <a:endParaRPr lang="en-US"/>
          </a:p>
        </p:txBody>
      </p:sp>
    </p:spTree>
    <p:extLst>
      <p:ext uri="{BB962C8B-B14F-4D97-AF65-F5344CB8AC3E}">
        <p14:creationId xmlns:p14="http://schemas.microsoft.com/office/powerpoint/2010/main" val="1336835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marR="0" lvl="0" indent="-171450" algn="l" defTabSz="685800" rtl="0" eaLnBrk="1" fontAlgn="auto" latinLnBrk="0" hangingPunct="1">
              <a:lnSpc>
                <a:spcPct val="100000"/>
              </a:lnSpc>
              <a:spcBef>
                <a:spcPts val="0"/>
              </a:spcBef>
              <a:spcAft>
                <a:spcPts val="0"/>
              </a:spcAft>
              <a:buClrTx/>
              <a:buSzTx/>
              <a:buFontTx/>
              <a:buChar char="-"/>
              <a:tabLst/>
              <a:defRPr/>
            </a:pPr>
            <a:endParaRPr lang="en-SG" sz="9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7FBE53E-502D-EA48-B765-E9C406CA0829}" type="slidenum">
              <a:rPr lang="en-US" smtClean="0"/>
              <a:t>8</a:t>
            </a:fld>
            <a:endParaRPr lang="en-US"/>
          </a:p>
        </p:txBody>
      </p:sp>
    </p:spTree>
    <p:extLst>
      <p:ext uri="{BB962C8B-B14F-4D97-AF65-F5344CB8AC3E}">
        <p14:creationId xmlns:p14="http://schemas.microsoft.com/office/powerpoint/2010/main" val="1691315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marR="0" lvl="0" indent="-171450" algn="l" defTabSz="685800" rtl="0" eaLnBrk="1" fontAlgn="auto" latinLnBrk="0" hangingPunct="1">
              <a:lnSpc>
                <a:spcPct val="100000"/>
              </a:lnSpc>
              <a:spcBef>
                <a:spcPts val="0"/>
              </a:spcBef>
              <a:spcAft>
                <a:spcPts val="0"/>
              </a:spcAft>
              <a:buClrTx/>
              <a:buSzTx/>
              <a:buFontTx/>
              <a:buChar char="-"/>
              <a:tabLst/>
              <a:defRPr/>
            </a:pPr>
            <a:endParaRPr lang="en-SG" sz="9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7FBE53E-502D-EA48-B765-E9C406CA0829}" type="slidenum">
              <a:rPr lang="en-US" smtClean="0"/>
              <a:t>9</a:t>
            </a:fld>
            <a:endParaRPr lang="en-US"/>
          </a:p>
        </p:txBody>
      </p:sp>
    </p:spTree>
    <p:extLst>
      <p:ext uri="{BB962C8B-B14F-4D97-AF65-F5344CB8AC3E}">
        <p14:creationId xmlns:p14="http://schemas.microsoft.com/office/powerpoint/2010/main" val="1355662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9147BAB0-9AD5-DD4C-9AC7-FF123021BD95}" type="datetime1">
              <a:rPr lang="en-SG" smtClean="0"/>
              <a:t>21/5/24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47FF33-F5BF-3A42-B664-EABD922DB817}" type="slidenum">
              <a:rPr lang="en-US" smtClean="0"/>
              <a:t>‹#›</a:t>
            </a:fld>
            <a:endParaRPr lang="en-US"/>
          </a:p>
        </p:txBody>
      </p:sp>
    </p:spTree>
    <p:extLst>
      <p:ext uri="{BB962C8B-B14F-4D97-AF65-F5344CB8AC3E}">
        <p14:creationId xmlns:p14="http://schemas.microsoft.com/office/powerpoint/2010/main" val="3409862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AD1F23D5-E270-0245-960F-94F6A2FC94EC}" type="datetime1">
              <a:rPr lang="en-SG" smtClean="0"/>
              <a:t>21/5/24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47FF33-F5BF-3A42-B664-EABD922DB817}" type="slidenum">
              <a:rPr lang="en-US" smtClean="0"/>
              <a:t>‹#›</a:t>
            </a:fld>
            <a:endParaRPr lang="en-US"/>
          </a:p>
        </p:txBody>
      </p:sp>
    </p:spTree>
    <p:extLst>
      <p:ext uri="{BB962C8B-B14F-4D97-AF65-F5344CB8AC3E}">
        <p14:creationId xmlns:p14="http://schemas.microsoft.com/office/powerpoint/2010/main" val="1307832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1CBAF8C-68CA-B942-BD07-D72799633F6C}" type="datetime1">
              <a:rPr lang="en-SG" smtClean="0"/>
              <a:t>21/5/24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47FF33-F5BF-3A42-B664-EABD922DB817}" type="slidenum">
              <a:rPr lang="en-US" smtClean="0"/>
              <a:t>‹#›</a:t>
            </a:fld>
            <a:endParaRPr lang="en-US"/>
          </a:p>
        </p:txBody>
      </p:sp>
    </p:spTree>
    <p:extLst>
      <p:ext uri="{BB962C8B-B14F-4D97-AF65-F5344CB8AC3E}">
        <p14:creationId xmlns:p14="http://schemas.microsoft.com/office/powerpoint/2010/main" val="298556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7BDB4DAE-DDE9-C744-97E8-8D59953AA310}" type="datetime1">
              <a:rPr lang="en-SG" smtClean="0"/>
              <a:t>21/5/24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47FF33-F5BF-3A42-B664-EABD922DB817}" type="slidenum">
              <a:rPr lang="en-US" smtClean="0"/>
              <a:t>‹#›</a:t>
            </a:fld>
            <a:endParaRPr lang="en-US"/>
          </a:p>
        </p:txBody>
      </p:sp>
    </p:spTree>
    <p:extLst>
      <p:ext uri="{BB962C8B-B14F-4D97-AF65-F5344CB8AC3E}">
        <p14:creationId xmlns:p14="http://schemas.microsoft.com/office/powerpoint/2010/main" val="1165569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060B4562-6C86-874B-BE46-51AF5E1156A9}" type="datetime1">
              <a:rPr lang="en-SG" smtClean="0"/>
              <a:t>21/5/24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47FF33-F5BF-3A42-B664-EABD922DB817}" type="slidenum">
              <a:rPr lang="en-US" smtClean="0"/>
              <a:t>‹#›</a:t>
            </a:fld>
            <a:endParaRPr lang="en-US"/>
          </a:p>
        </p:txBody>
      </p:sp>
    </p:spTree>
    <p:extLst>
      <p:ext uri="{BB962C8B-B14F-4D97-AF65-F5344CB8AC3E}">
        <p14:creationId xmlns:p14="http://schemas.microsoft.com/office/powerpoint/2010/main" val="45412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71D7278B-2696-6341-9385-73D4CA028C6B}" type="datetime1">
              <a:rPr lang="en-SG" smtClean="0"/>
              <a:t>21/5/24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47FF33-F5BF-3A42-B664-EABD922DB817}" type="slidenum">
              <a:rPr lang="en-US" smtClean="0"/>
              <a:t>‹#›</a:t>
            </a:fld>
            <a:endParaRPr lang="en-US"/>
          </a:p>
        </p:txBody>
      </p:sp>
    </p:spTree>
    <p:extLst>
      <p:ext uri="{BB962C8B-B14F-4D97-AF65-F5344CB8AC3E}">
        <p14:creationId xmlns:p14="http://schemas.microsoft.com/office/powerpoint/2010/main" val="1212085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56767BD5-10A0-3644-A45D-4007788647BB}" type="datetime1">
              <a:rPr lang="en-SG" smtClean="0"/>
              <a:t>21/5/24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47FF33-F5BF-3A42-B664-EABD922DB817}" type="slidenum">
              <a:rPr lang="en-US" smtClean="0"/>
              <a:t>‹#›</a:t>
            </a:fld>
            <a:endParaRPr lang="en-US"/>
          </a:p>
        </p:txBody>
      </p:sp>
    </p:spTree>
    <p:extLst>
      <p:ext uri="{BB962C8B-B14F-4D97-AF65-F5344CB8AC3E}">
        <p14:creationId xmlns:p14="http://schemas.microsoft.com/office/powerpoint/2010/main" val="690504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A1FBABEA-AFD3-2840-BDF4-4A185E6AB4CE}" type="datetime1">
              <a:rPr lang="en-SG" smtClean="0"/>
              <a:t>21/5/24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47FF33-F5BF-3A42-B664-EABD922DB817}" type="slidenum">
              <a:rPr lang="en-US" smtClean="0"/>
              <a:t>‹#›</a:t>
            </a:fld>
            <a:endParaRPr lang="en-US"/>
          </a:p>
        </p:txBody>
      </p:sp>
    </p:spTree>
    <p:extLst>
      <p:ext uri="{BB962C8B-B14F-4D97-AF65-F5344CB8AC3E}">
        <p14:creationId xmlns:p14="http://schemas.microsoft.com/office/powerpoint/2010/main" val="1242585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032931-AC08-6948-9322-409E6154272A}" type="datetime1">
              <a:rPr lang="en-SG" smtClean="0"/>
              <a:t>21/5/24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47FF33-F5BF-3A42-B664-EABD922DB817}" type="slidenum">
              <a:rPr lang="en-US" smtClean="0"/>
              <a:t>‹#›</a:t>
            </a:fld>
            <a:endParaRPr lang="en-US"/>
          </a:p>
        </p:txBody>
      </p:sp>
    </p:spTree>
    <p:extLst>
      <p:ext uri="{BB962C8B-B14F-4D97-AF65-F5344CB8AC3E}">
        <p14:creationId xmlns:p14="http://schemas.microsoft.com/office/powerpoint/2010/main" val="16681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3F28E08-83BE-734F-8D4A-1383CF6548B4}" type="datetime1">
              <a:rPr lang="en-SG" smtClean="0"/>
              <a:t>21/5/24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47FF33-F5BF-3A42-B664-EABD922DB817}" type="slidenum">
              <a:rPr lang="en-US" smtClean="0"/>
              <a:t>‹#›</a:t>
            </a:fld>
            <a:endParaRPr lang="en-US"/>
          </a:p>
        </p:txBody>
      </p:sp>
    </p:spTree>
    <p:extLst>
      <p:ext uri="{BB962C8B-B14F-4D97-AF65-F5344CB8AC3E}">
        <p14:creationId xmlns:p14="http://schemas.microsoft.com/office/powerpoint/2010/main" val="2521283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F6A3FBEA-0212-C740-9C9A-A17E459C730C}" type="datetime1">
              <a:rPr lang="en-SG" smtClean="0"/>
              <a:t>21/5/24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47FF33-F5BF-3A42-B664-EABD922DB817}" type="slidenum">
              <a:rPr lang="en-US" smtClean="0"/>
              <a:t>‹#›</a:t>
            </a:fld>
            <a:endParaRPr lang="en-US"/>
          </a:p>
        </p:txBody>
      </p:sp>
    </p:spTree>
    <p:extLst>
      <p:ext uri="{BB962C8B-B14F-4D97-AF65-F5344CB8AC3E}">
        <p14:creationId xmlns:p14="http://schemas.microsoft.com/office/powerpoint/2010/main" val="3059773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F0FACA-2F67-B943-8487-33C2E9E79FD3}" type="datetime1">
              <a:rPr lang="en-SG" smtClean="0"/>
              <a:t>21/5/24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47FF33-F5BF-3A42-B664-EABD922DB817}" type="slidenum">
              <a:rPr lang="en-US" smtClean="0"/>
              <a:t>‹#›</a:t>
            </a:fld>
            <a:endParaRPr lang="en-US"/>
          </a:p>
        </p:txBody>
      </p:sp>
    </p:spTree>
    <p:extLst>
      <p:ext uri="{BB962C8B-B14F-4D97-AF65-F5344CB8AC3E}">
        <p14:creationId xmlns:p14="http://schemas.microsoft.com/office/powerpoint/2010/main" val="36423640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mailto:galelli@cornell.edu" TargetMode="External"/><Relationship Id="rId7"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hyperlink" Target="https://galelli.cee.cornell.edu/" TargetMode="External"/><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AAC5C7-F4EC-444E-9C53-A20D187EBCA2}"/>
              </a:ext>
            </a:extLst>
          </p:cNvPr>
          <p:cNvPicPr>
            <a:picLocks noChangeAspect="1"/>
          </p:cNvPicPr>
          <p:nvPr/>
        </p:nvPicPr>
        <p:blipFill rotWithShape="1">
          <a:blip r:embed="rId3">
            <a:alphaModFix amt="90000"/>
            <a:extLst>
              <a:ext uri="{BEBA8EAE-BF5A-486C-A8C5-ECC9F3942E4B}">
                <a14:imgProps xmlns:a14="http://schemas.microsoft.com/office/drawing/2010/main">
                  <a14:imgLayer>
                    <a14:imgEffect>
                      <a14:sharpenSoften amount="-30000"/>
                    </a14:imgEffect>
                  </a14:imgLayer>
                </a14:imgProps>
              </a:ext>
            </a:extLst>
          </a:blip>
          <a:srcRect l="12485" r="12603" b="5176"/>
          <a:stretch/>
        </p:blipFill>
        <p:spPr>
          <a:xfrm>
            <a:off x="1" y="0"/>
            <a:ext cx="9144000" cy="6858000"/>
          </a:xfrm>
          <a:prstGeom prst="rect">
            <a:avLst/>
          </a:prstGeom>
        </p:spPr>
      </p:pic>
      <p:sp>
        <p:nvSpPr>
          <p:cNvPr id="3" name="TextBox 2"/>
          <p:cNvSpPr txBox="1"/>
          <p:nvPr/>
        </p:nvSpPr>
        <p:spPr>
          <a:xfrm>
            <a:off x="0" y="3107567"/>
            <a:ext cx="9144000" cy="1815690"/>
          </a:xfrm>
          <a:prstGeom prst="rect">
            <a:avLst/>
          </a:prstGeom>
          <a:noFill/>
        </p:spPr>
        <p:txBody>
          <a:bodyPr wrap="square" rtlCol="0">
            <a:spAutoFit/>
          </a:bodyPr>
          <a:lstStyle/>
          <a:p>
            <a:pPr algn="ctr"/>
            <a:r>
              <a:rPr lang="en-US" sz="3600" b="1" dirty="0">
                <a:solidFill>
                  <a:schemeClr val="bg1"/>
                </a:solidFill>
                <a:latin typeface="Gill Sans MT"/>
                <a:cs typeface="Gill Sans MT"/>
              </a:rPr>
              <a:t>Evaluating Streamflow Forecasts in Hydro-Dominated Power Systems: </a:t>
            </a:r>
          </a:p>
          <a:p>
            <a:pPr algn="ctr"/>
            <a:r>
              <a:rPr lang="en-US" sz="3600" b="1" dirty="0">
                <a:solidFill>
                  <a:schemeClr val="bg1"/>
                </a:solidFill>
                <a:latin typeface="Gill Sans MT"/>
                <a:cs typeface="Gill Sans MT"/>
              </a:rPr>
              <a:t>When and Why They Matter</a:t>
            </a:r>
          </a:p>
        </p:txBody>
      </p:sp>
      <p:sp>
        <p:nvSpPr>
          <p:cNvPr id="7" name="CasellaDiTesto 24">
            <a:extLst>
              <a:ext uri="{FF2B5EF4-FFF2-40B4-BE49-F238E27FC236}">
                <a16:creationId xmlns:a16="http://schemas.microsoft.com/office/drawing/2014/main" id="{5C573707-F48D-9E4B-AF7A-9F0ECAB38356}"/>
              </a:ext>
            </a:extLst>
          </p:cNvPr>
          <p:cNvSpPr txBox="1">
            <a:spLocks noChangeArrowheads="1"/>
          </p:cNvSpPr>
          <p:nvPr/>
        </p:nvSpPr>
        <p:spPr bwMode="auto">
          <a:xfrm>
            <a:off x="518220" y="5516263"/>
            <a:ext cx="2312065" cy="748795"/>
          </a:xfrm>
          <a:prstGeom prst="rect">
            <a:avLst/>
          </a:prstGeom>
          <a:noFill/>
          <a:ln w="9525">
            <a:noFill/>
            <a:miter lim="800000"/>
            <a:headEnd/>
            <a:tailEnd/>
          </a:ln>
        </p:spPr>
        <p:txBody>
          <a:bodyPr wrap="square">
            <a:prstTxWarp prst="textNoShape">
              <a:avLst/>
            </a:prstTxWarp>
            <a:spAutoFit/>
          </a:bodyPr>
          <a:lstStyle/>
          <a:p>
            <a:r>
              <a:rPr lang="en-GB" sz="2133" dirty="0">
                <a:solidFill>
                  <a:schemeClr val="bg1"/>
                </a:solidFill>
                <a:latin typeface="Gill Sans MT"/>
                <a:ea typeface="Helvetica" pitchFamily="-108" charset="0"/>
                <a:cs typeface="Gill Sans MT"/>
              </a:rPr>
              <a:t>Rachel Koh</a:t>
            </a:r>
            <a:r>
              <a:rPr lang="en-GB" sz="2133" baseline="30000" dirty="0">
                <a:solidFill>
                  <a:schemeClr val="bg1"/>
                </a:solidFill>
                <a:latin typeface="Gill Sans MT"/>
                <a:ea typeface="Helvetica" pitchFamily="-108" charset="0"/>
                <a:cs typeface="Gill Sans MT"/>
              </a:rPr>
              <a:t>1,2</a:t>
            </a:r>
          </a:p>
          <a:p>
            <a:r>
              <a:rPr lang="en-GB" sz="2133" dirty="0">
                <a:solidFill>
                  <a:schemeClr val="bg1"/>
                </a:solidFill>
                <a:latin typeface="Gill Sans MT"/>
                <a:ea typeface="Helvetica" pitchFamily="-108" charset="0"/>
                <a:cs typeface="Gill Sans MT"/>
              </a:rPr>
              <a:t>Stefano Galelli</a:t>
            </a:r>
            <a:r>
              <a:rPr lang="en-GB" sz="2133" baseline="30000" dirty="0">
                <a:solidFill>
                  <a:schemeClr val="bg1"/>
                </a:solidFill>
                <a:latin typeface="Gill Sans MT"/>
                <a:ea typeface="Helvetica" pitchFamily="-108" charset="0"/>
                <a:cs typeface="Gill Sans MT"/>
              </a:rPr>
              <a:t>2,3</a:t>
            </a:r>
          </a:p>
        </p:txBody>
      </p:sp>
      <p:sp>
        <p:nvSpPr>
          <p:cNvPr id="9" name="CasellaDiTesto 24">
            <a:extLst>
              <a:ext uri="{FF2B5EF4-FFF2-40B4-BE49-F238E27FC236}">
                <a16:creationId xmlns:a16="http://schemas.microsoft.com/office/drawing/2014/main" id="{69362740-69DB-764A-A133-D59B228C6DE8}"/>
              </a:ext>
            </a:extLst>
          </p:cNvPr>
          <p:cNvSpPr txBox="1">
            <a:spLocks noChangeArrowheads="1"/>
          </p:cNvSpPr>
          <p:nvPr/>
        </p:nvSpPr>
        <p:spPr bwMode="auto">
          <a:xfrm>
            <a:off x="5693006" y="167011"/>
            <a:ext cx="2932773" cy="584775"/>
          </a:xfrm>
          <a:prstGeom prst="rect">
            <a:avLst/>
          </a:prstGeom>
          <a:noFill/>
          <a:ln w="9525">
            <a:noFill/>
            <a:miter lim="800000"/>
            <a:headEnd/>
            <a:tailEnd/>
          </a:ln>
        </p:spPr>
        <p:txBody>
          <a:bodyPr wrap="square">
            <a:prstTxWarp prst="textNoShape">
              <a:avLst/>
            </a:prstTxWarp>
            <a:spAutoFit/>
          </a:bodyPr>
          <a:lstStyle/>
          <a:p>
            <a:pPr algn="r"/>
            <a:r>
              <a:rPr lang="en-US" sz="1600" dirty="0">
                <a:solidFill>
                  <a:schemeClr val="bg1"/>
                </a:solidFill>
                <a:latin typeface="Gill Sans MT"/>
                <a:ea typeface="Helvetica" pitchFamily="-108" charset="0"/>
                <a:cs typeface="Gill Sans MT"/>
              </a:rPr>
              <a:t>May 21, 2024</a:t>
            </a:r>
          </a:p>
          <a:p>
            <a:pPr algn="r"/>
            <a:endParaRPr lang="en-US" sz="1600" dirty="0">
              <a:solidFill>
                <a:schemeClr val="bg1"/>
              </a:solidFill>
              <a:latin typeface="Gill Sans MT"/>
              <a:ea typeface="Helvetica" pitchFamily="-108" charset="0"/>
              <a:cs typeface="Gill Sans MT"/>
            </a:endParaRPr>
          </a:p>
        </p:txBody>
      </p:sp>
      <p:sp>
        <p:nvSpPr>
          <p:cNvPr id="4" name="CasellaDiTesto 24">
            <a:extLst>
              <a:ext uri="{FF2B5EF4-FFF2-40B4-BE49-F238E27FC236}">
                <a16:creationId xmlns:a16="http://schemas.microsoft.com/office/drawing/2014/main" id="{340A1845-9A53-C3F4-421E-DA009409C728}"/>
              </a:ext>
            </a:extLst>
          </p:cNvPr>
          <p:cNvSpPr txBox="1">
            <a:spLocks noChangeArrowheads="1"/>
          </p:cNvSpPr>
          <p:nvPr/>
        </p:nvSpPr>
        <p:spPr bwMode="auto">
          <a:xfrm>
            <a:off x="4359862" y="5515200"/>
            <a:ext cx="4265918" cy="1077218"/>
          </a:xfrm>
          <a:prstGeom prst="rect">
            <a:avLst/>
          </a:prstGeom>
          <a:noFill/>
          <a:ln w="9525">
            <a:noFill/>
            <a:miter lim="800000"/>
            <a:headEnd/>
            <a:tailEnd/>
          </a:ln>
        </p:spPr>
        <p:txBody>
          <a:bodyPr wrap="square">
            <a:prstTxWarp prst="textNoShape">
              <a:avLst/>
            </a:prstTxWarp>
            <a:spAutoFit/>
          </a:bodyPr>
          <a:lstStyle/>
          <a:p>
            <a:pPr algn="r"/>
            <a:r>
              <a:rPr lang="en-GB" sz="1600" baseline="30000" dirty="0">
                <a:solidFill>
                  <a:schemeClr val="bg1"/>
                </a:solidFill>
                <a:latin typeface="Gill Sans MT"/>
                <a:ea typeface="Helvetica" pitchFamily="-108" charset="0"/>
                <a:cs typeface="Gill Sans MT"/>
              </a:rPr>
              <a:t>1</a:t>
            </a:r>
            <a:r>
              <a:rPr lang="en-GB" sz="1600" dirty="0">
                <a:solidFill>
                  <a:schemeClr val="bg1"/>
                </a:solidFill>
                <a:latin typeface="Gill Sans MT"/>
                <a:ea typeface="Helvetica" pitchFamily="-108" charset="0"/>
                <a:cs typeface="Gill Sans MT"/>
              </a:rPr>
              <a:t>Centre for Climate Research Singapore</a:t>
            </a:r>
          </a:p>
          <a:p>
            <a:pPr algn="r"/>
            <a:r>
              <a:rPr lang="en-GB" sz="1600" baseline="30000" dirty="0">
                <a:solidFill>
                  <a:schemeClr val="bg1"/>
                </a:solidFill>
                <a:latin typeface="Gill Sans MT"/>
                <a:ea typeface="Helvetica" pitchFamily="-108" charset="0"/>
                <a:cs typeface="Gill Sans MT"/>
              </a:rPr>
              <a:t>2</a:t>
            </a:r>
            <a:r>
              <a:rPr lang="en-GB" sz="1600" dirty="0">
                <a:solidFill>
                  <a:schemeClr val="bg1"/>
                </a:solidFill>
                <a:latin typeface="Gill Sans MT"/>
                <a:ea typeface="Helvetica" pitchFamily="-108" charset="0"/>
                <a:cs typeface="Gill Sans MT"/>
              </a:rPr>
              <a:t>Singapore University of Technology and Design</a:t>
            </a:r>
          </a:p>
          <a:p>
            <a:pPr algn="r"/>
            <a:r>
              <a:rPr lang="en-GB" sz="1600" baseline="30000" dirty="0">
                <a:solidFill>
                  <a:schemeClr val="bg1"/>
                </a:solidFill>
                <a:latin typeface="Gill Sans MT"/>
                <a:ea typeface="Helvetica" pitchFamily="-108" charset="0"/>
                <a:cs typeface="Gill Sans MT"/>
              </a:rPr>
              <a:t>3</a:t>
            </a:r>
            <a:r>
              <a:rPr lang="en-GB" sz="1600" dirty="0">
                <a:solidFill>
                  <a:schemeClr val="bg1"/>
                </a:solidFill>
                <a:latin typeface="Gill Sans MT"/>
                <a:ea typeface="Helvetica" pitchFamily="-108" charset="0"/>
                <a:cs typeface="Gill Sans MT"/>
              </a:rPr>
              <a:t>Cornell University</a:t>
            </a:r>
          </a:p>
          <a:p>
            <a:pPr algn="r"/>
            <a:endParaRPr lang="en-GB" sz="1600" dirty="0">
              <a:solidFill>
                <a:schemeClr val="bg1"/>
              </a:solidFill>
              <a:latin typeface="Gill Sans MT"/>
              <a:ea typeface="Helvetica" pitchFamily="-108" charset="0"/>
              <a:cs typeface="Gill Sans MT"/>
            </a:endParaRPr>
          </a:p>
        </p:txBody>
      </p:sp>
      <p:grpSp>
        <p:nvGrpSpPr>
          <p:cNvPr id="5" name="Group 4">
            <a:extLst>
              <a:ext uri="{FF2B5EF4-FFF2-40B4-BE49-F238E27FC236}">
                <a16:creationId xmlns:a16="http://schemas.microsoft.com/office/drawing/2014/main" id="{6C0C5FC1-3A52-B60B-1164-E2C653FA1673}"/>
              </a:ext>
            </a:extLst>
          </p:cNvPr>
          <p:cNvGrpSpPr/>
          <p:nvPr/>
        </p:nvGrpSpPr>
        <p:grpSpPr>
          <a:xfrm>
            <a:off x="518221" y="377389"/>
            <a:ext cx="1633355" cy="748794"/>
            <a:chOff x="2015483" y="1146536"/>
            <a:chExt cx="1225016" cy="561596"/>
          </a:xfrm>
        </p:grpSpPr>
        <p:pic>
          <p:nvPicPr>
            <p:cNvPr id="8" name="Picture 7" descr="A group of circles in different colors&#10;&#10;Description automatically generated">
              <a:extLst>
                <a:ext uri="{FF2B5EF4-FFF2-40B4-BE49-F238E27FC236}">
                  <a16:creationId xmlns:a16="http://schemas.microsoft.com/office/drawing/2014/main" id="{451E4112-AE81-20D6-1252-E70648194CE4}"/>
                </a:ext>
              </a:extLst>
            </p:cNvPr>
            <p:cNvPicPr>
              <a:picLocks noChangeAspect="1"/>
            </p:cNvPicPr>
            <p:nvPr/>
          </p:nvPicPr>
          <p:blipFill>
            <a:blip r:embed="rId4"/>
            <a:stretch>
              <a:fillRect/>
            </a:stretch>
          </p:blipFill>
          <p:spPr>
            <a:xfrm>
              <a:off x="2015483" y="1165329"/>
              <a:ext cx="467231" cy="509036"/>
            </a:xfrm>
            <a:prstGeom prst="rect">
              <a:avLst/>
            </a:prstGeom>
          </p:spPr>
        </p:pic>
        <p:sp>
          <p:nvSpPr>
            <p:cNvPr id="10" name="TextBox 9">
              <a:extLst>
                <a:ext uri="{FF2B5EF4-FFF2-40B4-BE49-F238E27FC236}">
                  <a16:creationId xmlns:a16="http://schemas.microsoft.com/office/drawing/2014/main" id="{FFCBDCC5-3243-ADF8-CB89-1EA2638E63BB}"/>
                </a:ext>
              </a:extLst>
            </p:cNvPr>
            <p:cNvSpPr txBox="1"/>
            <p:nvPr/>
          </p:nvSpPr>
          <p:spPr>
            <a:xfrm>
              <a:off x="2420568" y="1146536"/>
              <a:ext cx="819931" cy="561596"/>
            </a:xfrm>
            <a:prstGeom prst="rect">
              <a:avLst/>
            </a:prstGeom>
            <a:noFill/>
          </p:spPr>
          <p:txBody>
            <a:bodyPr wrap="square" rtlCol="0">
              <a:spAutoFit/>
            </a:bodyPr>
            <a:lstStyle/>
            <a:p>
              <a:r>
                <a:rPr lang="en-US" sz="2133" b="1" dirty="0">
                  <a:solidFill>
                    <a:schemeClr val="bg1"/>
                  </a:solidFill>
                  <a:latin typeface="Gill Sans MT" panose="020B0502020104020203" pitchFamily="34" charset="77"/>
                </a:rPr>
                <a:t>CIS</a:t>
              </a:r>
            </a:p>
            <a:p>
              <a:r>
                <a:rPr lang="en-US" sz="2133" dirty="0">
                  <a:solidFill>
                    <a:schemeClr val="bg1"/>
                  </a:solidFill>
                  <a:latin typeface="Gill Sans MT" panose="020B0502020104020203" pitchFamily="34" charset="77"/>
                </a:rPr>
                <a:t>Lab</a:t>
              </a:r>
            </a:p>
          </p:txBody>
        </p:sp>
      </p:grpSp>
    </p:spTree>
    <p:extLst>
      <p:ext uri="{BB962C8B-B14F-4D97-AF65-F5344CB8AC3E}">
        <p14:creationId xmlns:p14="http://schemas.microsoft.com/office/powerpoint/2010/main" val="32272871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BABDFB94-E3D2-2642-996B-5C05979BE006}"/>
              </a:ext>
            </a:extLst>
          </p:cNvPr>
          <p:cNvSpPr>
            <a:spLocks noGrp="1"/>
          </p:cNvSpPr>
          <p:nvPr>
            <p:ph type="sldNum" sz="quarter" idx="12"/>
          </p:nvPr>
        </p:nvSpPr>
        <p:spPr/>
        <p:txBody>
          <a:bodyPr/>
          <a:lstStyle/>
          <a:p>
            <a:fld id="{8447FF33-F5BF-3A42-B664-EABD922DB817}" type="slidenum">
              <a:rPr lang="en-US" smtClean="0"/>
              <a:t>10</a:t>
            </a:fld>
            <a:endParaRPr lang="en-US" dirty="0"/>
          </a:p>
        </p:txBody>
      </p:sp>
      <p:sp>
        <p:nvSpPr>
          <p:cNvPr id="32" name="TextBox 31">
            <a:extLst>
              <a:ext uri="{FF2B5EF4-FFF2-40B4-BE49-F238E27FC236}">
                <a16:creationId xmlns:a16="http://schemas.microsoft.com/office/drawing/2014/main" id="{4F1AF980-3CCB-067E-1B4C-B7D83EB5599B}"/>
              </a:ext>
            </a:extLst>
          </p:cNvPr>
          <p:cNvSpPr txBox="1"/>
          <p:nvPr/>
        </p:nvSpPr>
        <p:spPr>
          <a:xfrm>
            <a:off x="269966" y="144000"/>
            <a:ext cx="8456023" cy="666786"/>
          </a:xfrm>
          <a:prstGeom prst="rect">
            <a:avLst/>
          </a:prstGeom>
          <a:noFill/>
        </p:spPr>
        <p:txBody>
          <a:bodyPr wrap="square" rtlCol="0">
            <a:spAutoFit/>
          </a:bodyPr>
          <a:lstStyle/>
          <a:p>
            <a:r>
              <a:rPr lang="en-US" sz="3733" b="1" dirty="0">
                <a:solidFill>
                  <a:srgbClr val="000000"/>
                </a:solidFill>
                <a:latin typeface="Gill Sans MT"/>
                <a:cs typeface="Gill Sans MT"/>
              </a:rPr>
              <a:t>Experimental setup</a:t>
            </a:r>
          </a:p>
        </p:txBody>
      </p:sp>
      <p:sp>
        <p:nvSpPr>
          <p:cNvPr id="33" name="TextBox 32">
            <a:extLst>
              <a:ext uri="{FF2B5EF4-FFF2-40B4-BE49-F238E27FC236}">
                <a16:creationId xmlns:a16="http://schemas.microsoft.com/office/drawing/2014/main" id="{D9AA267B-2C22-B8C6-9FD6-FA55E8F919E2}"/>
              </a:ext>
            </a:extLst>
          </p:cNvPr>
          <p:cNvSpPr txBox="1"/>
          <p:nvPr/>
        </p:nvSpPr>
        <p:spPr>
          <a:xfrm>
            <a:off x="269966" y="1155174"/>
            <a:ext cx="8307977" cy="2390911"/>
          </a:xfrm>
          <a:prstGeom prst="rect">
            <a:avLst/>
          </a:prstGeom>
          <a:noFill/>
        </p:spPr>
        <p:txBody>
          <a:bodyPr wrap="square" rtlCol="0">
            <a:spAutoFit/>
          </a:bodyPr>
          <a:lstStyle/>
          <a:p>
            <a:pPr marL="10584" lvl="1"/>
            <a:r>
              <a:rPr lang="en-US" sz="1867" b="1" dirty="0">
                <a:latin typeface="Gill Sans MT"/>
                <a:cs typeface="Gill Sans MT"/>
              </a:rPr>
              <a:t>Reservoir operating schemes</a:t>
            </a:r>
          </a:p>
          <a:p>
            <a:pPr marL="391574" lvl="1" indent="-380990">
              <a:buFont typeface="Wingdings" pitchFamily="2" charset="2"/>
              <a:buChar char="§"/>
            </a:pPr>
            <a:endParaRPr lang="en-US" sz="1867" dirty="0">
              <a:latin typeface="Gill Sans MT"/>
              <a:cs typeface="Gill Sans MT"/>
            </a:endParaRPr>
          </a:p>
          <a:p>
            <a:pPr marL="391574" lvl="1" indent="-380990">
              <a:buFont typeface="Wingdings" pitchFamily="2" charset="2"/>
              <a:buChar char="§"/>
            </a:pPr>
            <a:r>
              <a:rPr lang="en-US" sz="1867" dirty="0">
                <a:latin typeface="Gill Sans MT"/>
                <a:cs typeface="Gill Sans MT"/>
              </a:rPr>
              <a:t>Static rule curves (no forecasts)</a:t>
            </a:r>
          </a:p>
          <a:p>
            <a:pPr marL="391574" lvl="1" indent="-380990">
              <a:buFont typeface="Wingdings" pitchFamily="2" charset="2"/>
              <a:buChar char="§"/>
            </a:pPr>
            <a:endParaRPr lang="en-US" sz="1867" dirty="0">
              <a:latin typeface="Gill Sans MT"/>
              <a:cs typeface="Gill Sans MT"/>
            </a:endParaRPr>
          </a:p>
          <a:p>
            <a:pPr marL="391574" lvl="1" indent="-380990">
              <a:buFont typeface="Wingdings" pitchFamily="2" charset="2"/>
              <a:buChar char="§"/>
            </a:pPr>
            <a:r>
              <a:rPr lang="en-US" sz="1867" dirty="0">
                <a:latin typeface="Gill Sans MT"/>
                <a:cs typeface="Gill Sans MT"/>
              </a:rPr>
              <a:t>Model Predictive Control (forecast-informed)</a:t>
            </a:r>
          </a:p>
          <a:p>
            <a:pPr marL="848774" lvl="2" indent="-380990">
              <a:buFont typeface="Wingdings" pitchFamily="2" charset="2"/>
              <a:buChar char="§"/>
            </a:pPr>
            <a:r>
              <a:rPr lang="en-US" sz="1867" dirty="0">
                <a:latin typeface="Gill Sans MT"/>
                <a:cs typeface="Gill Sans MT"/>
              </a:rPr>
              <a:t>Perfect forecasts</a:t>
            </a:r>
          </a:p>
          <a:p>
            <a:pPr marL="848774" lvl="2" indent="-380990">
              <a:buFont typeface="Wingdings" pitchFamily="2" charset="2"/>
              <a:buChar char="§"/>
            </a:pPr>
            <a:r>
              <a:rPr lang="en-US" sz="1867" dirty="0">
                <a:latin typeface="Gill Sans MT"/>
                <a:cs typeface="Gill Sans MT"/>
              </a:rPr>
              <a:t>Climatology</a:t>
            </a:r>
          </a:p>
          <a:p>
            <a:pPr marL="848774" lvl="2" indent="-380990">
              <a:buFont typeface="Wingdings" pitchFamily="2" charset="2"/>
              <a:buChar char="§"/>
            </a:pPr>
            <a:r>
              <a:rPr lang="en-US" sz="1867" dirty="0">
                <a:latin typeface="Gill Sans MT"/>
                <a:cs typeface="Gill Sans MT"/>
              </a:rPr>
              <a:t>Ensemble mean</a:t>
            </a:r>
          </a:p>
        </p:txBody>
      </p:sp>
    </p:spTree>
    <p:extLst>
      <p:ext uri="{BB962C8B-B14F-4D97-AF65-F5344CB8AC3E}">
        <p14:creationId xmlns:p14="http://schemas.microsoft.com/office/powerpoint/2010/main" val="26675203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E024D01-035D-12C0-408D-82CBADF6E98E}"/>
              </a:ext>
            </a:extLst>
          </p:cNvPr>
          <p:cNvSpPr/>
          <p:nvPr/>
        </p:nvSpPr>
        <p:spPr>
          <a:xfrm>
            <a:off x="269965" y="3690256"/>
            <a:ext cx="4302036" cy="2168743"/>
          </a:xfrm>
          <a:prstGeom prst="rect">
            <a:avLst/>
          </a:prstGeom>
          <a:solidFill>
            <a:schemeClr val="accent4">
              <a:lumMod val="20000"/>
              <a:lumOff val="80000"/>
              <a:alpha val="30000"/>
            </a:schemeClr>
          </a:solidFill>
          <a:ln w="95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Gill Sans MT" charset="0"/>
              <a:ea typeface="Gill Sans MT" charset="0"/>
              <a:cs typeface="Gill Sans MT" charset="0"/>
            </a:endParaRPr>
          </a:p>
        </p:txBody>
      </p:sp>
      <p:sp>
        <p:nvSpPr>
          <p:cNvPr id="4" name="Rectangle 3">
            <a:extLst>
              <a:ext uri="{FF2B5EF4-FFF2-40B4-BE49-F238E27FC236}">
                <a16:creationId xmlns:a16="http://schemas.microsoft.com/office/drawing/2014/main" id="{A9DB58E1-0D3F-0EC5-111C-01FE263E7951}"/>
              </a:ext>
            </a:extLst>
          </p:cNvPr>
          <p:cNvSpPr/>
          <p:nvPr/>
        </p:nvSpPr>
        <p:spPr>
          <a:xfrm>
            <a:off x="269965" y="3183551"/>
            <a:ext cx="4302036" cy="365125"/>
          </a:xfrm>
          <a:prstGeom prst="rect">
            <a:avLst/>
          </a:prstGeom>
          <a:solidFill>
            <a:schemeClr val="accent1">
              <a:lumMod val="20000"/>
              <a:lumOff val="80000"/>
            </a:schemeClr>
          </a:solidFill>
          <a:ln w="95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Gill Sans MT" charset="0"/>
              <a:ea typeface="Gill Sans MT" charset="0"/>
              <a:cs typeface="Gill Sans MT" charset="0"/>
            </a:endParaRPr>
          </a:p>
        </p:txBody>
      </p:sp>
      <p:sp>
        <p:nvSpPr>
          <p:cNvPr id="13" name="Slide Number Placeholder 12">
            <a:extLst>
              <a:ext uri="{FF2B5EF4-FFF2-40B4-BE49-F238E27FC236}">
                <a16:creationId xmlns:a16="http://schemas.microsoft.com/office/drawing/2014/main" id="{BABDFB94-E3D2-2642-996B-5C05979BE006}"/>
              </a:ext>
            </a:extLst>
          </p:cNvPr>
          <p:cNvSpPr>
            <a:spLocks noGrp="1"/>
          </p:cNvSpPr>
          <p:nvPr>
            <p:ph type="sldNum" sz="quarter" idx="12"/>
          </p:nvPr>
        </p:nvSpPr>
        <p:spPr/>
        <p:txBody>
          <a:bodyPr/>
          <a:lstStyle/>
          <a:p>
            <a:fld id="{8447FF33-F5BF-3A42-B664-EABD922DB817}" type="slidenum">
              <a:rPr lang="en-US" smtClean="0"/>
              <a:t>11</a:t>
            </a:fld>
            <a:endParaRPr lang="en-US" dirty="0"/>
          </a:p>
        </p:txBody>
      </p:sp>
      <p:sp>
        <p:nvSpPr>
          <p:cNvPr id="32" name="TextBox 31">
            <a:extLst>
              <a:ext uri="{FF2B5EF4-FFF2-40B4-BE49-F238E27FC236}">
                <a16:creationId xmlns:a16="http://schemas.microsoft.com/office/drawing/2014/main" id="{4F1AF980-3CCB-067E-1B4C-B7D83EB5599B}"/>
              </a:ext>
            </a:extLst>
          </p:cNvPr>
          <p:cNvSpPr txBox="1"/>
          <p:nvPr/>
        </p:nvSpPr>
        <p:spPr>
          <a:xfrm>
            <a:off x="269966" y="144000"/>
            <a:ext cx="8456023" cy="666786"/>
          </a:xfrm>
          <a:prstGeom prst="rect">
            <a:avLst/>
          </a:prstGeom>
          <a:noFill/>
        </p:spPr>
        <p:txBody>
          <a:bodyPr wrap="square" rtlCol="0">
            <a:spAutoFit/>
          </a:bodyPr>
          <a:lstStyle/>
          <a:p>
            <a:r>
              <a:rPr lang="en-US" sz="3733" b="1" dirty="0">
                <a:solidFill>
                  <a:srgbClr val="000000"/>
                </a:solidFill>
                <a:latin typeface="Gill Sans MT"/>
                <a:cs typeface="Gill Sans MT"/>
              </a:rPr>
              <a:t>Experimental setup</a:t>
            </a:r>
          </a:p>
        </p:txBody>
      </p:sp>
      <p:sp>
        <p:nvSpPr>
          <p:cNvPr id="2" name="TextBox 1">
            <a:extLst>
              <a:ext uri="{FF2B5EF4-FFF2-40B4-BE49-F238E27FC236}">
                <a16:creationId xmlns:a16="http://schemas.microsoft.com/office/drawing/2014/main" id="{12860DFD-7CA1-A064-EC1F-F4683E1D78FF}"/>
              </a:ext>
            </a:extLst>
          </p:cNvPr>
          <p:cNvSpPr txBox="1"/>
          <p:nvPr/>
        </p:nvSpPr>
        <p:spPr>
          <a:xfrm>
            <a:off x="269965" y="1155600"/>
            <a:ext cx="8307977" cy="954300"/>
          </a:xfrm>
          <a:prstGeom prst="rect">
            <a:avLst/>
          </a:prstGeom>
          <a:noFill/>
        </p:spPr>
        <p:txBody>
          <a:bodyPr wrap="square" rtlCol="0">
            <a:spAutoFit/>
          </a:bodyPr>
          <a:lstStyle/>
          <a:p>
            <a:pPr marL="10584" lvl="1"/>
            <a:r>
              <a:rPr lang="en-US" sz="1867" b="1" dirty="0">
                <a:latin typeface="Gill Sans MT"/>
                <a:cs typeface="Gill Sans MT"/>
              </a:rPr>
              <a:t>Forecast predictive performance</a:t>
            </a:r>
            <a:endParaRPr lang="en-US" sz="1867" dirty="0">
              <a:latin typeface="Gill Sans MT"/>
              <a:cs typeface="Gill Sans MT"/>
            </a:endParaRPr>
          </a:p>
          <a:p>
            <a:pPr marL="10584" lvl="1"/>
            <a:endParaRPr lang="en-US" sz="1867" dirty="0">
              <a:latin typeface="Gill Sans MT"/>
              <a:cs typeface="Gill Sans MT"/>
            </a:endParaRPr>
          </a:p>
          <a:p>
            <a:pPr marL="353484" lvl="1" indent="-342900">
              <a:buFont typeface="Wingdings" pitchFamily="2" charset="2"/>
              <a:buChar char="§"/>
            </a:pPr>
            <a:r>
              <a:rPr lang="en-US" sz="1867" dirty="0">
                <a:latin typeface="Gill Sans MT"/>
                <a:cs typeface="Gill Sans MT"/>
              </a:rPr>
              <a:t>Symmetric Mean Absolute Percentage Error (SMAPE)</a:t>
            </a:r>
          </a:p>
        </p:txBody>
      </p:sp>
      <p:sp>
        <p:nvSpPr>
          <p:cNvPr id="3" name="TextBox 2">
            <a:extLst>
              <a:ext uri="{FF2B5EF4-FFF2-40B4-BE49-F238E27FC236}">
                <a16:creationId xmlns:a16="http://schemas.microsoft.com/office/drawing/2014/main" id="{4CB5F51E-3FA3-FCCA-15C5-BAD21778839E}"/>
              </a:ext>
            </a:extLst>
          </p:cNvPr>
          <p:cNvSpPr txBox="1"/>
          <p:nvPr/>
        </p:nvSpPr>
        <p:spPr>
          <a:xfrm>
            <a:off x="269964" y="2606121"/>
            <a:ext cx="5142957" cy="3252878"/>
          </a:xfrm>
          <a:prstGeom prst="rect">
            <a:avLst/>
          </a:prstGeom>
          <a:noFill/>
        </p:spPr>
        <p:txBody>
          <a:bodyPr wrap="square" rtlCol="0">
            <a:spAutoFit/>
          </a:bodyPr>
          <a:lstStyle/>
          <a:p>
            <a:pPr marL="10584" lvl="1"/>
            <a:r>
              <a:rPr lang="en-US" sz="1867" b="1" dirty="0">
                <a:latin typeface="Gill Sans MT"/>
                <a:cs typeface="Gill Sans MT"/>
              </a:rPr>
              <a:t>Forecast value</a:t>
            </a:r>
            <a:endParaRPr lang="en-US" sz="1867" dirty="0">
              <a:latin typeface="Gill Sans MT"/>
              <a:cs typeface="Gill Sans MT"/>
            </a:endParaRPr>
          </a:p>
          <a:p>
            <a:pPr marL="10584" lvl="1"/>
            <a:endParaRPr lang="en-US" sz="1867" dirty="0">
              <a:latin typeface="Gill Sans MT"/>
              <a:cs typeface="Gill Sans MT"/>
            </a:endParaRPr>
          </a:p>
          <a:p>
            <a:pPr marL="353484" lvl="1" indent="-342900">
              <a:buFont typeface="Wingdings" pitchFamily="2" charset="2"/>
              <a:buChar char="§"/>
            </a:pPr>
            <a:r>
              <a:rPr lang="en-US" sz="1867" dirty="0">
                <a:latin typeface="Gill Sans MT"/>
                <a:cs typeface="Gill Sans MT"/>
              </a:rPr>
              <a:t>Dispatchable hydropower </a:t>
            </a:r>
          </a:p>
          <a:p>
            <a:pPr marL="353484" lvl="1" indent="-342900">
              <a:buFont typeface="Wingdings" pitchFamily="2" charset="2"/>
              <a:buChar char="§"/>
            </a:pPr>
            <a:endParaRPr lang="en-US" sz="1867" dirty="0">
              <a:latin typeface="Gill Sans MT"/>
              <a:cs typeface="Gill Sans MT"/>
            </a:endParaRPr>
          </a:p>
          <a:p>
            <a:pPr marL="353484" lvl="1" indent="-342900">
              <a:buFont typeface="Wingdings" pitchFamily="2" charset="2"/>
              <a:buChar char="§"/>
            </a:pPr>
            <a:r>
              <a:rPr lang="en-US" sz="1867" dirty="0">
                <a:latin typeface="Gill Sans MT"/>
                <a:cs typeface="Gill Sans MT"/>
              </a:rPr>
              <a:t>Dispatched and unused hydropower</a:t>
            </a:r>
          </a:p>
          <a:p>
            <a:pPr marL="353484" lvl="1" indent="-342900">
              <a:buFont typeface="Wingdings" pitchFamily="2" charset="2"/>
              <a:buChar char="§"/>
            </a:pPr>
            <a:endParaRPr lang="en-US" sz="1867" dirty="0">
              <a:latin typeface="Gill Sans MT"/>
              <a:cs typeface="Gill Sans MT"/>
            </a:endParaRPr>
          </a:p>
          <a:p>
            <a:pPr marL="353484" lvl="1" indent="-342900">
              <a:buFont typeface="Wingdings" pitchFamily="2" charset="2"/>
              <a:buChar char="§"/>
            </a:pPr>
            <a:r>
              <a:rPr lang="en-US" sz="1867" dirty="0">
                <a:latin typeface="Gill Sans MT"/>
                <a:cs typeface="Gill Sans MT"/>
              </a:rPr>
              <a:t>System operating costs</a:t>
            </a:r>
          </a:p>
          <a:p>
            <a:pPr marL="353484" lvl="1" indent="-342900">
              <a:buFont typeface="Wingdings" pitchFamily="2" charset="2"/>
              <a:buChar char="§"/>
            </a:pPr>
            <a:endParaRPr lang="en-US" sz="1867" dirty="0">
              <a:latin typeface="Gill Sans MT"/>
              <a:cs typeface="Gill Sans MT"/>
            </a:endParaRPr>
          </a:p>
          <a:p>
            <a:pPr marL="353484" lvl="1" indent="-342900">
              <a:buFont typeface="Wingdings" pitchFamily="2" charset="2"/>
              <a:buChar char="§"/>
            </a:pPr>
            <a:r>
              <a:rPr lang="en-US" sz="1867" dirty="0">
                <a:latin typeface="Gill Sans MT"/>
                <a:cs typeface="Gill Sans MT"/>
              </a:rPr>
              <a:t>CO</a:t>
            </a:r>
            <a:r>
              <a:rPr lang="en-US" sz="1867" baseline="-25000" dirty="0">
                <a:latin typeface="Gill Sans MT"/>
                <a:cs typeface="Gill Sans MT"/>
              </a:rPr>
              <a:t>2</a:t>
            </a:r>
            <a:r>
              <a:rPr lang="en-US" sz="1867" dirty="0">
                <a:latin typeface="Gill Sans MT"/>
                <a:cs typeface="Gill Sans MT"/>
              </a:rPr>
              <a:t> emissions </a:t>
            </a:r>
          </a:p>
          <a:p>
            <a:pPr marL="353484" lvl="1" indent="-342900">
              <a:buFont typeface="Wingdings" pitchFamily="2" charset="2"/>
              <a:buChar char="§"/>
            </a:pPr>
            <a:endParaRPr lang="en-US" sz="1867" dirty="0">
              <a:latin typeface="Gill Sans MT"/>
              <a:cs typeface="Gill Sans MT"/>
            </a:endParaRPr>
          </a:p>
          <a:p>
            <a:pPr marL="353484" lvl="1" indent="-342900">
              <a:buFont typeface="Wingdings" pitchFamily="2" charset="2"/>
              <a:buChar char="§"/>
            </a:pPr>
            <a:r>
              <a:rPr lang="en-US" sz="1867" dirty="0">
                <a:latin typeface="Gill Sans MT"/>
                <a:cs typeface="Gill Sans MT"/>
              </a:rPr>
              <a:t>Number of N‐1 violations</a:t>
            </a:r>
          </a:p>
        </p:txBody>
      </p:sp>
      <p:sp>
        <p:nvSpPr>
          <p:cNvPr id="5" name="Rectangle 4">
            <a:extLst>
              <a:ext uri="{FF2B5EF4-FFF2-40B4-BE49-F238E27FC236}">
                <a16:creationId xmlns:a16="http://schemas.microsoft.com/office/drawing/2014/main" id="{40F4F4B2-7B3E-C062-9312-E1F4301DEB83}"/>
              </a:ext>
            </a:extLst>
          </p:cNvPr>
          <p:cNvSpPr/>
          <p:nvPr/>
        </p:nvSpPr>
        <p:spPr>
          <a:xfrm>
            <a:off x="4555672" y="3282336"/>
            <a:ext cx="2080260" cy="276999"/>
          </a:xfrm>
          <a:prstGeom prst="rect">
            <a:avLst/>
          </a:prstGeom>
          <a:noFill/>
          <a:ln w="9525">
            <a:noFill/>
          </a:ln>
        </p:spPr>
        <p:txBody>
          <a:bodyPr wrap="square">
            <a:spAutoFit/>
          </a:bodyPr>
          <a:lstStyle/>
          <a:p>
            <a:r>
              <a:rPr lang="en-US" sz="1200" b="1" dirty="0">
                <a:latin typeface="Gill Sans MT" charset="0"/>
                <a:ea typeface="Gill Sans MT" charset="0"/>
                <a:cs typeface="Gill Sans MT" charset="0"/>
              </a:rPr>
              <a:t>Water system model</a:t>
            </a:r>
          </a:p>
        </p:txBody>
      </p:sp>
      <p:sp>
        <p:nvSpPr>
          <p:cNvPr id="7" name="Rectangle 6">
            <a:extLst>
              <a:ext uri="{FF2B5EF4-FFF2-40B4-BE49-F238E27FC236}">
                <a16:creationId xmlns:a16="http://schemas.microsoft.com/office/drawing/2014/main" id="{AF725FA8-3920-3B22-003E-DE11565AD0D0}"/>
              </a:ext>
            </a:extLst>
          </p:cNvPr>
          <p:cNvSpPr/>
          <p:nvPr/>
        </p:nvSpPr>
        <p:spPr>
          <a:xfrm>
            <a:off x="4572000" y="5587329"/>
            <a:ext cx="2080260" cy="276999"/>
          </a:xfrm>
          <a:prstGeom prst="rect">
            <a:avLst/>
          </a:prstGeom>
          <a:noFill/>
          <a:ln w="9525">
            <a:noFill/>
          </a:ln>
        </p:spPr>
        <p:txBody>
          <a:bodyPr wrap="square">
            <a:spAutoFit/>
          </a:bodyPr>
          <a:lstStyle/>
          <a:p>
            <a:r>
              <a:rPr lang="en-US" sz="1200" b="1" dirty="0" err="1">
                <a:latin typeface="Gill Sans MT" charset="0"/>
                <a:ea typeface="Gill Sans MT" charset="0"/>
                <a:cs typeface="Gill Sans MT" charset="0"/>
              </a:rPr>
              <a:t>PowNet</a:t>
            </a:r>
            <a:endParaRPr lang="en-US" sz="1200" b="1" dirty="0">
              <a:latin typeface="Gill Sans MT" charset="0"/>
              <a:ea typeface="Gill Sans MT" charset="0"/>
              <a:cs typeface="Gill Sans MT" charset="0"/>
            </a:endParaRPr>
          </a:p>
        </p:txBody>
      </p:sp>
    </p:spTree>
    <p:extLst>
      <p:ext uri="{BB962C8B-B14F-4D97-AF65-F5344CB8AC3E}">
        <p14:creationId xmlns:p14="http://schemas.microsoft.com/office/powerpoint/2010/main" val="843861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BABDFB94-E3D2-2642-996B-5C05979BE006}"/>
              </a:ext>
            </a:extLst>
          </p:cNvPr>
          <p:cNvSpPr>
            <a:spLocks noGrp="1"/>
          </p:cNvSpPr>
          <p:nvPr>
            <p:ph type="sldNum" sz="quarter" idx="12"/>
          </p:nvPr>
        </p:nvSpPr>
        <p:spPr/>
        <p:txBody>
          <a:bodyPr/>
          <a:lstStyle/>
          <a:p>
            <a:fld id="{8447FF33-F5BF-3A42-B664-EABD922DB817}" type="slidenum">
              <a:rPr lang="en-US" smtClean="0"/>
              <a:t>12</a:t>
            </a:fld>
            <a:endParaRPr lang="en-US" dirty="0"/>
          </a:p>
        </p:txBody>
      </p:sp>
      <p:sp>
        <p:nvSpPr>
          <p:cNvPr id="32" name="TextBox 31">
            <a:extLst>
              <a:ext uri="{FF2B5EF4-FFF2-40B4-BE49-F238E27FC236}">
                <a16:creationId xmlns:a16="http://schemas.microsoft.com/office/drawing/2014/main" id="{4F1AF980-3CCB-067E-1B4C-B7D83EB5599B}"/>
              </a:ext>
            </a:extLst>
          </p:cNvPr>
          <p:cNvSpPr txBox="1"/>
          <p:nvPr/>
        </p:nvSpPr>
        <p:spPr>
          <a:xfrm>
            <a:off x="269966" y="144000"/>
            <a:ext cx="8456023" cy="666786"/>
          </a:xfrm>
          <a:prstGeom prst="rect">
            <a:avLst/>
          </a:prstGeom>
          <a:noFill/>
        </p:spPr>
        <p:txBody>
          <a:bodyPr wrap="square" rtlCol="0">
            <a:spAutoFit/>
          </a:bodyPr>
          <a:lstStyle/>
          <a:p>
            <a:r>
              <a:rPr lang="en-US" sz="3733" b="1" dirty="0">
                <a:solidFill>
                  <a:srgbClr val="000000"/>
                </a:solidFill>
                <a:latin typeface="Gill Sans MT"/>
                <a:cs typeface="Gill Sans MT"/>
              </a:rPr>
              <a:t>Results</a:t>
            </a:r>
          </a:p>
        </p:txBody>
      </p:sp>
      <p:sp>
        <p:nvSpPr>
          <p:cNvPr id="33" name="TextBox 32">
            <a:extLst>
              <a:ext uri="{FF2B5EF4-FFF2-40B4-BE49-F238E27FC236}">
                <a16:creationId xmlns:a16="http://schemas.microsoft.com/office/drawing/2014/main" id="{D9AA267B-2C22-B8C6-9FD6-FA55E8F919E2}"/>
              </a:ext>
            </a:extLst>
          </p:cNvPr>
          <p:cNvSpPr txBox="1"/>
          <p:nvPr/>
        </p:nvSpPr>
        <p:spPr>
          <a:xfrm>
            <a:off x="269967" y="1155174"/>
            <a:ext cx="4056706" cy="666977"/>
          </a:xfrm>
          <a:prstGeom prst="rect">
            <a:avLst/>
          </a:prstGeom>
          <a:noFill/>
        </p:spPr>
        <p:txBody>
          <a:bodyPr wrap="square" rtlCol="0">
            <a:spAutoFit/>
          </a:bodyPr>
          <a:lstStyle/>
          <a:p>
            <a:pPr marL="10584" lvl="1"/>
            <a:r>
              <a:rPr lang="en-US" sz="1867" b="1" dirty="0">
                <a:latin typeface="Gill Sans MT"/>
                <a:cs typeface="Gill Sans MT"/>
              </a:rPr>
              <a:t>Value of streamflow forecasts</a:t>
            </a:r>
          </a:p>
          <a:p>
            <a:pPr marL="391574" lvl="1" indent="-380990">
              <a:buFont typeface="Wingdings" pitchFamily="2" charset="2"/>
              <a:buChar char="§"/>
            </a:pPr>
            <a:endParaRPr lang="en-US" sz="1867" dirty="0">
              <a:latin typeface="Gill Sans MT"/>
              <a:cs typeface="Gill Sans MT"/>
            </a:endParaRPr>
          </a:p>
        </p:txBody>
      </p:sp>
      <p:pic>
        <p:nvPicPr>
          <p:cNvPr id="3" name="Picture 2" descr="A graph of different colored bars&#10;&#10;Description automatically generated with medium confidence">
            <a:extLst>
              <a:ext uri="{FF2B5EF4-FFF2-40B4-BE49-F238E27FC236}">
                <a16:creationId xmlns:a16="http://schemas.microsoft.com/office/drawing/2014/main" id="{849AFDF1-65C8-43AA-2440-AB8D819AC271}"/>
              </a:ext>
            </a:extLst>
          </p:cNvPr>
          <p:cNvPicPr>
            <a:picLocks noChangeAspect="1"/>
          </p:cNvPicPr>
          <p:nvPr/>
        </p:nvPicPr>
        <p:blipFill rotWithShape="1">
          <a:blip r:embed="rId3"/>
          <a:srcRect b="74840"/>
          <a:stretch/>
        </p:blipFill>
        <p:spPr>
          <a:xfrm>
            <a:off x="449435" y="1653152"/>
            <a:ext cx="3877238" cy="2141377"/>
          </a:xfrm>
          <a:prstGeom prst="rect">
            <a:avLst/>
          </a:prstGeom>
        </p:spPr>
      </p:pic>
      <p:pic>
        <p:nvPicPr>
          <p:cNvPr id="4" name="Picture 3" descr="A graph of different colored bars&#10;&#10;Description automatically generated with medium confidence">
            <a:extLst>
              <a:ext uri="{FF2B5EF4-FFF2-40B4-BE49-F238E27FC236}">
                <a16:creationId xmlns:a16="http://schemas.microsoft.com/office/drawing/2014/main" id="{5B5F257E-EBAC-5CB1-E422-DCAA008F9AB7}"/>
              </a:ext>
            </a:extLst>
          </p:cNvPr>
          <p:cNvPicPr>
            <a:picLocks noChangeAspect="1"/>
          </p:cNvPicPr>
          <p:nvPr/>
        </p:nvPicPr>
        <p:blipFill rotWithShape="1">
          <a:blip r:embed="rId3"/>
          <a:srcRect t="25160" b="50584"/>
          <a:stretch/>
        </p:blipFill>
        <p:spPr>
          <a:xfrm>
            <a:off x="449435" y="3876610"/>
            <a:ext cx="3877238" cy="2064441"/>
          </a:xfrm>
          <a:prstGeom prst="rect">
            <a:avLst/>
          </a:prstGeom>
        </p:spPr>
      </p:pic>
      <p:pic>
        <p:nvPicPr>
          <p:cNvPr id="7" name="Picture 6" descr="A graph of different colored bars&#10;&#10;Description automatically generated with medium confidence">
            <a:extLst>
              <a:ext uri="{FF2B5EF4-FFF2-40B4-BE49-F238E27FC236}">
                <a16:creationId xmlns:a16="http://schemas.microsoft.com/office/drawing/2014/main" id="{E6F6106E-5429-34E0-CD81-AA5BA65C5289}"/>
              </a:ext>
            </a:extLst>
          </p:cNvPr>
          <p:cNvPicPr>
            <a:picLocks noChangeAspect="1"/>
          </p:cNvPicPr>
          <p:nvPr/>
        </p:nvPicPr>
        <p:blipFill rotWithShape="1">
          <a:blip r:embed="rId3"/>
          <a:srcRect t="98267"/>
          <a:stretch/>
        </p:blipFill>
        <p:spPr>
          <a:xfrm>
            <a:off x="449433" y="5919658"/>
            <a:ext cx="3877239" cy="147406"/>
          </a:xfrm>
          <a:prstGeom prst="rect">
            <a:avLst/>
          </a:prstGeom>
        </p:spPr>
      </p:pic>
      <p:sp>
        <p:nvSpPr>
          <p:cNvPr id="8" name="Rectangle 7">
            <a:extLst>
              <a:ext uri="{FF2B5EF4-FFF2-40B4-BE49-F238E27FC236}">
                <a16:creationId xmlns:a16="http://schemas.microsoft.com/office/drawing/2014/main" id="{A4ED61B2-79F4-C572-708C-91BF3CDC8EEA}"/>
              </a:ext>
            </a:extLst>
          </p:cNvPr>
          <p:cNvSpPr/>
          <p:nvPr/>
        </p:nvSpPr>
        <p:spPr>
          <a:xfrm>
            <a:off x="4506142" y="1785117"/>
            <a:ext cx="3681363" cy="584775"/>
          </a:xfrm>
          <a:prstGeom prst="rect">
            <a:avLst/>
          </a:prstGeom>
          <a:noFill/>
          <a:ln w="9525">
            <a:noFill/>
          </a:ln>
        </p:spPr>
        <p:txBody>
          <a:bodyPr wrap="square">
            <a:spAutoFit/>
          </a:bodyPr>
          <a:lstStyle/>
          <a:p>
            <a:r>
              <a:rPr lang="en-US" sz="1600" dirty="0">
                <a:latin typeface="Gill Sans MT" charset="0"/>
                <a:ea typeface="Gill Sans MT" charset="0"/>
                <a:cs typeface="Gill Sans MT" charset="0"/>
              </a:rPr>
              <a:t>Not all available hydropower is dispatched by the grid</a:t>
            </a:r>
          </a:p>
        </p:txBody>
      </p:sp>
      <p:sp>
        <p:nvSpPr>
          <p:cNvPr id="9" name="Right Arrow 8">
            <a:extLst>
              <a:ext uri="{FF2B5EF4-FFF2-40B4-BE49-F238E27FC236}">
                <a16:creationId xmlns:a16="http://schemas.microsoft.com/office/drawing/2014/main" id="{877A32E2-987F-F676-7767-61026AC1BB8B}"/>
              </a:ext>
            </a:extLst>
          </p:cNvPr>
          <p:cNvSpPr/>
          <p:nvPr/>
        </p:nvSpPr>
        <p:spPr>
          <a:xfrm>
            <a:off x="4600975" y="2696022"/>
            <a:ext cx="432707" cy="310243"/>
          </a:xfrm>
          <a:prstGeom prst="rightArrow">
            <a:avLst/>
          </a:prstGeom>
          <a:solidFill>
            <a:srgbClr val="FF0000"/>
          </a:solidFill>
          <a:ln w="9525">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569FAFB-9BD5-0E81-515B-0D7000D514F1}"/>
              </a:ext>
            </a:extLst>
          </p:cNvPr>
          <p:cNvSpPr/>
          <p:nvPr/>
        </p:nvSpPr>
        <p:spPr>
          <a:xfrm>
            <a:off x="5044626" y="2570884"/>
            <a:ext cx="3749969" cy="584775"/>
          </a:xfrm>
          <a:prstGeom prst="rect">
            <a:avLst/>
          </a:prstGeom>
          <a:noFill/>
          <a:ln w="9525">
            <a:noFill/>
          </a:ln>
        </p:spPr>
        <p:txBody>
          <a:bodyPr wrap="square">
            <a:spAutoFit/>
          </a:bodyPr>
          <a:lstStyle/>
          <a:p>
            <a:r>
              <a:rPr lang="en-US" sz="1600" dirty="0">
                <a:latin typeface="Gill Sans MT" charset="0"/>
                <a:ea typeface="Gill Sans MT" charset="0"/>
                <a:cs typeface="Gill Sans MT" charset="0"/>
              </a:rPr>
              <a:t>Defining value in terms of different metrics leads to different conclusions</a:t>
            </a:r>
          </a:p>
        </p:txBody>
      </p:sp>
      <p:sp>
        <p:nvSpPr>
          <p:cNvPr id="11" name="Rectangle 10">
            <a:extLst>
              <a:ext uri="{FF2B5EF4-FFF2-40B4-BE49-F238E27FC236}">
                <a16:creationId xmlns:a16="http://schemas.microsoft.com/office/drawing/2014/main" id="{E4D4AEEB-9DBF-58D5-60FA-BC740985AFDA}"/>
              </a:ext>
            </a:extLst>
          </p:cNvPr>
          <p:cNvSpPr/>
          <p:nvPr/>
        </p:nvSpPr>
        <p:spPr>
          <a:xfrm>
            <a:off x="4572000" y="4048663"/>
            <a:ext cx="4122565" cy="584775"/>
          </a:xfrm>
          <a:prstGeom prst="rect">
            <a:avLst/>
          </a:prstGeom>
          <a:noFill/>
          <a:ln w="9525">
            <a:noFill/>
          </a:ln>
        </p:spPr>
        <p:txBody>
          <a:bodyPr wrap="square">
            <a:spAutoFit/>
          </a:bodyPr>
          <a:lstStyle/>
          <a:p>
            <a:r>
              <a:rPr lang="en-US" sz="1600" dirty="0">
                <a:latin typeface="Gill Sans MT" charset="0"/>
                <a:ea typeface="Gill Sans MT" charset="0"/>
                <a:cs typeface="Gill Sans MT" charset="0"/>
              </a:rPr>
              <a:t>The benefits of operating with forecasts are accentuated during the post-monsoon season</a:t>
            </a:r>
          </a:p>
        </p:txBody>
      </p:sp>
    </p:spTree>
    <p:extLst>
      <p:ext uri="{BB962C8B-B14F-4D97-AF65-F5344CB8AC3E}">
        <p14:creationId xmlns:p14="http://schemas.microsoft.com/office/powerpoint/2010/main" val="141973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BABDFB94-E3D2-2642-996B-5C05979BE006}"/>
              </a:ext>
            </a:extLst>
          </p:cNvPr>
          <p:cNvSpPr>
            <a:spLocks noGrp="1"/>
          </p:cNvSpPr>
          <p:nvPr>
            <p:ph type="sldNum" sz="quarter" idx="12"/>
          </p:nvPr>
        </p:nvSpPr>
        <p:spPr/>
        <p:txBody>
          <a:bodyPr/>
          <a:lstStyle/>
          <a:p>
            <a:fld id="{8447FF33-F5BF-3A42-B664-EABD922DB817}" type="slidenum">
              <a:rPr lang="en-US" smtClean="0"/>
              <a:t>13</a:t>
            </a:fld>
            <a:endParaRPr lang="en-US" dirty="0"/>
          </a:p>
        </p:txBody>
      </p:sp>
      <p:sp>
        <p:nvSpPr>
          <p:cNvPr id="32" name="TextBox 31">
            <a:extLst>
              <a:ext uri="{FF2B5EF4-FFF2-40B4-BE49-F238E27FC236}">
                <a16:creationId xmlns:a16="http://schemas.microsoft.com/office/drawing/2014/main" id="{4F1AF980-3CCB-067E-1B4C-B7D83EB5599B}"/>
              </a:ext>
            </a:extLst>
          </p:cNvPr>
          <p:cNvSpPr txBox="1"/>
          <p:nvPr/>
        </p:nvSpPr>
        <p:spPr>
          <a:xfrm>
            <a:off x="269966" y="144000"/>
            <a:ext cx="8456023" cy="666786"/>
          </a:xfrm>
          <a:prstGeom prst="rect">
            <a:avLst/>
          </a:prstGeom>
          <a:noFill/>
        </p:spPr>
        <p:txBody>
          <a:bodyPr wrap="square" rtlCol="0">
            <a:spAutoFit/>
          </a:bodyPr>
          <a:lstStyle/>
          <a:p>
            <a:r>
              <a:rPr lang="en-US" sz="3733" b="1" dirty="0">
                <a:solidFill>
                  <a:srgbClr val="000000"/>
                </a:solidFill>
                <a:latin typeface="Gill Sans MT"/>
                <a:cs typeface="Gill Sans MT"/>
              </a:rPr>
              <a:t>Results</a:t>
            </a:r>
          </a:p>
        </p:txBody>
      </p:sp>
      <p:sp>
        <p:nvSpPr>
          <p:cNvPr id="33" name="TextBox 32">
            <a:extLst>
              <a:ext uri="{FF2B5EF4-FFF2-40B4-BE49-F238E27FC236}">
                <a16:creationId xmlns:a16="http://schemas.microsoft.com/office/drawing/2014/main" id="{D9AA267B-2C22-B8C6-9FD6-FA55E8F919E2}"/>
              </a:ext>
            </a:extLst>
          </p:cNvPr>
          <p:cNvSpPr txBox="1"/>
          <p:nvPr/>
        </p:nvSpPr>
        <p:spPr>
          <a:xfrm>
            <a:off x="269966" y="1155174"/>
            <a:ext cx="8307977" cy="666977"/>
          </a:xfrm>
          <a:prstGeom prst="rect">
            <a:avLst/>
          </a:prstGeom>
          <a:noFill/>
        </p:spPr>
        <p:txBody>
          <a:bodyPr wrap="square" rtlCol="0">
            <a:spAutoFit/>
          </a:bodyPr>
          <a:lstStyle/>
          <a:p>
            <a:pPr marL="10584" lvl="1"/>
            <a:r>
              <a:rPr lang="en-US" sz="1867" b="1" dirty="0">
                <a:latin typeface="Gill Sans MT"/>
                <a:cs typeface="Gill Sans MT"/>
              </a:rPr>
              <a:t>Value of streamflow forecasts</a:t>
            </a:r>
          </a:p>
          <a:p>
            <a:pPr marL="391574" lvl="1" indent="-380990">
              <a:buFont typeface="Wingdings" pitchFamily="2" charset="2"/>
              <a:buChar char="§"/>
            </a:pPr>
            <a:endParaRPr lang="en-US" sz="1867" dirty="0">
              <a:latin typeface="Gill Sans MT"/>
              <a:cs typeface="Gill Sans MT"/>
            </a:endParaRPr>
          </a:p>
        </p:txBody>
      </p:sp>
      <p:pic>
        <p:nvPicPr>
          <p:cNvPr id="3" name="Picture 2" descr="A graph of different colored bars&#10;&#10;Description automatically generated with medium confidence">
            <a:extLst>
              <a:ext uri="{FF2B5EF4-FFF2-40B4-BE49-F238E27FC236}">
                <a16:creationId xmlns:a16="http://schemas.microsoft.com/office/drawing/2014/main" id="{849AFDF1-65C8-43AA-2440-AB8D819AC271}"/>
              </a:ext>
            </a:extLst>
          </p:cNvPr>
          <p:cNvPicPr>
            <a:picLocks noChangeAspect="1"/>
          </p:cNvPicPr>
          <p:nvPr/>
        </p:nvPicPr>
        <p:blipFill rotWithShape="1">
          <a:blip r:embed="rId3"/>
          <a:srcRect b="74840"/>
          <a:stretch/>
        </p:blipFill>
        <p:spPr>
          <a:xfrm>
            <a:off x="449435" y="1653152"/>
            <a:ext cx="3877238" cy="2141377"/>
          </a:xfrm>
          <a:prstGeom prst="rect">
            <a:avLst/>
          </a:prstGeom>
        </p:spPr>
      </p:pic>
      <p:pic>
        <p:nvPicPr>
          <p:cNvPr id="4" name="Picture 3" descr="A graph of different colored bars&#10;&#10;Description automatically generated with medium confidence">
            <a:extLst>
              <a:ext uri="{FF2B5EF4-FFF2-40B4-BE49-F238E27FC236}">
                <a16:creationId xmlns:a16="http://schemas.microsoft.com/office/drawing/2014/main" id="{5B5F257E-EBAC-5CB1-E422-DCAA008F9AB7}"/>
              </a:ext>
            </a:extLst>
          </p:cNvPr>
          <p:cNvPicPr>
            <a:picLocks noChangeAspect="1"/>
          </p:cNvPicPr>
          <p:nvPr/>
        </p:nvPicPr>
        <p:blipFill rotWithShape="1">
          <a:blip r:embed="rId3"/>
          <a:srcRect t="25160" b="50584"/>
          <a:stretch/>
        </p:blipFill>
        <p:spPr>
          <a:xfrm>
            <a:off x="449435" y="3876610"/>
            <a:ext cx="3877238" cy="2064441"/>
          </a:xfrm>
          <a:prstGeom prst="rect">
            <a:avLst/>
          </a:prstGeom>
        </p:spPr>
      </p:pic>
      <p:pic>
        <p:nvPicPr>
          <p:cNvPr id="6" name="Picture 5" descr="A graph of different colored bars&#10;&#10;Description automatically generated with medium confidence">
            <a:extLst>
              <a:ext uri="{FF2B5EF4-FFF2-40B4-BE49-F238E27FC236}">
                <a16:creationId xmlns:a16="http://schemas.microsoft.com/office/drawing/2014/main" id="{CA97AD68-DF64-DAFB-088C-7F90090BA8EF}"/>
              </a:ext>
            </a:extLst>
          </p:cNvPr>
          <p:cNvPicPr>
            <a:picLocks noChangeAspect="1"/>
          </p:cNvPicPr>
          <p:nvPr/>
        </p:nvPicPr>
        <p:blipFill rotWithShape="1">
          <a:blip r:embed="rId3"/>
          <a:srcRect t="49416"/>
          <a:stretch/>
        </p:blipFill>
        <p:spPr>
          <a:xfrm>
            <a:off x="4572000" y="1684987"/>
            <a:ext cx="3947532" cy="4383245"/>
          </a:xfrm>
          <a:prstGeom prst="rect">
            <a:avLst/>
          </a:prstGeom>
        </p:spPr>
      </p:pic>
      <p:pic>
        <p:nvPicPr>
          <p:cNvPr id="5" name="Picture 4" descr="A graph of different colored bars&#10;&#10;Description automatically generated with medium confidence">
            <a:extLst>
              <a:ext uri="{FF2B5EF4-FFF2-40B4-BE49-F238E27FC236}">
                <a16:creationId xmlns:a16="http://schemas.microsoft.com/office/drawing/2014/main" id="{07DDBC5D-B016-B467-BF37-0AF48FA30629}"/>
              </a:ext>
            </a:extLst>
          </p:cNvPr>
          <p:cNvPicPr>
            <a:picLocks noChangeAspect="1"/>
          </p:cNvPicPr>
          <p:nvPr/>
        </p:nvPicPr>
        <p:blipFill rotWithShape="1">
          <a:blip r:embed="rId3"/>
          <a:srcRect t="98267"/>
          <a:stretch/>
        </p:blipFill>
        <p:spPr>
          <a:xfrm>
            <a:off x="449433" y="5919658"/>
            <a:ext cx="3877239" cy="147406"/>
          </a:xfrm>
          <a:prstGeom prst="rect">
            <a:avLst/>
          </a:prstGeom>
        </p:spPr>
      </p:pic>
    </p:spTree>
    <p:extLst>
      <p:ext uri="{BB962C8B-B14F-4D97-AF65-F5344CB8AC3E}">
        <p14:creationId xmlns:p14="http://schemas.microsoft.com/office/powerpoint/2010/main" val="1129340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4F1AF980-3CCB-067E-1B4C-B7D83EB5599B}"/>
              </a:ext>
            </a:extLst>
          </p:cNvPr>
          <p:cNvSpPr txBox="1"/>
          <p:nvPr/>
        </p:nvSpPr>
        <p:spPr>
          <a:xfrm>
            <a:off x="269966" y="144000"/>
            <a:ext cx="8456023" cy="666786"/>
          </a:xfrm>
          <a:prstGeom prst="rect">
            <a:avLst/>
          </a:prstGeom>
          <a:noFill/>
        </p:spPr>
        <p:txBody>
          <a:bodyPr wrap="square" rtlCol="0">
            <a:spAutoFit/>
          </a:bodyPr>
          <a:lstStyle/>
          <a:p>
            <a:r>
              <a:rPr lang="en-US" sz="3733" b="1" dirty="0">
                <a:solidFill>
                  <a:srgbClr val="000000"/>
                </a:solidFill>
                <a:latin typeface="Gill Sans MT"/>
                <a:cs typeface="Gill Sans MT"/>
              </a:rPr>
              <a:t>Results</a:t>
            </a:r>
          </a:p>
        </p:txBody>
      </p:sp>
      <p:sp>
        <p:nvSpPr>
          <p:cNvPr id="33" name="TextBox 32">
            <a:extLst>
              <a:ext uri="{FF2B5EF4-FFF2-40B4-BE49-F238E27FC236}">
                <a16:creationId xmlns:a16="http://schemas.microsoft.com/office/drawing/2014/main" id="{D9AA267B-2C22-B8C6-9FD6-FA55E8F919E2}"/>
              </a:ext>
            </a:extLst>
          </p:cNvPr>
          <p:cNvSpPr txBox="1"/>
          <p:nvPr/>
        </p:nvSpPr>
        <p:spPr>
          <a:xfrm>
            <a:off x="269966" y="1155174"/>
            <a:ext cx="8307977" cy="379656"/>
          </a:xfrm>
          <a:prstGeom prst="rect">
            <a:avLst/>
          </a:prstGeom>
          <a:noFill/>
        </p:spPr>
        <p:txBody>
          <a:bodyPr wrap="square" rtlCol="0">
            <a:spAutoFit/>
          </a:bodyPr>
          <a:lstStyle/>
          <a:p>
            <a:pPr marL="10584" lvl="1"/>
            <a:r>
              <a:rPr lang="en-US" sz="1867" b="1" dirty="0">
                <a:latin typeface="Gill Sans MT"/>
                <a:cs typeface="Gill Sans MT"/>
              </a:rPr>
              <a:t>Intra‐ and Inter‐Annual Variability of Forecast Value</a:t>
            </a:r>
          </a:p>
        </p:txBody>
      </p:sp>
      <p:pic>
        <p:nvPicPr>
          <p:cNvPr id="3" name="Picture 2" descr="A graph of different types of data&#10;&#10;Description automatically generated with medium confidence">
            <a:extLst>
              <a:ext uri="{FF2B5EF4-FFF2-40B4-BE49-F238E27FC236}">
                <a16:creationId xmlns:a16="http://schemas.microsoft.com/office/drawing/2014/main" id="{0A4830B3-120C-BBD1-274D-1C445581AF15}"/>
              </a:ext>
            </a:extLst>
          </p:cNvPr>
          <p:cNvPicPr>
            <a:picLocks noChangeAspect="1"/>
          </p:cNvPicPr>
          <p:nvPr/>
        </p:nvPicPr>
        <p:blipFill>
          <a:blip r:embed="rId3"/>
          <a:stretch>
            <a:fillRect/>
          </a:stretch>
        </p:blipFill>
        <p:spPr>
          <a:xfrm>
            <a:off x="170266" y="2287919"/>
            <a:ext cx="8655421" cy="4250994"/>
          </a:xfrm>
          <a:prstGeom prst="rect">
            <a:avLst/>
          </a:prstGeom>
        </p:spPr>
      </p:pic>
      <p:sp>
        <p:nvSpPr>
          <p:cNvPr id="4" name="Rectangle 3">
            <a:extLst>
              <a:ext uri="{FF2B5EF4-FFF2-40B4-BE49-F238E27FC236}">
                <a16:creationId xmlns:a16="http://schemas.microsoft.com/office/drawing/2014/main" id="{A351AB47-BE48-0417-EAE7-98D87FE837DF}"/>
              </a:ext>
            </a:extLst>
          </p:cNvPr>
          <p:cNvSpPr/>
          <p:nvPr/>
        </p:nvSpPr>
        <p:spPr>
          <a:xfrm>
            <a:off x="269966" y="1740718"/>
            <a:ext cx="8655421" cy="338554"/>
          </a:xfrm>
          <a:prstGeom prst="rect">
            <a:avLst/>
          </a:prstGeom>
          <a:noFill/>
          <a:ln w="9525">
            <a:noFill/>
          </a:ln>
        </p:spPr>
        <p:txBody>
          <a:bodyPr wrap="square">
            <a:spAutoFit/>
          </a:bodyPr>
          <a:lstStyle/>
          <a:p>
            <a:r>
              <a:rPr lang="en-US" sz="1600" dirty="0">
                <a:latin typeface="Gill Sans MT" charset="0"/>
                <a:ea typeface="Gill Sans MT" charset="0"/>
                <a:cs typeface="Gill Sans MT" charset="0"/>
              </a:rPr>
              <a:t>Difference between </a:t>
            </a:r>
            <a:r>
              <a:rPr lang="en-US" sz="1600" b="1" dirty="0">
                <a:latin typeface="Gill Sans MT" charset="0"/>
                <a:ea typeface="Gill Sans MT" charset="0"/>
                <a:cs typeface="Gill Sans MT" charset="0"/>
              </a:rPr>
              <a:t>hydropower dispatched </a:t>
            </a:r>
            <a:r>
              <a:rPr lang="en-US" sz="1600" dirty="0">
                <a:latin typeface="Gill Sans MT" charset="0"/>
                <a:ea typeface="Gill Sans MT" charset="0"/>
                <a:cs typeface="Gill Sans MT" charset="0"/>
              </a:rPr>
              <a:t>by forecast-informed schemes and rule curves </a:t>
            </a:r>
          </a:p>
        </p:txBody>
      </p:sp>
    </p:spTree>
    <p:extLst>
      <p:ext uri="{BB962C8B-B14F-4D97-AF65-F5344CB8AC3E}">
        <p14:creationId xmlns:p14="http://schemas.microsoft.com/office/powerpoint/2010/main" val="14854400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BABDFB94-E3D2-2642-996B-5C05979BE006}"/>
              </a:ext>
            </a:extLst>
          </p:cNvPr>
          <p:cNvSpPr>
            <a:spLocks noGrp="1"/>
          </p:cNvSpPr>
          <p:nvPr>
            <p:ph type="sldNum" sz="quarter" idx="12"/>
          </p:nvPr>
        </p:nvSpPr>
        <p:spPr/>
        <p:txBody>
          <a:bodyPr/>
          <a:lstStyle/>
          <a:p>
            <a:fld id="{8447FF33-F5BF-3A42-B664-EABD922DB817}" type="slidenum">
              <a:rPr lang="en-US" smtClean="0"/>
              <a:t>15</a:t>
            </a:fld>
            <a:endParaRPr lang="en-US" dirty="0"/>
          </a:p>
        </p:txBody>
      </p:sp>
      <p:sp>
        <p:nvSpPr>
          <p:cNvPr id="32" name="TextBox 31">
            <a:extLst>
              <a:ext uri="{FF2B5EF4-FFF2-40B4-BE49-F238E27FC236}">
                <a16:creationId xmlns:a16="http://schemas.microsoft.com/office/drawing/2014/main" id="{4F1AF980-3CCB-067E-1B4C-B7D83EB5599B}"/>
              </a:ext>
            </a:extLst>
          </p:cNvPr>
          <p:cNvSpPr txBox="1"/>
          <p:nvPr/>
        </p:nvSpPr>
        <p:spPr>
          <a:xfrm>
            <a:off x="269966" y="144000"/>
            <a:ext cx="8456023" cy="666786"/>
          </a:xfrm>
          <a:prstGeom prst="rect">
            <a:avLst/>
          </a:prstGeom>
          <a:noFill/>
        </p:spPr>
        <p:txBody>
          <a:bodyPr wrap="square" rtlCol="0">
            <a:spAutoFit/>
          </a:bodyPr>
          <a:lstStyle/>
          <a:p>
            <a:r>
              <a:rPr lang="en-US" sz="3733" b="1" dirty="0">
                <a:solidFill>
                  <a:srgbClr val="000000"/>
                </a:solidFill>
                <a:latin typeface="Gill Sans MT"/>
                <a:cs typeface="Gill Sans MT"/>
              </a:rPr>
              <a:t>Results</a:t>
            </a:r>
          </a:p>
        </p:txBody>
      </p:sp>
      <p:sp>
        <p:nvSpPr>
          <p:cNvPr id="33" name="TextBox 32">
            <a:extLst>
              <a:ext uri="{FF2B5EF4-FFF2-40B4-BE49-F238E27FC236}">
                <a16:creationId xmlns:a16="http://schemas.microsoft.com/office/drawing/2014/main" id="{D9AA267B-2C22-B8C6-9FD6-FA55E8F919E2}"/>
              </a:ext>
            </a:extLst>
          </p:cNvPr>
          <p:cNvSpPr txBox="1"/>
          <p:nvPr/>
        </p:nvSpPr>
        <p:spPr>
          <a:xfrm>
            <a:off x="269966" y="1155174"/>
            <a:ext cx="8307977" cy="666977"/>
          </a:xfrm>
          <a:prstGeom prst="rect">
            <a:avLst/>
          </a:prstGeom>
          <a:noFill/>
        </p:spPr>
        <p:txBody>
          <a:bodyPr wrap="square" rtlCol="0">
            <a:spAutoFit/>
          </a:bodyPr>
          <a:lstStyle/>
          <a:p>
            <a:pPr marL="10584" lvl="1"/>
            <a:r>
              <a:rPr lang="en-US" sz="1867" b="1" dirty="0">
                <a:latin typeface="Gill Sans MT"/>
                <a:cs typeface="Gill Sans MT"/>
              </a:rPr>
              <a:t>Relationship Between Forecast Predictive Performance and Value</a:t>
            </a:r>
          </a:p>
          <a:p>
            <a:pPr marL="391574" lvl="1" indent="-380990">
              <a:buFont typeface="Wingdings" pitchFamily="2" charset="2"/>
              <a:buChar char="§"/>
            </a:pPr>
            <a:endParaRPr lang="en-US" sz="1867" dirty="0">
              <a:latin typeface="Gill Sans MT"/>
              <a:cs typeface="Gill Sans MT"/>
            </a:endParaRPr>
          </a:p>
        </p:txBody>
      </p:sp>
      <p:grpSp>
        <p:nvGrpSpPr>
          <p:cNvPr id="5" name="Group 4">
            <a:extLst>
              <a:ext uri="{FF2B5EF4-FFF2-40B4-BE49-F238E27FC236}">
                <a16:creationId xmlns:a16="http://schemas.microsoft.com/office/drawing/2014/main" id="{ADDE3E56-752A-67C0-E5E1-0026B0DEF90D}"/>
              </a:ext>
            </a:extLst>
          </p:cNvPr>
          <p:cNvGrpSpPr/>
          <p:nvPr/>
        </p:nvGrpSpPr>
        <p:grpSpPr>
          <a:xfrm>
            <a:off x="1629830" y="1667619"/>
            <a:ext cx="2793488" cy="5046381"/>
            <a:chOff x="1629830" y="1667619"/>
            <a:chExt cx="2793488" cy="5046381"/>
          </a:xfrm>
        </p:grpSpPr>
        <p:pic>
          <p:nvPicPr>
            <p:cNvPr id="3" name="Picture 2" descr="A screenshot of a graph&#10;&#10;Description automatically generated">
              <a:extLst>
                <a:ext uri="{FF2B5EF4-FFF2-40B4-BE49-F238E27FC236}">
                  <a16:creationId xmlns:a16="http://schemas.microsoft.com/office/drawing/2014/main" id="{1BE8A120-8D33-507E-CBE1-9C8C710A4CDD}"/>
                </a:ext>
              </a:extLst>
            </p:cNvPr>
            <p:cNvPicPr>
              <a:picLocks noChangeAspect="1"/>
            </p:cNvPicPr>
            <p:nvPr/>
          </p:nvPicPr>
          <p:blipFill rotWithShape="1">
            <a:blip r:embed="rId3"/>
            <a:srcRect r="52527"/>
            <a:stretch/>
          </p:blipFill>
          <p:spPr>
            <a:xfrm>
              <a:off x="1629830" y="1667619"/>
              <a:ext cx="2793488" cy="5046381"/>
            </a:xfrm>
            <a:prstGeom prst="rect">
              <a:avLst/>
            </a:prstGeom>
          </p:spPr>
        </p:pic>
        <p:sp>
          <p:nvSpPr>
            <p:cNvPr id="4" name="Rectangle 3">
              <a:extLst>
                <a:ext uri="{FF2B5EF4-FFF2-40B4-BE49-F238E27FC236}">
                  <a16:creationId xmlns:a16="http://schemas.microsoft.com/office/drawing/2014/main" id="{86C4ADAB-0448-C48C-B0B7-41BBD1F43FD0}"/>
                </a:ext>
              </a:extLst>
            </p:cNvPr>
            <p:cNvSpPr/>
            <p:nvPr/>
          </p:nvSpPr>
          <p:spPr>
            <a:xfrm>
              <a:off x="4341541" y="2081561"/>
              <a:ext cx="81777" cy="3873190"/>
            </a:xfrm>
            <a:prstGeom prst="rect">
              <a:avLst/>
            </a:prstGeom>
            <a:solidFill>
              <a:schemeClr val="bg1"/>
            </a:solidFill>
            <a:ln>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a:extLst>
              <a:ext uri="{FF2B5EF4-FFF2-40B4-BE49-F238E27FC236}">
                <a16:creationId xmlns:a16="http://schemas.microsoft.com/office/drawing/2014/main" id="{1E9E24D4-9CB4-AB36-76F5-0CD8C3266FFB}"/>
              </a:ext>
            </a:extLst>
          </p:cNvPr>
          <p:cNvSpPr/>
          <p:nvPr/>
        </p:nvSpPr>
        <p:spPr>
          <a:xfrm>
            <a:off x="4792302" y="3406747"/>
            <a:ext cx="3933687" cy="830997"/>
          </a:xfrm>
          <a:prstGeom prst="rect">
            <a:avLst/>
          </a:prstGeom>
          <a:noFill/>
          <a:ln w="9525">
            <a:noFill/>
          </a:ln>
        </p:spPr>
        <p:txBody>
          <a:bodyPr wrap="square">
            <a:spAutoFit/>
          </a:bodyPr>
          <a:lstStyle/>
          <a:p>
            <a:r>
              <a:rPr lang="en-US" sz="1600" dirty="0">
                <a:latin typeface="Gill Sans MT" charset="0"/>
                <a:ea typeface="Gill Sans MT" charset="0"/>
                <a:cs typeface="Gill Sans MT" charset="0"/>
              </a:rPr>
              <a:t>The correlation between forecast error and performance metrics decreases as we ‘move’ from the water to the power system.</a:t>
            </a:r>
          </a:p>
        </p:txBody>
      </p:sp>
      <p:sp>
        <p:nvSpPr>
          <p:cNvPr id="7" name="Right Arrow 6">
            <a:extLst>
              <a:ext uri="{FF2B5EF4-FFF2-40B4-BE49-F238E27FC236}">
                <a16:creationId xmlns:a16="http://schemas.microsoft.com/office/drawing/2014/main" id="{A1D70300-B86E-291E-9555-B84926874A4B}"/>
              </a:ext>
            </a:extLst>
          </p:cNvPr>
          <p:cNvSpPr/>
          <p:nvPr/>
        </p:nvSpPr>
        <p:spPr>
          <a:xfrm rot="5400000">
            <a:off x="2512847" y="3940205"/>
            <a:ext cx="4189926" cy="225747"/>
          </a:xfrm>
          <a:prstGeom prst="rightArrow">
            <a:avLst/>
          </a:prstGeom>
          <a:solidFill>
            <a:srgbClr val="FF0000"/>
          </a:solidFill>
          <a:ln w="9525">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8065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BABDFB94-E3D2-2642-996B-5C05979BE006}"/>
              </a:ext>
            </a:extLst>
          </p:cNvPr>
          <p:cNvSpPr>
            <a:spLocks noGrp="1"/>
          </p:cNvSpPr>
          <p:nvPr>
            <p:ph type="sldNum" sz="quarter" idx="12"/>
          </p:nvPr>
        </p:nvSpPr>
        <p:spPr/>
        <p:txBody>
          <a:bodyPr/>
          <a:lstStyle/>
          <a:p>
            <a:fld id="{8447FF33-F5BF-3A42-B664-EABD922DB817}" type="slidenum">
              <a:rPr lang="en-US" smtClean="0"/>
              <a:t>16</a:t>
            </a:fld>
            <a:endParaRPr lang="en-US" dirty="0"/>
          </a:p>
        </p:txBody>
      </p:sp>
      <p:sp>
        <p:nvSpPr>
          <p:cNvPr id="32" name="TextBox 31">
            <a:extLst>
              <a:ext uri="{FF2B5EF4-FFF2-40B4-BE49-F238E27FC236}">
                <a16:creationId xmlns:a16="http://schemas.microsoft.com/office/drawing/2014/main" id="{4F1AF980-3CCB-067E-1B4C-B7D83EB5599B}"/>
              </a:ext>
            </a:extLst>
          </p:cNvPr>
          <p:cNvSpPr txBox="1"/>
          <p:nvPr/>
        </p:nvSpPr>
        <p:spPr>
          <a:xfrm>
            <a:off x="269966" y="144000"/>
            <a:ext cx="8456023" cy="666786"/>
          </a:xfrm>
          <a:prstGeom prst="rect">
            <a:avLst/>
          </a:prstGeom>
          <a:noFill/>
        </p:spPr>
        <p:txBody>
          <a:bodyPr wrap="square" rtlCol="0">
            <a:spAutoFit/>
          </a:bodyPr>
          <a:lstStyle/>
          <a:p>
            <a:r>
              <a:rPr lang="en-US" sz="3733" b="1" dirty="0">
                <a:solidFill>
                  <a:srgbClr val="000000"/>
                </a:solidFill>
                <a:latin typeface="Gill Sans MT"/>
                <a:cs typeface="Gill Sans MT"/>
              </a:rPr>
              <a:t>Results</a:t>
            </a:r>
          </a:p>
        </p:txBody>
      </p:sp>
      <p:sp>
        <p:nvSpPr>
          <p:cNvPr id="33" name="TextBox 32">
            <a:extLst>
              <a:ext uri="{FF2B5EF4-FFF2-40B4-BE49-F238E27FC236}">
                <a16:creationId xmlns:a16="http://schemas.microsoft.com/office/drawing/2014/main" id="{D9AA267B-2C22-B8C6-9FD6-FA55E8F919E2}"/>
              </a:ext>
            </a:extLst>
          </p:cNvPr>
          <p:cNvSpPr txBox="1"/>
          <p:nvPr/>
        </p:nvSpPr>
        <p:spPr>
          <a:xfrm>
            <a:off x="269966" y="1155174"/>
            <a:ext cx="8307977" cy="666977"/>
          </a:xfrm>
          <a:prstGeom prst="rect">
            <a:avLst/>
          </a:prstGeom>
          <a:noFill/>
        </p:spPr>
        <p:txBody>
          <a:bodyPr wrap="square" rtlCol="0">
            <a:spAutoFit/>
          </a:bodyPr>
          <a:lstStyle/>
          <a:p>
            <a:pPr marL="10584" lvl="1"/>
            <a:r>
              <a:rPr lang="en-US" sz="1867" b="1" dirty="0">
                <a:latin typeface="Gill Sans MT"/>
                <a:cs typeface="Gill Sans MT"/>
              </a:rPr>
              <a:t>Relationship Between Forecast Predictive Performance and Value</a:t>
            </a:r>
          </a:p>
          <a:p>
            <a:pPr marL="391574" lvl="1" indent="-380990">
              <a:buFont typeface="Wingdings" pitchFamily="2" charset="2"/>
              <a:buChar char="§"/>
            </a:pPr>
            <a:endParaRPr lang="en-US" sz="1867" dirty="0">
              <a:latin typeface="Gill Sans MT"/>
              <a:cs typeface="Gill Sans MT"/>
            </a:endParaRPr>
          </a:p>
        </p:txBody>
      </p:sp>
      <p:pic>
        <p:nvPicPr>
          <p:cNvPr id="3" name="Picture 2" descr="A screenshot of a graph&#10;&#10;Description automatically generated">
            <a:extLst>
              <a:ext uri="{FF2B5EF4-FFF2-40B4-BE49-F238E27FC236}">
                <a16:creationId xmlns:a16="http://schemas.microsoft.com/office/drawing/2014/main" id="{1BE8A120-8D33-507E-CBE1-9C8C710A4CDD}"/>
              </a:ext>
            </a:extLst>
          </p:cNvPr>
          <p:cNvPicPr>
            <a:picLocks noChangeAspect="1"/>
          </p:cNvPicPr>
          <p:nvPr/>
        </p:nvPicPr>
        <p:blipFill>
          <a:blip r:embed="rId3"/>
          <a:stretch>
            <a:fillRect/>
          </a:stretch>
        </p:blipFill>
        <p:spPr>
          <a:xfrm>
            <a:off x="1629829" y="1667619"/>
            <a:ext cx="5884341" cy="5046381"/>
          </a:xfrm>
          <a:prstGeom prst="rect">
            <a:avLst/>
          </a:prstGeom>
        </p:spPr>
      </p:pic>
    </p:spTree>
    <p:extLst>
      <p:ext uri="{BB962C8B-B14F-4D97-AF65-F5344CB8AC3E}">
        <p14:creationId xmlns:p14="http://schemas.microsoft.com/office/powerpoint/2010/main" val="24438545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BABDFB94-E3D2-2642-996B-5C05979BE006}"/>
              </a:ext>
            </a:extLst>
          </p:cNvPr>
          <p:cNvSpPr>
            <a:spLocks noGrp="1"/>
          </p:cNvSpPr>
          <p:nvPr>
            <p:ph type="sldNum" sz="quarter" idx="12"/>
          </p:nvPr>
        </p:nvSpPr>
        <p:spPr/>
        <p:txBody>
          <a:bodyPr/>
          <a:lstStyle/>
          <a:p>
            <a:fld id="{8447FF33-F5BF-3A42-B664-EABD922DB817}" type="slidenum">
              <a:rPr lang="en-US" smtClean="0"/>
              <a:t>17</a:t>
            </a:fld>
            <a:endParaRPr lang="en-US" dirty="0"/>
          </a:p>
        </p:txBody>
      </p:sp>
      <p:sp>
        <p:nvSpPr>
          <p:cNvPr id="32" name="TextBox 31">
            <a:extLst>
              <a:ext uri="{FF2B5EF4-FFF2-40B4-BE49-F238E27FC236}">
                <a16:creationId xmlns:a16="http://schemas.microsoft.com/office/drawing/2014/main" id="{4F1AF980-3CCB-067E-1B4C-B7D83EB5599B}"/>
              </a:ext>
            </a:extLst>
          </p:cNvPr>
          <p:cNvSpPr txBox="1"/>
          <p:nvPr/>
        </p:nvSpPr>
        <p:spPr>
          <a:xfrm>
            <a:off x="269966" y="144000"/>
            <a:ext cx="8456023" cy="666786"/>
          </a:xfrm>
          <a:prstGeom prst="rect">
            <a:avLst/>
          </a:prstGeom>
          <a:noFill/>
        </p:spPr>
        <p:txBody>
          <a:bodyPr wrap="square" rtlCol="0">
            <a:spAutoFit/>
          </a:bodyPr>
          <a:lstStyle/>
          <a:p>
            <a:r>
              <a:rPr lang="en-US" sz="3733" b="1" dirty="0">
                <a:solidFill>
                  <a:srgbClr val="000000"/>
                </a:solidFill>
                <a:latin typeface="Gill Sans MT"/>
                <a:cs typeface="Gill Sans MT"/>
              </a:rPr>
              <a:t>Results</a:t>
            </a:r>
          </a:p>
        </p:txBody>
      </p:sp>
      <p:pic>
        <p:nvPicPr>
          <p:cNvPr id="3" name="Picture 2" descr="A screenshot of a graph&#10;&#10;Description automatically generated">
            <a:extLst>
              <a:ext uri="{FF2B5EF4-FFF2-40B4-BE49-F238E27FC236}">
                <a16:creationId xmlns:a16="http://schemas.microsoft.com/office/drawing/2014/main" id="{567C277D-FAD7-F6CF-985E-5E8C7B395376}"/>
              </a:ext>
            </a:extLst>
          </p:cNvPr>
          <p:cNvPicPr>
            <a:picLocks noChangeAspect="1"/>
          </p:cNvPicPr>
          <p:nvPr/>
        </p:nvPicPr>
        <p:blipFill>
          <a:blip r:embed="rId3"/>
          <a:stretch>
            <a:fillRect/>
          </a:stretch>
        </p:blipFill>
        <p:spPr>
          <a:xfrm>
            <a:off x="1630800" y="1666800"/>
            <a:ext cx="5859272" cy="5034153"/>
          </a:xfrm>
          <a:prstGeom prst="rect">
            <a:avLst/>
          </a:prstGeom>
        </p:spPr>
      </p:pic>
      <p:sp>
        <p:nvSpPr>
          <p:cNvPr id="4" name="TextBox 3">
            <a:extLst>
              <a:ext uri="{FF2B5EF4-FFF2-40B4-BE49-F238E27FC236}">
                <a16:creationId xmlns:a16="http://schemas.microsoft.com/office/drawing/2014/main" id="{81791610-7271-4C15-4520-F4D367CC011E}"/>
              </a:ext>
            </a:extLst>
          </p:cNvPr>
          <p:cNvSpPr txBox="1"/>
          <p:nvPr/>
        </p:nvSpPr>
        <p:spPr>
          <a:xfrm>
            <a:off x="269966" y="1155174"/>
            <a:ext cx="8307977" cy="666977"/>
          </a:xfrm>
          <a:prstGeom prst="rect">
            <a:avLst/>
          </a:prstGeom>
          <a:noFill/>
        </p:spPr>
        <p:txBody>
          <a:bodyPr wrap="square" rtlCol="0">
            <a:spAutoFit/>
          </a:bodyPr>
          <a:lstStyle/>
          <a:p>
            <a:pPr marL="10584" lvl="1"/>
            <a:r>
              <a:rPr lang="en-US" sz="1867" b="1" dirty="0">
                <a:latin typeface="Gill Sans MT"/>
                <a:cs typeface="Gill Sans MT"/>
              </a:rPr>
              <a:t>Effect of re-operation</a:t>
            </a:r>
          </a:p>
          <a:p>
            <a:pPr marL="391574" lvl="1" indent="-380990">
              <a:buFont typeface="Wingdings" pitchFamily="2" charset="2"/>
              <a:buChar char="§"/>
            </a:pPr>
            <a:endParaRPr lang="en-US" sz="1867" dirty="0">
              <a:latin typeface="Gill Sans MT"/>
              <a:cs typeface="Gill Sans MT"/>
            </a:endParaRPr>
          </a:p>
        </p:txBody>
      </p:sp>
    </p:spTree>
    <p:extLst>
      <p:ext uri="{BB962C8B-B14F-4D97-AF65-F5344CB8AC3E}">
        <p14:creationId xmlns:p14="http://schemas.microsoft.com/office/powerpoint/2010/main" val="42724026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BABDFB94-E3D2-2642-996B-5C05979BE006}"/>
              </a:ext>
            </a:extLst>
          </p:cNvPr>
          <p:cNvSpPr>
            <a:spLocks noGrp="1"/>
          </p:cNvSpPr>
          <p:nvPr>
            <p:ph type="sldNum" sz="quarter" idx="12"/>
          </p:nvPr>
        </p:nvSpPr>
        <p:spPr/>
        <p:txBody>
          <a:bodyPr/>
          <a:lstStyle/>
          <a:p>
            <a:fld id="{8447FF33-F5BF-3A42-B664-EABD922DB817}" type="slidenum">
              <a:rPr lang="en-US" smtClean="0"/>
              <a:t>18</a:t>
            </a:fld>
            <a:endParaRPr lang="en-US" dirty="0"/>
          </a:p>
        </p:txBody>
      </p:sp>
      <p:sp>
        <p:nvSpPr>
          <p:cNvPr id="32" name="TextBox 31">
            <a:extLst>
              <a:ext uri="{FF2B5EF4-FFF2-40B4-BE49-F238E27FC236}">
                <a16:creationId xmlns:a16="http://schemas.microsoft.com/office/drawing/2014/main" id="{4F1AF980-3CCB-067E-1B4C-B7D83EB5599B}"/>
              </a:ext>
            </a:extLst>
          </p:cNvPr>
          <p:cNvSpPr txBox="1"/>
          <p:nvPr/>
        </p:nvSpPr>
        <p:spPr>
          <a:xfrm>
            <a:off x="269966" y="144000"/>
            <a:ext cx="8456023" cy="666786"/>
          </a:xfrm>
          <a:prstGeom prst="rect">
            <a:avLst/>
          </a:prstGeom>
          <a:noFill/>
        </p:spPr>
        <p:txBody>
          <a:bodyPr wrap="square" rtlCol="0">
            <a:spAutoFit/>
          </a:bodyPr>
          <a:lstStyle/>
          <a:p>
            <a:r>
              <a:rPr lang="en-US" sz="3733" b="1" dirty="0">
                <a:solidFill>
                  <a:srgbClr val="000000"/>
                </a:solidFill>
                <a:latin typeface="Gill Sans MT"/>
                <a:cs typeface="Gill Sans MT"/>
              </a:rPr>
              <a:t>Conclusions</a:t>
            </a:r>
          </a:p>
        </p:txBody>
      </p:sp>
      <p:sp>
        <p:nvSpPr>
          <p:cNvPr id="2" name="TextBox 1">
            <a:extLst>
              <a:ext uri="{FF2B5EF4-FFF2-40B4-BE49-F238E27FC236}">
                <a16:creationId xmlns:a16="http://schemas.microsoft.com/office/drawing/2014/main" id="{E2370FAD-CCED-59BC-2A9D-E99426FE5FBB}"/>
              </a:ext>
            </a:extLst>
          </p:cNvPr>
          <p:cNvSpPr txBox="1"/>
          <p:nvPr/>
        </p:nvSpPr>
        <p:spPr>
          <a:xfrm>
            <a:off x="269966" y="1155174"/>
            <a:ext cx="8307977" cy="666977"/>
          </a:xfrm>
          <a:prstGeom prst="rect">
            <a:avLst/>
          </a:prstGeom>
          <a:noFill/>
        </p:spPr>
        <p:txBody>
          <a:bodyPr wrap="square" rtlCol="0">
            <a:spAutoFit/>
          </a:bodyPr>
          <a:lstStyle/>
          <a:p>
            <a:pPr marL="353484" lvl="1" indent="-342900">
              <a:buFont typeface="Wingdings" pitchFamily="2" charset="2"/>
              <a:buChar char="§"/>
            </a:pPr>
            <a:r>
              <a:rPr lang="en-US" sz="1867" dirty="0">
                <a:latin typeface="Gill Sans MT"/>
                <a:cs typeface="Gill Sans MT"/>
              </a:rPr>
              <a:t>Defining forecast value in terms of different performance metrics produces different outcomes</a:t>
            </a:r>
          </a:p>
        </p:txBody>
      </p:sp>
      <p:sp>
        <p:nvSpPr>
          <p:cNvPr id="3" name="Right Arrow 2">
            <a:extLst>
              <a:ext uri="{FF2B5EF4-FFF2-40B4-BE49-F238E27FC236}">
                <a16:creationId xmlns:a16="http://schemas.microsoft.com/office/drawing/2014/main" id="{D30B6CD4-4931-448F-AB0E-7F5AE09D087C}"/>
              </a:ext>
            </a:extLst>
          </p:cNvPr>
          <p:cNvSpPr/>
          <p:nvPr/>
        </p:nvSpPr>
        <p:spPr>
          <a:xfrm>
            <a:off x="742653" y="1992890"/>
            <a:ext cx="432707" cy="310243"/>
          </a:xfrm>
          <a:prstGeom prst="rightArrow">
            <a:avLst/>
          </a:prstGeom>
          <a:solidFill>
            <a:srgbClr val="FF0000"/>
          </a:solidFill>
          <a:ln w="9525">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EFAB445-301F-C4D7-226B-73076D7454CC}"/>
              </a:ext>
            </a:extLst>
          </p:cNvPr>
          <p:cNvSpPr txBox="1"/>
          <p:nvPr/>
        </p:nvSpPr>
        <p:spPr>
          <a:xfrm>
            <a:off x="1322660" y="1868492"/>
            <a:ext cx="7078687" cy="666977"/>
          </a:xfrm>
          <a:prstGeom prst="rect">
            <a:avLst/>
          </a:prstGeom>
          <a:noFill/>
        </p:spPr>
        <p:txBody>
          <a:bodyPr wrap="square" rtlCol="0">
            <a:spAutoFit/>
          </a:bodyPr>
          <a:lstStyle/>
          <a:p>
            <a:pPr marL="10584" lvl="1"/>
            <a:r>
              <a:rPr lang="en-US" sz="1867" dirty="0">
                <a:latin typeface="Gill Sans MT"/>
                <a:cs typeface="Gill Sans MT"/>
              </a:rPr>
              <a:t>Measuring value in terms of available hydropower gives us a narrow view of forecast value</a:t>
            </a:r>
          </a:p>
        </p:txBody>
      </p:sp>
      <p:sp>
        <p:nvSpPr>
          <p:cNvPr id="5" name="TextBox 4">
            <a:extLst>
              <a:ext uri="{FF2B5EF4-FFF2-40B4-BE49-F238E27FC236}">
                <a16:creationId xmlns:a16="http://schemas.microsoft.com/office/drawing/2014/main" id="{63CCCE65-5A6F-56BC-DE31-A52475349E1D}"/>
              </a:ext>
            </a:extLst>
          </p:cNvPr>
          <p:cNvSpPr txBox="1"/>
          <p:nvPr/>
        </p:nvSpPr>
        <p:spPr>
          <a:xfrm>
            <a:off x="269965" y="2792137"/>
            <a:ext cx="8307977" cy="666977"/>
          </a:xfrm>
          <a:prstGeom prst="rect">
            <a:avLst/>
          </a:prstGeom>
          <a:noFill/>
        </p:spPr>
        <p:txBody>
          <a:bodyPr wrap="square" rtlCol="0">
            <a:spAutoFit/>
          </a:bodyPr>
          <a:lstStyle/>
          <a:p>
            <a:pPr marL="353484" lvl="1" indent="-342900">
              <a:buFont typeface="Wingdings" pitchFamily="2" charset="2"/>
              <a:buChar char="§"/>
            </a:pPr>
            <a:r>
              <a:rPr lang="en-US" sz="1867" dirty="0">
                <a:latin typeface="Gill Sans MT"/>
                <a:cs typeface="Gill Sans MT"/>
              </a:rPr>
              <a:t>Streamflow forecasts are useful (in terms of costs, CO</a:t>
            </a:r>
            <a:r>
              <a:rPr lang="en-US" sz="1867" baseline="-25000" dirty="0">
                <a:latin typeface="Gill Sans MT"/>
                <a:cs typeface="Gill Sans MT"/>
              </a:rPr>
              <a:t>2</a:t>
            </a:r>
            <a:r>
              <a:rPr lang="en-US" sz="1867" dirty="0">
                <a:latin typeface="Gill Sans MT"/>
                <a:cs typeface="Gill Sans MT"/>
              </a:rPr>
              <a:t> emissions etc.) but such value changes throughout the year</a:t>
            </a:r>
          </a:p>
        </p:txBody>
      </p:sp>
      <p:sp>
        <p:nvSpPr>
          <p:cNvPr id="6" name="TextBox 5">
            <a:extLst>
              <a:ext uri="{FF2B5EF4-FFF2-40B4-BE49-F238E27FC236}">
                <a16:creationId xmlns:a16="http://schemas.microsoft.com/office/drawing/2014/main" id="{6A8897FD-9ADE-D124-312C-90CB9D1AD75D}"/>
              </a:ext>
            </a:extLst>
          </p:cNvPr>
          <p:cNvSpPr txBox="1"/>
          <p:nvPr/>
        </p:nvSpPr>
        <p:spPr>
          <a:xfrm>
            <a:off x="269964" y="3888646"/>
            <a:ext cx="8307977" cy="666977"/>
          </a:xfrm>
          <a:prstGeom prst="rect">
            <a:avLst/>
          </a:prstGeom>
          <a:noFill/>
        </p:spPr>
        <p:txBody>
          <a:bodyPr wrap="square" rtlCol="0">
            <a:spAutoFit/>
          </a:bodyPr>
          <a:lstStyle/>
          <a:p>
            <a:pPr marL="353484" lvl="1" indent="-342900">
              <a:buFont typeface="Wingdings" pitchFamily="2" charset="2"/>
              <a:buChar char="§"/>
            </a:pPr>
            <a:r>
              <a:rPr lang="en-US" sz="1867" dirty="0">
                <a:latin typeface="Gill Sans MT"/>
                <a:cs typeface="Gill Sans MT"/>
              </a:rPr>
              <a:t>A tighter integration of water and power system operations enhances the role of electricity demand and dwarfs the role forecasts </a:t>
            </a:r>
          </a:p>
        </p:txBody>
      </p:sp>
    </p:spTree>
    <p:extLst>
      <p:ext uri="{BB962C8B-B14F-4D97-AF65-F5344CB8AC3E}">
        <p14:creationId xmlns:p14="http://schemas.microsoft.com/office/powerpoint/2010/main" val="80694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3086051"/>
            <a:ext cx="9144001" cy="666786"/>
          </a:xfrm>
          <a:prstGeom prst="rect">
            <a:avLst/>
          </a:prstGeom>
          <a:noFill/>
        </p:spPr>
        <p:txBody>
          <a:bodyPr wrap="square" rtlCol="0">
            <a:spAutoFit/>
          </a:bodyPr>
          <a:lstStyle/>
          <a:p>
            <a:pPr algn="ctr"/>
            <a:r>
              <a:rPr lang="en-US" sz="3733" b="1" dirty="0">
                <a:latin typeface="Gill Sans MT"/>
                <a:cs typeface="Gill Sans MT"/>
              </a:rPr>
              <a:t>Thank you!</a:t>
            </a:r>
          </a:p>
        </p:txBody>
      </p:sp>
      <p:sp>
        <p:nvSpPr>
          <p:cNvPr id="4" name="TextBox 3"/>
          <p:cNvSpPr txBox="1"/>
          <p:nvPr/>
        </p:nvSpPr>
        <p:spPr>
          <a:xfrm>
            <a:off x="986161" y="4962631"/>
            <a:ext cx="1776507" cy="297454"/>
          </a:xfrm>
          <a:prstGeom prst="rect">
            <a:avLst/>
          </a:prstGeom>
          <a:noFill/>
        </p:spPr>
        <p:txBody>
          <a:bodyPr wrap="square" rtlCol="0">
            <a:spAutoFit/>
          </a:bodyPr>
          <a:lstStyle/>
          <a:p>
            <a:r>
              <a:rPr lang="en-US" sz="1333" u="sng" dirty="0">
                <a:latin typeface="Gill Sans MT"/>
                <a:cs typeface="Gill Sans MT"/>
                <a:hlinkClick r:id="rId3">
                  <a:extLst>
                    <a:ext uri="{A12FA001-AC4F-418D-AE19-62706E023703}">
                      <ahyp:hlinkClr xmlns:ahyp="http://schemas.microsoft.com/office/drawing/2018/hyperlinkcolor" val="tx"/>
                    </a:ext>
                  </a:extLst>
                </a:hlinkClick>
              </a:rPr>
              <a:t>galelli@cornell.edu</a:t>
            </a:r>
            <a:r>
              <a:rPr lang="en-US" sz="1333" u="sng" dirty="0">
                <a:latin typeface="Gill Sans MT"/>
                <a:cs typeface="Gill Sans MT"/>
              </a:rPr>
              <a:t>  </a:t>
            </a:r>
          </a:p>
        </p:txBody>
      </p:sp>
      <p:pic>
        <p:nvPicPr>
          <p:cNvPr id="10" name="Picture 9">
            <a:extLst>
              <a:ext uri="{FF2B5EF4-FFF2-40B4-BE49-F238E27FC236}">
                <a16:creationId xmlns:a16="http://schemas.microsoft.com/office/drawing/2014/main" id="{0723C67D-6C7B-BD4D-B7CA-C4B9E2AC4245}"/>
              </a:ext>
            </a:extLst>
          </p:cNvPr>
          <p:cNvPicPr>
            <a:picLocks noChangeAspect="1"/>
          </p:cNvPicPr>
          <p:nvPr/>
        </p:nvPicPr>
        <p:blipFill>
          <a:blip r:embed="rId4"/>
          <a:stretch>
            <a:fillRect/>
          </a:stretch>
        </p:blipFill>
        <p:spPr>
          <a:xfrm>
            <a:off x="506551" y="4962630"/>
            <a:ext cx="395941" cy="395941"/>
          </a:xfrm>
          <a:prstGeom prst="rect">
            <a:avLst/>
          </a:prstGeom>
        </p:spPr>
      </p:pic>
      <p:pic>
        <p:nvPicPr>
          <p:cNvPr id="12" name="Picture 11">
            <a:extLst>
              <a:ext uri="{FF2B5EF4-FFF2-40B4-BE49-F238E27FC236}">
                <a16:creationId xmlns:a16="http://schemas.microsoft.com/office/drawing/2014/main" id="{AB1E722C-EA31-3146-896E-5172C2E7675C}"/>
              </a:ext>
            </a:extLst>
          </p:cNvPr>
          <p:cNvPicPr>
            <a:picLocks noChangeAspect="1"/>
          </p:cNvPicPr>
          <p:nvPr/>
        </p:nvPicPr>
        <p:blipFill>
          <a:blip r:embed="rId5"/>
          <a:stretch>
            <a:fillRect/>
          </a:stretch>
        </p:blipFill>
        <p:spPr>
          <a:xfrm flipH="1">
            <a:off x="506551" y="5511982"/>
            <a:ext cx="395941" cy="395941"/>
          </a:xfrm>
          <a:prstGeom prst="rect">
            <a:avLst/>
          </a:prstGeom>
        </p:spPr>
      </p:pic>
      <p:sp>
        <p:nvSpPr>
          <p:cNvPr id="15" name="TextBox 14">
            <a:extLst>
              <a:ext uri="{FF2B5EF4-FFF2-40B4-BE49-F238E27FC236}">
                <a16:creationId xmlns:a16="http://schemas.microsoft.com/office/drawing/2014/main" id="{5E99B57E-F945-044E-8A50-82396084ED81}"/>
              </a:ext>
            </a:extLst>
          </p:cNvPr>
          <p:cNvSpPr txBox="1"/>
          <p:nvPr/>
        </p:nvSpPr>
        <p:spPr>
          <a:xfrm>
            <a:off x="986159" y="5545805"/>
            <a:ext cx="2655049" cy="297454"/>
          </a:xfrm>
          <a:prstGeom prst="rect">
            <a:avLst/>
          </a:prstGeom>
          <a:noFill/>
        </p:spPr>
        <p:txBody>
          <a:bodyPr wrap="square" rtlCol="0">
            <a:spAutoFit/>
          </a:bodyPr>
          <a:lstStyle/>
          <a:p>
            <a:r>
              <a:rPr lang="en-US" sz="1333" u="sng" dirty="0">
                <a:latin typeface="Gill Sans MT"/>
                <a:cs typeface="Gill Sans MT"/>
                <a:hlinkClick r:id="rId6">
                  <a:extLst>
                    <a:ext uri="{A12FA001-AC4F-418D-AE19-62706E023703}">
                      <ahyp:hlinkClr xmlns:ahyp="http://schemas.microsoft.com/office/drawing/2018/hyperlinkcolor" val="tx"/>
                    </a:ext>
                  </a:extLst>
                </a:hlinkClick>
              </a:rPr>
              <a:t>https://galelli.cee.cornell.edu</a:t>
            </a:r>
            <a:r>
              <a:rPr lang="en-US" sz="1333" u="sng" dirty="0">
                <a:latin typeface="Gill Sans MT"/>
                <a:cs typeface="Gill Sans MT"/>
              </a:rPr>
              <a:t> </a:t>
            </a:r>
          </a:p>
        </p:txBody>
      </p:sp>
      <p:sp>
        <p:nvSpPr>
          <p:cNvPr id="16" name="TextBox 15">
            <a:extLst>
              <a:ext uri="{FF2B5EF4-FFF2-40B4-BE49-F238E27FC236}">
                <a16:creationId xmlns:a16="http://schemas.microsoft.com/office/drawing/2014/main" id="{A4AEED3D-4851-544E-A971-7C88C178D20E}"/>
              </a:ext>
            </a:extLst>
          </p:cNvPr>
          <p:cNvSpPr txBox="1"/>
          <p:nvPr/>
        </p:nvSpPr>
        <p:spPr>
          <a:xfrm>
            <a:off x="970271" y="6110158"/>
            <a:ext cx="2052373" cy="297454"/>
          </a:xfrm>
          <a:prstGeom prst="rect">
            <a:avLst/>
          </a:prstGeom>
          <a:noFill/>
        </p:spPr>
        <p:txBody>
          <a:bodyPr wrap="square" rtlCol="0">
            <a:spAutoFit/>
          </a:bodyPr>
          <a:lstStyle/>
          <a:p>
            <a:r>
              <a:rPr lang="en-US" sz="1333" dirty="0">
                <a:latin typeface="Gill Sans MT"/>
                <a:cs typeface="Gill Sans MT"/>
              </a:rPr>
              <a:t>@</a:t>
            </a:r>
            <a:r>
              <a:rPr lang="en-US" sz="1333" dirty="0" err="1">
                <a:latin typeface="Gill Sans MT"/>
                <a:cs typeface="Gill Sans MT"/>
              </a:rPr>
              <a:t>GalelliStefano</a:t>
            </a:r>
            <a:r>
              <a:rPr lang="en-US" sz="1333" dirty="0">
                <a:latin typeface="Gill Sans MT"/>
                <a:cs typeface="Gill Sans MT"/>
              </a:rPr>
              <a:t> </a:t>
            </a:r>
          </a:p>
        </p:txBody>
      </p:sp>
      <p:pic>
        <p:nvPicPr>
          <p:cNvPr id="18" name="Picture 17">
            <a:extLst>
              <a:ext uri="{FF2B5EF4-FFF2-40B4-BE49-F238E27FC236}">
                <a16:creationId xmlns:a16="http://schemas.microsoft.com/office/drawing/2014/main" id="{C551A19A-CC17-0A4D-8D1C-EE146AAD405D}"/>
              </a:ext>
            </a:extLst>
          </p:cNvPr>
          <p:cNvPicPr>
            <a:picLocks noChangeAspect="1"/>
          </p:cNvPicPr>
          <p:nvPr/>
        </p:nvPicPr>
        <p:blipFill>
          <a:blip r:embed="rId7"/>
          <a:stretch>
            <a:fillRect/>
          </a:stretch>
        </p:blipFill>
        <p:spPr>
          <a:xfrm>
            <a:off x="7936609" y="5771435"/>
            <a:ext cx="700840" cy="700840"/>
          </a:xfrm>
          <a:prstGeom prst="rect">
            <a:avLst/>
          </a:prstGeom>
        </p:spPr>
      </p:pic>
      <p:pic>
        <p:nvPicPr>
          <p:cNvPr id="20" name="Picture 19">
            <a:extLst>
              <a:ext uri="{FF2B5EF4-FFF2-40B4-BE49-F238E27FC236}">
                <a16:creationId xmlns:a16="http://schemas.microsoft.com/office/drawing/2014/main" id="{B952CF07-17CF-214A-8800-92CCEBC9474E}"/>
              </a:ext>
            </a:extLst>
          </p:cNvPr>
          <p:cNvPicPr>
            <a:picLocks noChangeAspect="1"/>
          </p:cNvPicPr>
          <p:nvPr/>
        </p:nvPicPr>
        <p:blipFill>
          <a:blip r:embed="rId8"/>
          <a:stretch>
            <a:fillRect/>
          </a:stretch>
        </p:blipFill>
        <p:spPr>
          <a:xfrm>
            <a:off x="506551" y="6076334"/>
            <a:ext cx="395941" cy="395941"/>
          </a:xfrm>
          <a:prstGeom prst="rect">
            <a:avLst/>
          </a:prstGeom>
        </p:spPr>
      </p:pic>
      <p:pic>
        <p:nvPicPr>
          <p:cNvPr id="3" name="Picture 2" descr="A logo with red blue yellow and black text&#10;&#10;Description automatically generated">
            <a:extLst>
              <a:ext uri="{FF2B5EF4-FFF2-40B4-BE49-F238E27FC236}">
                <a16:creationId xmlns:a16="http://schemas.microsoft.com/office/drawing/2014/main" id="{890A7577-98FC-9EE9-E6D4-9816146AA33C}"/>
              </a:ext>
            </a:extLst>
          </p:cNvPr>
          <p:cNvPicPr>
            <a:picLocks noChangeAspect="1"/>
          </p:cNvPicPr>
          <p:nvPr/>
        </p:nvPicPr>
        <p:blipFill>
          <a:blip r:embed="rId9"/>
          <a:stretch>
            <a:fillRect/>
          </a:stretch>
        </p:blipFill>
        <p:spPr>
          <a:xfrm>
            <a:off x="7614028" y="281183"/>
            <a:ext cx="1093241" cy="678715"/>
          </a:xfrm>
          <a:prstGeom prst="rect">
            <a:avLst/>
          </a:prstGeom>
        </p:spPr>
      </p:pic>
      <p:grpSp>
        <p:nvGrpSpPr>
          <p:cNvPr id="11" name="Group 10">
            <a:extLst>
              <a:ext uri="{FF2B5EF4-FFF2-40B4-BE49-F238E27FC236}">
                <a16:creationId xmlns:a16="http://schemas.microsoft.com/office/drawing/2014/main" id="{F7308208-8035-D3BD-525E-5535A5E87FDA}"/>
              </a:ext>
            </a:extLst>
          </p:cNvPr>
          <p:cNvGrpSpPr/>
          <p:nvPr/>
        </p:nvGrpSpPr>
        <p:grpSpPr>
          <a:xfrm>
            <a:off x="301519" y="187353"/>
            <a:ext cx="6679377" cy="1703799"/>
            <a:chOff x="301519" y="187353"/>
            <a:chExt cx="6679377" cy="1703799"/>
          </a:xfrm>
        </p:grpSpPr>
        <p:grpSp>
          <p:nvGrpSpPr>
            <p:cNvPr id="8" name="Group 7">
              <a:extLst>
                <a:ext uri="{FF2B5EF4-FFF2-40B4-BE49-F238E27FC236}">
                  <a16:creationId xmlns:a16="http://schemas.microsoft.com/office/drawing/2014/main" id="{C666BFD4-A19B-FECB-A5E4-38C2C5090110}"/>
                </a:ext>
              </a:extLst>
            </p:cNvPr>
            <p:cNvGrpSpPr/>
            <p:nvPr/>
          </p:nvGrpSpPr>
          <p:grpSpPr>
            <a:xfrm>
              <a:off x="301519" y="187353"/>
              <a:ext cx="6679377" cy="1703799"/>
              <a:chOff x="301519" y="187353"/>
              <a:chExt cx="6679377" cy="1703799"/>
            </a:xfrm>
          </p:grpSpPr>
          <p:pic>
            <p:nvPicPr>
              <p:cNvPr id="6" name="Picture 5" descr="A close-up of a research page&#10;&#10;Description automatically generated">
                <a:extLst>
                  <a:ext uri="{FF2B5EF4-FFF2-40B4-BE49-F238E27FC236}">
                    <a16:creationId xmlns:a16="http://schemas.microsoft.com/office/drawing/2014/main" id="{FFAF9B2C-2F14-5F78-CC05-AC6E5F597299}"/>
                  </a:ext>
                </a:extLst>
              </p:cNvPr>
              <p:cNvPicPr>
                <a:picLocks noChangeAspect="1"/>
              </p:cNvPicPr>
              <p:nvPr/>
            </p:nvPicPr>
            <p:blipFill rotWithShape="1">
              <a:blip r:embed="rId10"/>
              <a:srcRect t="28433"/>
              <a:stretch/>
            </p:blipFill>
            <p:spPr>
              <a:xfrm>
                <a:off x="301519" y="187353"/>
                <a:ext cx="6679377" cy="1545091"/>
              </a:xfrm>
              <a:prstGeom prst="rect">
                <a:avLst/>
              </a:prstGeom>
            </p:spPr>
          </p:pic>
          <p:sp>
            <p:nvSpPr>
              <p:cNvPr id="7" name="Rectangle 6">
                <a:extLst>
                  <a:ext uri="{FF2B5EF4-FFF2-40B4-BE49-F238E27FC236}">
                    <a16:creationId xmlns:a16="http://schemas.microsoft.com/office/drawing/2014/main" id="{9115A850-DB29-8264-0DE5-C702DBA3DDC4}"/>
                  </a:ext>
                </a:extLst>
              </p:cNvPr>
              <p:cNvSpPr/>
              <p:nvPr/>
            </p:nvSpPr>
            <p:spPr>
              <a:xfrm>
                <a:off x="371707" y="1038500"/>
                <a:ext cx="1631407" cy="8526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F9268617-82CA-01F0-4B84-5418F6D214CC}"/>
                </a:ext>
              </a:extLst>
            </p:cNvPr>
            <p:cNvSpPr/>
            <p:nvPr/>
          </p:nvSpPr>
          <p:spPr>
            <a:xfrm>
              <a:off x="6581505" y="344849"/>
              <a:ext cx="324818" cy="2944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08687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BABDFB94-E3D2-2642-996B-5C05979BE006}"/>
              </a:ext>
            </a:extLst>
          </p:cNvPr>
          <p:cNvSpPr>
            <a:spLocks noGrp="1"/>
          </p:cNvSpPr>
          <p:nvPr>
            <p:ph type="sldNum" sz="quarter" idx="12"/>
          </p:nvPr>
        </p:nvSpPr>
        <p:spPr/>
        <p:txBody>
          <a:bodyPr/>
          <a:lstStyle/>
          <a:p>
            <a:fld id="{8447FF33-F5BF-3A42-B664-EABD922DB817}" type="slidenum">
              <a:rPr lang="en-US" smtClean="0"/>
              <a:t>2</a:t>
            </a:fld>
            <a:endParaRPr lang="en-US" dirty="0"/>
          </a:p>
        </p:txBody>
      </p:sp>
      <p:sp>
        <p:nvSpPr>
          <p:cNvPr id="32" name="TextBox 31">
            <a:extLst>
              <a:ext uri="{FF2B5EF4-FFF2-40B4-BE49-F238E27FC236}">
                <a16:creationId xmlns:a16="http://schemas.microsoft.com/office/drawing/2014/main" id="{4F1AF980-3CCB-067E-1B4C-B7D83EB5599B}"/>
              </a:ext>
            </a:extLst>
          </p:cNvPr>
          <p:cNvSpPr txBox="1"/>
          <p:nvPr/>
        </p:nvSpPr>
        <p:spPr>
          <a:xfrm>
            <a:off x="269966" y="144000"/>
            <a:ext cx="8456023" cy="666786"/>
          </a:xfrm>
          <a:prstGeom prst="rect">
            <a:avLst/>
          </a:prstGeom>
          <a:noFill/>
        </p:spPr>
        <p:txBody>
          <a:bodyPr wrap="square" rtlCol="0">
            <a:spAutoFit/>
          </a:bodyPr>
          <a:lstStyle/>
          <a:p>
            <a:r>
              <a:rPr lang="en-US" sz="3733" b="1" dirty="0">
                <a:solidFill>
                  <a:srgbClr val="000000"/>
                </a:solidFill>
                <a:latin typeface="Gill Sans MT"/>
                <a:cs typeface="Gill Sans MT"/>
              </a:rPr>
              <a:t>Value of streamflow forecasts</a:t>
            </a:r>
          </a:p>
        </p:txBody>
      </p:sp>
      <p:sp>
        <p:nvSpPr>
          <p:cNvPr id="33" name="TextBox 32">
            <a:extLst>
              <a:ext uri="{FF2B5EF4-FFF2-40B4-BE49-F238E27FC236}">
                <a16:creationId xmlns:a16="http://schemas.microsoft.com/office/drawing/2014/main" id="{D9AA267B-2C22-B8C6-9FD6-FA55E8F919E2}"/>
              </a:ext>
            </a:extLst>
          </p:cNvPr>
          <p:cNvSpPr txBox="1"/>
          <p:nvPr/>
        </p:nvSpPr>
        <p:spPr>
          <a:xfrm>
            <a:off x="269966" y="1155174"/>
            <a:ext cx="3618093" cy="379656"/>
          </a:xfrm>
          <a:prstGeom prst="rect">
            <a:avLst/>
          </a:prstGeom>
          <a:noFill/>
        </p:spPr>
        <p:txBody>
          <a:bodyPr wrap="square" rtlCol="0">
            <a:spAutoFit/>
          </a:bodyPr>
          <a:lstStyle/>
          <a:p>
            <a:pPr marL="10584" lvl="1"/>
            <a:r>
              <a:rPr lang="en-US" sz="1867" b="1" dirty="0">
                <a:latin typeface="Gill Sans MT"/>
                <a:cs typeface="Gill Sans MT"/>
              </a:rPr>
              <a:t>Common metrics</a:t>
            </a:r>
          </a:p>
        </p:txBody>
      </p:sp>
      <p:sp>
        <p:nvSpPr>
          <p:cNvPr id="15" name="TextBox 14">
            <a:extLst>
              <a:ext uri="{FF2B5EF4-FFF2-40B4-BE49-F238E27FC236}">
                <a16:creationId xmlns:a16="http://schemas.microsoft.com/office/drawing/2014/main" id="{492E09DF-88B7-DBA6-E7C9-2FA9E128FE86}"/>
              </a:ext>
            </a:extLst>
          </p:cNvPr>
          <p:cNvSpPr txBox="1"/>
          <p:nvPr/>
        </p:nvSpPr>
        <p:spPr>
          <a:xfrm>
            <a:off x="1305860" y="2184826"/>
            <a:ext cx="3618093" cy="379656"/>
          </a:xfrm>
          <a:prstGeom prst="rect">
            <a:avLst/>
          </a:prstGeom>
          <a:noFill/>
        </p:spPr>
        <p:txBody>
          <a:bodyPr wrap="square" rtlCol="0">
            <a:spAutoFit/>
          </a:bodyPr>
          <a:lstStyle/>
          <a:p>
            <a:pPr marL="10584" lvl="1"/>
            <a:r>
              <a:rPr lang="en-US" sz="1867" dirty="0">
                <a:latin typeface="Gill Sans MT"/>
                <a:cs typeface="Gill Sans MT"/>
              </a:rPr>
              <a:t>Flood control</a:t>
            </a:r>
          </a:p>
        </p:txBody>
      </p:sp>
      <p:pic>
        <p:nvPicPr>
          <p:cNvPr id="17" name="Picture 16" descr="A blue and yellow lightnings and a dam&#10;&#10;Description automatically generated with medium confidence">
            <a:extLst>
              <a:ext uri="{FF2B5EF4-FFF2-40B4-BE49-F238E27FC236}">
                <a16:creationId xmlns:a16="http://schemas.microsoft.com/office/drawing/2014/main" id="{98B67250-CB7C-8628-216F-D6160A8B122D}"/>
              </a:ext>
            </a:extLst>
          </p:cNvPr>
          <p:cNvPicPr>
            <a:picLocks noChangeAspect="1"/>
          </p:cNvPicPr>
          <p:nvPr/>
        </p:nvPicPr>
        <p:blipFill>
          <a:blip r:embed="rId3"/>
          <a:stretch>
            <a:fillRect/>
          </a:stretch>
        </p:blipFill>
        <p:spPr>
          <a:xfrm>
            <a:off x="390910" y="4810492"/>
            <a:ext cx="605372" cy="605372"/>
          </a:xfrm>
          <a:prstGeom prst="rect">
            <a:avLst/>
          </a:prstGeom>
        </p:spPr>
      </p:pic>
      <p:pic>
        <p:nvPicPr>
          <p:cNvPr id="19" name="Picture 18" descr="A graphic of a plant growing&#10;&#10;Description automatically generated">
            <a:extLst>
              <a:ext uri="{FF2B5EF4-FFF2-40B4-BE49-F238E27FC236}">
                <a16:creationId xmlns:a16="http://schemas.microsoft.com/office/drawing/2014/main" id="{0A8FDD18-00B9-477B-AC30-AC75B2CCECD6}"/>
              </a:ext>
            </a:extLst>
          </p:cNvPr>
          <p:cNvPicPr>
            <a:picLocks noChangeAspect="1"/>
          </p:cNvPicPr>
          <p:nvPr/>
        </p:nvPicPr>
        <p:blipFill>
          <a:blip r:embed="rId4"/>
          <a:stretch>
            <a:fillRect/>
          </a:stretch>
        </p:blipFill>
        <p:spPr>
          <a:xfrm>
            <a:off x="390912" y="2907562"/>
            <a:ext cx="605370" cy="605370"/>
          </a:xfrm>
          <a:prstGeom prst="rect">
            <a:avLst/>
          </a:prstGeom>
        </p:spPr>
      </p:pic>
      <p:sp>
        <p:nvSpPr>
          <p:cNvPr id="20" name="TextBox 19">
            <a:extLst>
              <a:ext uri="{FF2B5EF4-FFF2-40B4-BE49-F238E27FC236}">
                <a16:creationId xmlns:a16="http://schemas.microsoft.com/office/drawing/2014/main" id="{93072553-2F2D-31F1-3A56-A8217F1FD3A6}"/>
              </a:ext>
            </a:extLst>
          </p:cNvPr>
          <p:cNvSpPr txBox="1"/>
          <p:nvPr/>
        </p:nvSpPr>
        <p:spPr>
          <a:xfrm>
            <a:off x="1305859" y="3023164"/>
            <a:ext cx="3618093" cy="379656"/>
          </a:xfrm>
          <a:prstGeom prst="rect">
            <a:avLst/>
          </a:prstGeom>
          <a:noFill/>
        </p:spPr>
        <p:txBody>
          <a:bodyPr wrap="square" rtlCol="0">
            <a:spAutoFit/>
          </a:bodyPr>
          <a:lstStyle/>
          <a:p>
            <a:pPr marL="10584" lvl="1"/>
            <a:r>
              <a:rPr lang="en-US" sz="1867" dirty="0">
                <a:latin typeface="Gill Sans MT"/>
                <a:cs typeface="Gill Sans MT"/>
              </a:rPr>
              <a:t>Irrigation supply</a:t>
            </a:r>
          </a:p>
        </p:txBody>
      </p:sp>
      <p:sp>
        <p:nvSpPr>
          <p:cNvPr id="21" name="TextBox 20">
            <a:extLst>
              <a:ext uri="{FF2B5EF4-FFF2-40B4-BE49-F238E27FC236}">
                <a16:creationId xmlns:a16="http://schemas.microsoft.com/office/drawing/2014/main" id="{E6517180-BE8B-FD56-013A-FBAC64ED500B}"/>
              </a:ext>
            </a:extLst>
          </p:cNvPr>
          <p:cNvSpPr txBox="1"/>
          <p:nvPr/>
        </p:nvSpPr>
        <p:spPr>
          <a:xfrm>
            <a:off x="1305859" y="3925633"/>
            <a:ext cx="3618093" cy="379656"/>
          </a:xfrm>
          <a:prstGeom prst="rect">
            <a:avLst/>
          </a:prstGeom>
          <a:noFill/>
        </p:spPr>
        <p:txBody>
          <a:bodyPr wrap="square" rtlCol="0">
            <a:spAutoFit/>
          </a:bodyPr>
          <a:lstStyle/>
          <a:p>
            <a:pPr marL="10584" lvl="1"/>
            <a:r>
              <a:rPr lang="en-US" sz="1867" dirty="0">
                <a:latin typeface="Gill Sans MT"/>
                <a:cs typeface="Gill Sans MT"/>
              </a:rPr>
              <a:t>Spilled water</a:t>
            </a:r>
          </a:p>
        </p:txBody>
      </p:sp>
      <p:sp>
        <p:nvSpPr>
          <p:cNvPr id="22" name="TextBox 21">
            <a:extLst>
              <a:ext uri="{FF2B5EF4-FFF2-40B4-BE49-F238E27FC236}">
                <a16:creationId xmlns:a16="http://schemas.microsoft.com/office/drawing/2014/main" id="{E373DCA9-24E6-5737-D178-4653CAFD66E9}"/>
              </a:ext>
            </a:extLst>
          </p:cNvPr>
          <p:cNvSpPr txBox="1"/>
          <p:nvPr/>
        </p:nvSpPr>
        <p:spPr>
          <a:xfrm>
            <a:off x="1305859" y="4853977"/>
            <a:ext cx="2068077" cy="666977"/>
          </a:xfrm>
          <a:prstGeom prst="rect">
            <a:avLst/>
          </a:prstGeom>
          <a:noFill/>
        </p:spPr>
        <p:txBody>
          <a:bodyPr wrap="square" rtlCol="0">
            <a:spAutoFit/>
          </a:bodyPr>
          <a:lstStyle/>
          <a:p>
            <a:pPr marL="10584" lvl="1"/>
            <a:r>
              <a:rPr lang="en-US" sz="1867" dirty="0">
                <a:latin typeface="Gill Sans MT"/>
                <a:cs typeface="Gill Sans MT"/>
              </a:rPr>
              <a:t>Hydropower ‘production’</a:t>
            </a:r>
          </a:p>
        </p:txBody>
      </p:sp>
      <p:pic>
        <p:nvPicPr>
          <p:cNvPr id="24" name="Picture 23" descr="A house sinking in water&#10;&#10;Description automatically generated">
            <a:extLst>
              <a:ext uri="{FF2B5EF4-FFF2-40B4-BE49-F238E27FC236}">
                <a16:creationId xmlns:a16="http://schemas.microsoft.com/office/drawing/2014/main" id="{8C331AB5-5651-E700-12AB-18170F5BE2D7}"/>
              </a:ext>
            </a:extLst>
          </p:cNvPr>
          <p:cNvPicPr>
            <a:picLocks noChangeAspect="1"/>
          </p:cNvPicPr>
          <p:nvPr/>
        </p:nvPicPr>
        <p:blipFill>
          <a:blip r:embed="rId5"/>
          <a:stretch>
            <a:fillRect/>
          </a:stretch>
        </p:blipFill>
        <p:spPr>
          <a:xfrm>
            <a:off x="390912" y="2004889"/>
            <a:ext cx="605371" cy="605371"/>
          </a:xfrm>
          <a:prstGeom prst="rect">
            <a:avLst/>
          </a:prstGeom>
        </p:spPr>
      </p:pic>
      <p:pic>
        <p:nvPicPr>
          <p:cNvPr id="26" name="Picture 25" descr="A waterfall with clouds in the air&#10;&#10;Description automatically generated with medium confidence">
            <a:extLst>
              <a:ext uri="{FF2B5EF4-FFF2-40B4-BE49-F238E27FC236}">
                <a16:creationId xmlns:a16="http://schemas.microsoft.com/office/drawing/2014/main" id="{80A10343-5373-8ED1-D564-FC0C2DA74E35}"/>
              </a:ext>
            </a:extLst>
          </p:cNvPr>
          <p:cNvPicPr>
            <a:picLocks noChangeAspect="1"/>
          </p:cNvPicPr>
          <p:nvPr/>
        </p:nvPicPr>
        <p:blipFill>
          <a:blip r:embed="rId6"/>
          <a:stretch>
            <a:fillRect/>
          </a:stretch>
        </p:blipFill>
        <p:spPr>
          <a:xfrm flipH="1">
            <a:off x="390910" y="3859026"/>
            <a:ext cx="605372" cy="605372"/>
          </a:xfrm>
          <a:prstGeom prst="rect">
            <a:avLst/>
          </a:prstGeom>
        </p:spPr>
      </p:pic>
      <p:sp>
        <p:nvSpPr>
          <p:cNvPr id="27" name="TextBox 26">
            <a:extLst>
              <a:ext uri="{FF2B5EF4-FFF2-40B4-BE49-F238E27FC236}">
                <a16:creationId xmlns:a16="http://schemas.microsoft.com/office/drawing/2014/main" id="{6375EC46-AA1A-39EA-4399-BFBD47CE642F}"/>
              </a:ext>
            </a:extLst>
          </p:cNvPr>
          <p:cNvSpPr txBox="1"/>
          <p:nvPr/>
        </p:nvSpPr>
        <p:spPr>
          <a:xfrm>
            <a:off x="3666202" y="3520548"/>
            <a:ext cx="3618093" cy="666977"/>
          </a:xfrm>
          <a:prstGeom prst="rect">
            <a:avLst/>
          </a:prstGeom>
          <a:noFill/>
        </p:spPr>
        <p:txBody>
          <a:bodyPr wrap="square" rtlCol="0">
            <a:spAutoFit/>
          </a:bodyPr>
          <a:lstStyle/>
          <a:p>
            <a:pPr marL="10584" lvl="1"/>
            <a:r>
              <a:rPr lang="en-US" sz="1867" dirty="0">
                <a:latin typeface="Gill Sans MT"/>
                <a:cs typeface="Gill Sans MT"/>
              </a:rPr>
              <a:t>Typically based on the output of a water system model</a:t>
            </a:r>
          </a:p>
        </p:txBody>
      </p:sp>
      <p:sp>
        <p:nvSpPr>
          <p:cNvPr id="28" name="Right Brace 27">
            <a:extLst>
              <a:ext uri="{FF2B5EF4-FFF2-40B4-BE49-F238E27FC236}">
                <a16:creationId xmlns:a16="http://schemas.microsoft.com/office/drawing/2014/main" id="{7AB3FE11-71C2-A787-7AC7-8A5CD1A21FBD}"/>
              </a:ext>
            </a:extLst>
          </p:cNvPr>
          <p:cNvSpPr/>
          <p:nvPr/>
        </p:nvSpPr>
        <p:spPr>
          <a:xfrm>
            <a:off x="3373936" y="2004889"/>
            <a:ext cx="193287" cy="3410975"/>
          </a:xfrm>
          <a:prstGeom prst="rightBrace">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120085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BABDFB94-E3D2-2642-996B-5C05979BE006}"/>
              </a:ext>
            </a:extLst>
          </p:cNvPr>
          <p:cNvSpPr>
            <a:spLocks noGrp="1"/>
          </p:cNvSpPr>
          <p:nvPr>
            <p:ph type="sldNum" sz="quarter" idx="12"/>
          </p:nvPr>
        </p:nvSpPr>
        <p:spPr/>
        <p:txBody>
          <a:bodyPr/>
          <a:lstStyle/>
          <a:p>
            <a:fld id="{8447FF33-F5BF-3A42-B664-EABD922DB817}" type="slidenum">
              <a:rPr lang="en-US" smtClean="0"/>
              <a:t>20</a:t>
            </a:fld>
            <a:endParaRPr lang="en-US" dirty="0"/>
          </a:p>
        </p:txBody>
      </p:sp>
      <p:sp>
        <p:nvSpPr>
          <p:cNvPr id="32" name="TextBox 31">
            <a:extLst>
              <a:ext uri="{FF2B5EF4-FFF2-40B4-BE49-F238E27FC236}">
                <a16:creationId xmlns:a16="http://schemas.microsoft.com/office/drawing/2014/main" id="{4F1AF980-3CCB-067E-1B4C-B7D83EB5599B}"/>
              </a:ext>
            </a:extLst>
          </p:cNvPr>
          <p:cNvSpPr txBox="1"/>
          <p:nvPr/>
        </p:nvSpPr>
        <p:spPr>
          <a:xfrm>
            <a:off x="269966" y="144000"/>
            <a:ext cx="8456023" cy="666786"/>
          </a:xfrm>
          <a:prstGeom prst="rect">
            <a:avLst/>
          </a:prstGeom>
          <a:noFill/>
        </p:spPr>
        <p:txBody>
          <a:bodyPr wrap="square" rtlCol="0">
            <a:spAutoFit/>
          </a:bodyPr>
          <a:lstStyle/>
          <a:p>
            <a:r>
              <a:rPr lang="en-US" sz="3733" b="1" dirty="0">
                <a:solidFill>
                  <a:srgbClr val="000000"/>
                </a:solidFill>
                <a:latin typeface="Gill Sans MT"/>
                <a:cs typeface="Gill Sans MT"/>
              </a:rPr>
              <a:t>Forecast predictive performance</a:t>
            </a:r>
          </a:p>
        </p:txBody>
      </p:sp>
      <p:grpSp>
        <p:nvGrpSpPr>
          <p:cNvPr id="9" name="Group 8">
            <a:extLst>
              <a:ext uri="{FF2B5EF4-FFF2-40B4-BE49-F238E27FC236}">
                <a16:creationId xmlns:a16="http://schemas.microsoft.com/office/drawing/2014/main" id="{65839071-215D-B006-4DFE-2B6141705C68}"/>
              </a:ext>
            </a:extLst>
          </p:cNvPr>
          <p:cNvGrpSpPr/>
          <p:nvPr/>
        </p:nvGrpSpPr>
        <p:grpSpPr>
          <a:xfrm>
            <a:off x="2351519" y="997906"/>
            <a:ext cx="4451896" cy="5735705"/>
            <a:chOff x="269966" y="997906"/>
            <a:chExt cx="4451896" cy="5735705"/>
          </a:xfrm>
        </p:grpSpPr>
        <p:pic>
          <p:nvPicPr>
            <p:cNvPr id="4" name="Picture 3" descr="A close-up of several blue squares&#10;&#10;Description automatically generated">
              <a:extLst>
                <a:ext uri="{FF2B5EF4-FFF2-40B4-BE49-F238E27FC236}">
                  <a16:creationId xmlns:a16="http://schemas.microsoft.com/office/drawing/2014/main" id="{0C990D89-7DB7-C226-74D2-827E4C2EE70A}"/>
                </a:ext>
              </a:extLst>
            </p:cNvPr>
            <p:cNvPicPr>
              <a:picLocks noChangeAspect="1"/>
            </p:cNvPicPr>
            <p:nvPr/>
          </p:nvPicPr>
          <p:blipFill rotWithShape="1">
            <a:blip r:embed="rId3"/>
            <a:srcRect t="32900" b="34530"/>
            <a:stretch/>
          </p:blipFill>
          <p:spPr>
            <a:xfrm>
              <a:off x="269966" y="997906"/>
              <a:ext cx="4413567" cy="2693244"/>
            </a:xfrm>
            <a:prstGeom prst="rect">
              <a:avLst/>
            </a:prstGeom>
          </p:spPr>
        </p:pic>
        <p:pic>
          <p:nvPicPr>
            <p:cNvPr id="6" name="Picture 5" descr="A close-up of several blue squares&#10;&#10;Description automatically generated">
              <a:extLst>
                <a:ext uri="{FF2B5EF4-FFF2-40B4-BE49-F238E27FC236}">
                  <a16:creationId xmlns:a16="http://schemas.microsoft.com/office/drawing/2014/main" id="{3AC08AC0-B19C-0D5D-DC6E-59C11F0CF1FE}"/>
                </a:ext>
              </a:extLst>
            </p:cNvPr>
            <p:cNvPicPr>
              <a:picLocks noChangeAspect="1"/>
            </p:cNvPicPr>
            <p:nvPr/>
          </p:nvPicPr>
          <p:blipFill rotWithShape="1">
            <a:blip r:embed="rId3"/>
            <a:srcRect t="65470"/>
            <a:stretch/>
          </p:blipFill>
          <p:spPr>
            <a:xfrm>
              <a:off x="308294" y="3878270"/>
              <a:ext cx="4413568" cy="2855341"/>
            </a:xfrm>
            <a:prstGeom prst="rect">
              <a:avLst/>
            </a:prstGeom>
          </p:spPr>
        </p:pic>
        <p:sp>
          <p:nvSpPr>
            <p:cNvPr id="7" name="Rectangle 6">
              <a:extLst>
                <a:ext uri="{FF2B5EF4-FFF2-40B4-BE49-F238E27FC236}">
                  <a16:creationId xmlns:a16="http://schemas.microsoft.com/office/drawing/2014/main" id="{558D146A-08A5-9BB8-D603-4C255FBC1713}"/>
                </a:ext>
              </a:extLst>
            </p:cNvPr>
            <p:cNvSpPr/>
            <p:nvPr/>
          </p:nvSpPr>
          <p:spPr>
            <a:xfrm>
              <a:off x="308294" y="997906"/>
              <a:ext cx="286438" cy="2733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4B8C580-4537-DE8D-B190-E175F951E039}"/>
                </a:ext>
              </a:extLst>
            </p:cNvPr>
            <p:cNvSpPr/>
            <p:nvPr/>
          </p:nvSpPr>
          <p:spPr>
            <a:xfrm>
              <a:off x="308294" y="3878270"/>
              <a:ext cx="286438" cy="2733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44810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BABDFB94-E3D2-2642-996B-5C05979BE006}"/>
              </a:ext>
            </a:extLst>
          </p:cNvPr>
          <p:cNvSpPr>
            <a:spLocks noGrp="1"/>
          </p:cNvSpPr>
          <p:nvPr>
            <p:ph type="sldNum" sz="quarter" idx="12"/>
          </p:nvPr>
        </p:nvSpPr>
        <p:spPr/>
        <p:txBody>
          <a:bodyPr/>
          <a:lstStyle/>
          <a:p>
            <a:fld id="{8447FF33-F5BF-3A42-B664-EABD922DB817}" type="slidenum">
              <a:rPr lang="en-US" smtClean="0"/>
              <a:t>21</a:t>
            </a:fld>
            <a:endParaRPr lang="en-US" dirty="0"/>
          </a:p>
        </p:txBody>
      </p:sp>
      <p:sp>
        <p:nvSpPr>
          <p:cNvPr id="32" name="TextBox 31">
            <a:extLst>
              <a:ext uri="{FF2B5EF4-FFF2-40B4-BE49-F238E27FC236}">
                <a16:creationId xmlns:a16="http://schemas.microsoft.com/office/drawing/2014/main" id="{4F1AF980-3CCB-067E-1B4C-B7D83EB5599B}"/>
              </a:ext>
            </a:extLst>
          </p:cNvPr>
          <p:cNvSpPr txBox="1"/>
          <p:nvPr/>
        </p:nvSpPr>
        <p:spPr>
          <a:xfrm>
            <a:off x="269966" y="144000"/>
            <a:ext cx="8456023" cy="666786"/>
          </a:xfrm>
          <a:prstGeom prst="rect">
            <a:avLst/>
          </a:prstGeom>
          <a:noFill/>
        </p:spPr>
        <p:txBody>
          <a:bodyPr wrap="square" rtlCol="0">
            <a:spAutoFit/>
          </a:bodyPr>
          <a:lstStyle/>
          <a:p>
            <a:r>
              <a:rPr lang="en-US" sz="3733" b="1" dirty="0">
                <a:solidFill>
                  <a:srgbClr val="000000"/>
                </a:solidFill>
                <a:latin typeface="Gill Sans MT"/>
                <a:cs typeface="Gill Sans MT"/>
              </a:rPr>
              <a:t>Design specifications of dams</a:t>
            </a:r>
          </a:p>
        </p:txBody>
      </p:sp>
      <p:pic>
        <p:nvPicPr>
          <p:cNvPr id="3" name="Picture 2" descr="A white paper with black text&#10;&#10;Description automatically generated">
            <a:extLst>
              <a:ext uri="{FF2B5EF4-FFF2-40B4-BE49-F238E27FC236}">
                <a16:creationId xmlns:a16="http://schemas.microsoft.com/office/drawing/2014/main" id="{2C6C8813-D749-4447-08E3-0AB099A2F008}"/>
              </a:ext>
            </a:extLst>
          </p:cNvPr>
          <p:cNvPicPr>
            <a:picLocks noChangeAspect="1"/>
          </p:cNvPicPr>
          <p:nvPr/>
        </p:nvPicPr>
        <p:blipFill>
          <a:blip r:embed="rId3"/>
          <a:stretch>
            <a:fillRect/>
          </a:stretch>
        </p:blipFill>
        <p:spPr>
          <a:xfrm>
            <a:off x="685800" y="2302162"/>
            <a:ext cx="7772400" cy="1966177"/>
          </a:xfrm>
          <a:prstGeom prst="rect">
            <a:avLst/>
          </a:prstGeom>
        </p:spPr>
      </p:pic>
    </p:spTree>
    <p:extLst>
      <p:ext uri="{BB962C8B-B14F-4D97-AF65-F5344CB8AC3E}">
        <p14:creationId xmlns:p14="http://schemas.microsoft.com/office/powerpoint/2010/main" val="27203493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BABDFB94-E3D2-2642-996B-5C05979BE006}"/>
              </a:ext>
            </a:extLst>
          </p:cNvPr>
          <p:cNvSpPr>
            <a:spLocks noGrp="1"/>
          </p:cNvSpPr>
          <p:nvPr>
            <p:ph type="sldNum" sz="quarter" idx="12"/>
          </p:nvPr>
        </p:nvSpPr>
        <p:spPr/>
        <p:txBody>
          <a:bodyPr/>
          <a:lstStyle/>
          <a:p>
            <a:fld id="{8447FF33-F5BF-3A42-B664-EABD922DB817}" type="slidenum">
              <a:rPr lang="en-US" smtClean="0"/>
              <a:t>22</a:t>
            </a:fld>
            <a:endParaRPr lang="en-US" dirty="0"/>
          </a:p>
        </p:txBody>
      </p:sp>
      <p:sp>
        <p:nvSpPr>
          <p:cNvPr id="32" name="TextBox 31">
            <a:extLst>
              <a:ext uri="{FF2B5EF4-FFF2-40B4-BE49-F238E27FC236}">
                <a16:creationId xmlns:a16="http://schemas.microsoft.com/office/drawing/2014/main" id="{4F1AF980-3CCB-067E-1B4C-B7D83EB5599B}"/>
              </a:ext>
            </a:extLst>
          </p:cNvPr>
          <p:cNvSpPr txBox="1"/>
          <p:nvPr/>
        </p:nvSpPr>
        <p:spPr>
          <a:xfrm>
            <a:off x="269966" y="144000"/>
            <a:ext cx="8456023" cy="666786"/>
          </a:xfrm>
          <a:prstGeom prst="rect">
            <a:avLst/>
          </a:prstGeom>
          <a:noFill/>
        </p:spPr>
        <p:txBody>
          <a:bodyPr wrap="square" rtlCol="0">
            <a:spAutoFit/>
          </a:bodyPr>
          <a:lstStyle/>
          <a:p>
            <a:r>
              <a:rPr lang="en-US" sz="3733" b="1" dirty="0">
                <a:solidFill>
                  <a:srgbClr val="000000"/>
                </a:solidFill>
                <a:latin typeface="Gill Sans MT"/>
                <a:cs typeface="Gill Sans MT"/>
              </a:rPr>
              <a:t>Rule curves</a:t>
            </a:r>
          </a:p>
        </p:txBody>
      </p:sp>
      <p:sp>
        <p:nvSpPr>
          <p:cNvPr id="2" name="TextBox 1">
            <a:extLst>
              <a:ext uri="{FF2B5EF4-FFF2-40B4-BE49-F238E27FC236}">
                <a16:creationId xmlns:a16="http://schemas.microsoft.com/office/drawing/2014/main" id="{21404D51-3A77-5621-2A25-A97F6F706907}"/>
              </a:ext>
            </a:extLst>
          </p:cNvPr>
          <p:cNvSpPr txBox="1"/>
          <p:nvPr/>
        </p:nvSpPr>
        <p:spPr>
          <a:xfrm>
            <a:off x="269966" y="1155174"/>
            <a:ext cx="8307977" cy="666977"/>
          </a:xfrm>
          <a:prstGeom prst="rect">
            <a:avLst/>
          </a:prstGeom>
          <a:noFill/>
        </p:spPr>
        <p:txBody>
          <a:bodyPr wrap="square" rtlCol="0">
            <a:spAutoFit/>
          </a:bodyPr>
          <a:lstStyle/>
          <a:p>
            <a:pPr marL="10584" lvl="1"/>
            <a:r>
              <a:rPr lang="en-US" sz="1867" b="1" dirty="0">
                <a:latin typeface="Gill Sans MT"/>
                <a:cs typeface="Gill Sans MT"/>
              </a:rPr>
              <a:t>Example</a:t>
            </a:r>
          </a:p>
          <a:p>
            <a:pPr marL="391574" lvl="1" indent="-380990">
              <a:buFont typeface="Wingdings" pitchFamily="2" charset="2"/>
              <a:buChar char="§"/>
            </a:pPr>
            <a:endParaRPr lang="en-US" sz="1867" dirty="0">
              <a:latin typeface="Gill Sans MT"/>
              <a:cs typeface="Gill Sans MT"/>
            </a:endParaRPr>
          </a:p>
        </p:txBody>
      </p:sp>
      <p:pic>
        <p:nvPicPr>
          <p:cNvPr id="5" name="Picture 4" descr="A diagram of a water level&#10;&#10;Description automatically generated">
            <a:extLst>
              <a:ext uri="{FF2B5EF4-FFF2-40B4-BE49-F238E27FC236}">
                <a16:creationId xmlns:a16="http://schemas.microsoft.com/office/drawing/2014/main" id="{1FEA6110-C600-091A-A136-C3076F667603}"/>
              </a:ext>
            </a:extLst>
          </p:cNvPr>
          <p:cNvPicPr>
            <a:picLocks noChangeAspect="1"/>
          </p:cNvPicPr>
          <p:nvPr/>
        </p:nvPicPr>
        <p:blipFill>
          <a:blip r:embed="rId3"/>
          <a:stretch>
            <a:fillRect/>
          </a:stretch>
        </p:blipFill>
        <p:spPr>
          <a:xfrm>
            <a:off x="1731304" y="2225266"/>
            <a:ext cx="5681391" cy="3365211"/>
          </a:xfrm>
          <a:prstGeom prst="rect">
            <a:avLst/>
          </a:prstGeom>
        </p:spPr>
      </p:pic>
    </p:spTree>
    <p:extLst>
      <p:ext uri="{BB962C8B-B14F-4D97-AF65-F5344CB8AC3E}">
        <p14:creationId xmlns:p14="http://schemas.microsoft.com/office/powerpoint/2010/main" val="7888441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BABDFB94-E3D2-2642-996B-5C05979BE006}"/>
              </a:ext>
            </a:extLst>
          </p:cNvPr>
          <p:cNvSpPr>
            <a:spLocks noGrp="1"/>
          </p:cNvSpPr>
          <p:nvPr>
            <p:ph type="sldNum" sz="quarter" idx="12"/>
          </p:nvPr>
        </p:nvSpPr>
        <p:spPr/>
        <p:txBody>
          <a:bodyPr/>
          <a:lstStyle/>
          <a:p>
            <a:fld id="{8447FF33-F5BF-3A42-B664-EABD922DB817}" type="slidenum">
              <a:rPr lang="en-US" smtClean="0"/>
              <a:t>23</a:t>
            </a:fld>
            <a:endParaRPr lang="en-US" dirty="0"/>
          </a:p>
        </p:txBody>
      </p:sp>
      <p:sp>
        <p:nvSpPr>
          <p:cNvPr id="32" name="TextBox 31">
            <a:extLst>
              <a:ext uri="{FF2B5EF4-FFF2-40B4-BE49-F238E27FC236}">
                <a16:creationId xmlns:a16="http://schemas.microsoft.com/office/drawing/2014/main" id="{4F1AF980-3CCB-067E-1B4C-B7D83EB5599B}"/>
              </a:ext>
            </a:extLst>
          </p:cNvPr>
          <p:cNvSpPr txBox="1"/>
          <p:nvPr/>
        </p:nvSpPr>
        <p:spPr>
          <a:xfrm>
            <a:off x="269966" y="144000"/>
            <a:ext cx="8456023" cy="666786"/>
          </a:xfrm>
          <a:prstGeom prst="rect">
            <a:avLst/>
          </a:prstGeom>
          <a:noFill/>
        </p:spPr>
        <p:txBody>
          <a:bodyPr wrap="square" rtlCol="0">
            <a:spAutoFit/>
          </a:bodyPr>
          <a:lstStyle/>
          <a:p>
            <a:r>
              <a:rPr lang="en-US" sz="3733" b="1" dirty="0">
                <a:solidFill>
                  <a:srgbClr val="000000"/>
                </a:solidFill>
                <a:latin typeface="Gill Sans MT"/>
                <a:cs typeface="Gill Sans MT"/>
              </a:rPr>
              <a:t>Choice of the MPC horizon</a:t>
            </a:r>
          </a:p>
        </p:txBody>
      </p:sp>
      <p:pic>
        <p:nvPicPr>
          <p:cNvPr id="3" name="Picture 2" descr="A table with numbers and percentages&#10;&#10;Description automatically generated">
            <a:extLst>
              <a:ext uri="{FF2B5EF4-FFF2-40B4-BE49-F238E27FC236}">
                <a16:creationId xmlns:a16="http://schemas.microsoft.com/office/drawing/2014/main" id="{7A935182-57F9-1950-4881-114D881A29D0}"/>
              </a:ext>
            </a:extLst>
          </p:cNvPr>
          <p:cNvPicPr>
            <a:picLocks noChangeAspect="1"/>
          </p:cNvPicPr>
          <p:nvPr/>
        </p:nvPicPr>
        <p:blipFill>
          <a:blip r:embed="rId3"/>
          <a:stretch>
            <a:fillRect/>
          </a:stretch>
        </p:blipFill>
        <p:spPr>
          <a:xfrm>
            <a:off x="685800" y="2030148"/>
            <a:ext cx="7772400" cy="2797704"/>
          </a:xfrm>
          <a:prstGeom prst="rect">
            <a:avLst/>
          </a:prstGeom>
        </p:spPr>
      </p:pic>
    </p:spTree>
    <p:extLst>
      <p:ext uri="{BB962C8B-B14F-4D97-AF65-F5344CB8AC3E}">
        <p14:creationId xmlns:p14="http://schemas.microsoft.com/office/powerpoint/2010/main" val="34364622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BABDFB94-E3D2-2642-996B-5C05979BE006}"/>
              </a:ext>
            </a:extLst>
          </p:cNvPr>
          <p:cNvSpPr>
            <a:spLocks noGrp="1"/>
          </p:cNvSpPr>
          <p:nvPr>
            <p:ph type="sldNum" sz="quarter" idx="12"/>
          </p:nvPr>
        </p:nvSpPr>
        <p:spPr/>
        <p:txBody>
          <a:bodyPr/>
          <a:lstStyle/>
          <a:p>
            <a:fld id="{8447FF33-F5BF-3A42-B664-EABD922DB817}" type="slidenum">
              <a:rPr lang="en-US" smtClean="0"/>
              <a:t>24</a:t>
            </a:fld>
            <a:endParaRPr lang="en-US" dirty="0"/>
          </a:p>
        </p:txBody>
      </p:sp>
      <p:sp>
        <p:nvSpPr>
          <p:cNvPr id="32" name="TextBox 31">
            <a:extLst>
              <a:ext uri="{FF2B5EF4-FFF2-40B4-BE49-F238E27FC236}">
                <a16:creationId xmlns:a16="http://schemas.microsoft.com/office/drawing/2014/main" id="{4F1AF980-3CCB-067E-1B4C-B7D83EB5599B}"/>
              </a:ext>
            </a:extLst>
          </p:cNvPr>
          <p:cNvSpPr txBox="1"/>
          <p:nvPr/>
        </p:nvSpPr>
        <p:spPr>
          <a:xfrm>
            <a:off x="269966" y="144000"/>
            <a:ext cx="8456023" cy="666786"/>
          </a:xfrm>
          <a:prstGeom prst="rect">
            <a:avLst/>
          </a:prstGeom>
          <a:noFill/>
        </p:spPr>
        <p:txBody>
          <a:bodyPr wrap="square" rtlCol="0">
            <a:spAutoFit/>
          </a:bodyPr>
          <a:lstStyle/>
          <a:p>
            <a:r>
              <a:rPr lang="en-US" sz="3733" b="1" dirty="0">
                <a:solidFill>
                  <a:srgbClr val="000000"/>
                </a:solidFill>
                <a:latin typeface="Gill Sans MT"/>
                <a:cs typeface="Gill Sans MT"/>
              </a:rPr>
              <a:t>Generation mix</a:t>
            </a:r>
          </a:p>
        </p:txBody>
      </p:sp>
      <p:pic>
        <p:nvPicPr>
          <p:cNvPr id="3" name="Picture 2" descr="A graph of different types of forecasts&#10;&#10;Description automatically generated with medium confidence">
            <a:extLst>
              <a:ext uri="{FF2B5EF4-FFF2-40B4-BE49-F238E27FC236}">
                <a16:creationId xmlns:a16="http://schemas.microsoft.com/office/drawing/2014/main" id="{CB0FD00D-68EC-DB4C-2BAF-7EF419DA4308}"/>
              </a:ext>
            </a:extLst>
          </p:cNvPr>
          <p:cNvPicPr>
            <a:picLocks noChangeAspect="1"/>
          </p:cNvPicPr>
          <p:nvPr/>
        </p:nvPicPr>
        <p:blipFill>
          <a:blip r:embed="rId3"/>
          <a:stretch>
            <a:fillRect/>
          </a:stretch>
        </p:blipFill>
        <p:spPr>
          <a:xfrm>
            <a:off x="1417235" y="1074235"/>
            <a:ext cx="6309530" cy="5282116"/>
          </a:xfrm>
          <a:prstGeom prst="rect">
            <a:avLst/>
          </a:prstGeom>
        </p:spPr>
      </p:pic>
    </p:spTree>
    <p:extLst>
      <p:ext uri="{BB962C8B-B14F-4D97-AF65-F5344CB8AC3E}">
        <p14:creationId xmlns:p14="http://schemas.microsoft.com/office/powerpoint/2010/main" val="4778761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4F1AF980-3CCB-067E-1B4C-B7D83EB5599B}"/>
              </a:ext>
            </a:extLst>
          </p:cNvPr>
          <p:cNvSpPr txBox="1"/>
          <p:nvPr/>
        </p:nvSpPr>
        <p:spPr>
          <a:xfrm>
            <a:off x="269966" y="144000"/>
            <a:ext cx="8456023" cy="666786"/>
          </a:xfrm>
          <a:prstGeom prst="rect">
            <a:avLst/>
          </a:prstGeom>
          <a:noFill/>
        </p:spPr>
        <p:txBody>
          <a:bodyPr wrap="square" rtlCol="0">
            <a:spAutoFit/>
          </a:bodyPr>
          <a:lstStyle/>
          <a:p>
            <a:r>
              <a:rPr lang="en-US" sz="3733" b="1" dirty="0">
                <a:solidFill>
                  <a:srgbClr val="000000"/>
                </a:solidFill>
                <a:latin typeface="Gill Sans MT"/>
                <a:cs typeface="Gill Sans MT"/>
              </a:rPr>
              <a:t>Results</a:t>
            </a:r>
          </a:p>
        </p:txBody>
      </p:sp>
      <p:sp>
        <p:nvSpPr>
          <p:cNvPr id="33" name="TextBox 32">
            <a:extLst>
              <a:ext uri="{FF2B5EF4-FFF2-40B4-BE49-F238E27FC236}">
                <a16:creationId xmlns:a16="http://schemas.microsoft.com/office/drawing/2014/main" id="{D9AA267B-2C22-B8C6-9FD6-FA55E8F919E2}"/>
              </a:ext>
            </a:extLst>
          </p:cNvPr>
          <p:cNvSpPr txBox="1"/>
          <p:nvPr/>
        </p:nvSpPr>
        <p:spPr>
          <a:xfrm>
            <a:off x="269966" y="1155174"/>
            <a:ext cx="8307977" cy="379656"/>
          </a:xfrm>
          <a:prstGeom prst="rect">
            <a:avLst/>
          </a:prstGeom>
          <a:noFill/>
        </p:spPr>
        <p:txBody>
          <a:bodyPr wrap="square" rtlCol="0">
            <a:spAutoFit/>
          </a:bodyPr>
          <a:lstStyle/>
          <a:p>
            <a:pPr marL="10584" lvl="1"/>
            <a:r>
              <a:rPr lang="en-US" sz="1867" b="1" dirty="0">
                <a:latin typeface="Gill Sans MT"/>
                <a:cs typeface="Gill Sans MT"/>
              </a:rPr>
              <a:t>Intra‐ and Inter‐Annual Variability of Forecast Value</a:t>
            </a:r>
          </a:p>
        </p:txBody>
      </p:sp>
      <p:sp>
        <p:nvSpPr>
          <p:cNvPr id="4" name="Rectangle 3">
            <a:extLst>
              <a:ext uri="{FF2B5EF4-FFF2-40B4-BE49-F238E27FC236}">
                <a16:creationId xmlns:a16="http://schemas.microsoft.com/office/drawing/2014/main" id="{A351AB47-BE48-0417-EAE7-98D87FE837DF}"/>
              </a:ext>
            </a:extLst>
          </p:cNvPr>
          <p:cNvSpPr/>
          <p:nvPr/>
        </p:nvSpPr>
        <p:spPr>
          <a:xfrm>
            <a:off x="269966" y="1740718"/>
            <a:ext cx="6814775" cy="338554"/>
          </a:xfrm>
          <a:prstGeom prst="rect">
            <a:avLst/>
          </a:prstGeom>
          <a:noFill/>
          <a:ln w="9525">
            <a:noFill/>
          </a:ln>
        </p:spPr>
        <p:txBody>
          <a:bodyPr wrap="square">
            <a:spAutoFit/>
          </a:bodyPr>
          <a:lstStyle/>
          <a:p>
            <a:r>
              <a:rPr lang="en-US" sz="1600" dirty="0">
                <a:latin typeface="Gill Sans MT" charset="0"/>
                <a:ea typeface="Gill Sans MT" charset="0"/>
                <a:cs typeface="Gill Sans MT" charset="0"/>
              </a:rPr>
              <a:t>Hydrological conditions that are favorable to forecast-informed schemes</a:t>
            </a:r>
          </a:p>
        </p:txBody>
      </p:sp>
      <p:pic>
        <p:nvPicPr>
          <p:cNvPr id="5" name="Picture 4" descr="A graph of different colored lines&#10;&#10;Description automatically generated with medium confidence">
            <a:extLst>
              <a:ext uri="{FF2B5EF4-FFF2-40B4-BE49-F238E27FC236}">
                <a16:creationId xmlns:a16="http://schemas.microsoft.com/office/drawing/2014/main" id="{1DFD686C-0324-5388-8260-DE6B744D18B0}"/>
              </a:ext>
            </a:extLst>
          </p:cNvPr>
          <p:cNvPicPr>
            <a:picLocks noChangeAspect="1"/>
          </p:cNvPicPr>
          <p:nvPr/>
        </p:nvPicPr>
        <p:blipFill rotWithShape="1">
          <a:blip r:embed="rId3"/>
          <a:srcRect b="46667"/>
          <a:stretch/>
        </p:blipFill>
        <p:spPr>
          <a:xfrm>
            <a:off x="932279" y="2408664"/>
            <a:ext cx="3639721" cy="3657600"/>
          </a:xfrm>
          <a:prstGeom prst="rect">
            <a:avLst/>
          </a:prstGeom>
        </p:spPr>
      </p:pic>
      <p:pic>
        <p:nvPicPr>
          <p:cNvPr id="6" name="Picture 5" descr="A graph of different colored lines&#10;&#10;Description automatically generated with medium confidence">
            <a:extLst>
              <a:ext uri="{FF2B5EF4-FFF2-40B4-BE49-F238E27FC236}">
                <a16:creationId xmlns:a16="http://schemas.microsoft.com/office/drawing/2014/main" id="{D9CEF1A4-3354-2DA1-64F0-CF61A8E65C4A}"/>
              </a:ext>
            </a:extLst>
          </p:cNvPr>
          <p:cNvPicPr>
            <a:picLocks noChangeAspect="1"/>
          </p:cNvPicPr>
          <p:nvPr/>
        </p:nvPicPr>
        <p:blipFill rotWithShape="1">
          <a:blip r:embed="rId3"/>
          <a:srcRect t="53333"/>
          <a:stretch/>
        </p:blipFill>
        <p:spPr>
          <a:xfrm>
            <a:off x="4718472" y="2865864"/>
            <a:ext cx="3639721" cy="3200400"/>
          </a:xfrm>
          <a:prstGeom prst="rect">
            <a:avLst/>
          </a:prstGeom>
        </p:spPr>
      </p:pic>
      <p:sp>
        <p:nvSpPr>
          <p:cNvPr id="7" name="Slide Number Placeholder 12">
            <a:extLst>
              <a:ext uri="{FF2B5EF4-FFF2-40B4-BE49-F238E27FC236}">
                <a16:creationId xmlns:a16="http://schemas.microsoft.com/office/drawing/2014/main" id="{D3A1D991-2D5F-82B8-F4BC-4998371AC6B9}"/>
              </a:ext>
            </a:extLst>
          </p:cNvPr>
          <p:cNvSpPr>
            <a:spLocks noGrp="1"/>
          </p:cNvSpPr>
          <p:nvPr>
            <p:ph type="sldNum" sz="quarter" idx="12"/>
          </p:nvPr>
        </p:nvSpPr>
        <p:spPr>
          <a:xfrm>
            <a:off x="6457950" y="6356351"/>
            <a:ext cx="2057400" cy="365125"/>
          </a:xfrm>
        </p:spPr>
        <p:txBody>
          <a:bodyPr/>
          <a:lstStyle/>
          <a:p>
            <a:fld id="{8447FF33-F5BF-3A42-B664-EABD922DB817}" type="slidenum">
              <a:rPr lang="en-US" smtClean="0"/>
              <a:t>25</a:t>
            </a:fld>
            <a:endParaRPr lang="en-US" dirty="0"/>
          </a:p>
        </p:txBody>
      </p:sp>
    </p:spTree>
    <p:extLst>
      <p:ext uri="{BB962C8B-B14F-4D97-AF65-F5344CB8AC3E}">
        <p14:creationId xmlns:p14="http://schemas.microsoft.com/office/powerpoint/2010/main" val="4205790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BABDFB94-E3D2-2642-996B-5C05979BE006}"/>
              </a:ext>
            </a:extLst>
          </p:cNvPr>
          <p:cNvSpPr>
            <a:spLocks noGrp="1"/>
          </p:cNvSpPr>
          <p:nvPr>
            <p:ph type="sldNum" sz="quarter" idx="12"/>
          </p:nvPr>
        </p:nvSpPr>
        <p:spPr/>
        <p:txBody>
          <a:bodyPr/>
          <a:lstStyle/>
          <a:p>
            <a:fld id="{8447FF33-F5BF-3A42-B664-EABD922DB817}" type="slidenum">
              <a:rPr lang="en-US" smtClean="0"/>
              <a:t>26</a:t>
            </a:fld>
            <a:endParaRPr lang="en-US" dirty="0"/>
          </a:p>
        </p:txBody>
      </p:sp>
      <p:sp>
        <p:nvSpPr>
          <p:cNvPr id="32" name="TextBox 31">
            <a:extLst>
              <a:ext uri="{FF2B5EF4-FFF2-40B4-BE49-F238E27FC236}">
                <a16:creationId xmlns:a16="http://schemas.microsoft.com/office/drawing/2014/main" id="{4F1AF980-3CCB-067E-1B4C-B7D83EB5599B}"/>
              </a:ext>
            </a:extLst>
          </p:cNvPr>
          <p:cNvSpPr txBox="1"/>
          <p:nvPr/>
        </p:nvSpPr>
        <p:spPr>
          <a:xfrm>
            <a:off x="269966" y="144000"/>
            <a:ext cx="8456023" cy="666786"/>
          </a:xfrm>
          <a:prstGeom prst="rect">
            <a:avLst/>
          </a:prstGeom>
          <a:noFill/>
        </p:spPr>
        <p:txBody>
          <a:bodyPr wrap="square" rtlCol="0">
            <a:spAutoFit/>
          </a:bodyPr>
          <a:lstStyle/>
          <a:p>
            <a:r>
              <a:rPr lang="en-US" sz="3733" b="1" dirty="0">
                <a:solidFill>
                  <a:srgbClr val="000000"/>
                </a:solidFill>
                <a:latin typeface="Gill Sans MT"/>
                <a:cs typeface="Gill Sans MT"/>
              </a:rPr>
              <a:t>Value of streamflow forecasts</a:t>
            </a:r>
          </a:p>
        </p:txBody>
      </p:sp>
      <p:pic>
        <p:nvPicPr>
          <p:cNvPr id="3" name="Picture 2" descr="A table of numbers and symbols&#10;&#10;Description automatically generated with medium confidence">
            <a:extLst>
              <a:ext uri="{FF2B5EF4-FFF2-40B4-BE49-F238E27FC236}">
                <a16:creationId xmlns:a16="http://schemas.microsoft.com/office/drawing/2014/main" id="{B4D898B9-A5CC-0D14-E4D0-879123F5F84A}"/>
              </a:ext>
            </a:extLst>
          </p:cNvPr>
          <p:cNvPicPr>
            <a:picLocks noChangeAspect="1"/>
          </p:cNvPicPr>
          <p:nvPr/>
        </p:nvPicPr>
        <p:blipFill>
          <a:blip r:embed="rId3"/>
          <a:stretch>
            <a:fillRect/>
          </a:stretch>
        </p:blipFill>
        <p:spPr>
          <a:xfrm>
            <a:off x="611777" y="931572"/>
            <a:ext cx="7772400" cy="5424779"/>
          </a:xfrm>
          <a:prstGeom prst="rect">
            <a:avLst/>
          </a:prstGeom>
        </p:spPr>
      </p:pic>
    </p:spTree>
    <p:extLst>
      <p:ext uri="{BB962C8B-B14F-4D97-AF65-F5344CB8AC3E}">
        <p14:creationId xmlns:p14="http://schemas.microsoft.com/office/powerpoint/2010/main" val="7053799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BABDFB94-E3D2-2642-996B-5C05979BE006}"/>
              </a:ext>
            </a:extLst>
          </p:cNvPr>
          <p:cNvSpPr>
            <a:spLocks noGrp="1"/>
          </p:cNvSpPr>
          <p:nvPr>
            <p:ph type="sldNum" sz="quarter" idx="12"/>
          </p:nvPr>
        </p:nvSpPr>
        <p:spPr/>
        <p:txBody>
          <a:bodyPr/>
          <a:lstStyle/>
          <a:p>
            <a:fld id="{8447FF33-F5BF-3A42-B664-EABD922DB817}" type="slidenum">
              <a:rPr lang="en-US" smtClean="0"/>
              <a:t>3</a:t>
            </a:fld>
            <a:endParaRPr lang="en-US" dirty="0"/>
          </a:p>
        </p:txBody>
      </p:sp>
      <p:sp>
        <p:nvSpPr>
          <p:cNvPr id="32" name="TextBox 31">
            <a:extLst>
              <a:ext uri="{FF2B5EF4-FFF2-40B4-BE49-F238E27FC236}">
                <a16:creationId xmlns:a16="http://schemas.microsoft.com/office/drawing/2014/main" id="{4F1AF980-3CCB-067E-1B4C-B7D83EB5599B}"/>
              </a:ext>
            </a:extLst>
          </p:cNvPr>
          <p:cNvSpPr txBox="1"/>
          <p:nvPr/>
        </p:nvSpPr>
        <p:spPr>
          <a:xfrm>
            <a:off x="269966" y="144000"/>
            <a:ext cx="8456023" cy="666786"/>
          </a:xfrm>
          <a:prstGeom prst="rect">
            <a:avLst/>
          </a:prstGeom>
          <a:noFill/>
        </p:spPr>
        <p:txBody>
          <a:bodyPr wrap="square" rtlCol="0">
            <a:spAutoFit/>
          </a:bodyPr>
          <a:lstStyle/>
          <a:p>
            <a:r>
              <a:rPr lang="en-US" sz="3733" b="1" dirty="0">
                <a:solidFill>
                  <a:srgbClr val="000000"/>
                </a:solidFill>
                <a:latin typeface="Gill Sans MT"/>
                <a:cs typeface="Gill Sans MT"/>
              </a:rPr>
              <a:t>Value of streamflow forecasts</a:t>
            </a:r>
          </a:p>
        </p:txBody>
      </p:sp>
      <p:sp>
        <p:nvSpPr>
          <p:cNvPr id="33" name="TextBox 32">
            <a:extLst>
              <a:ext uri="{FF2B5EF4-FFF2-40B4-BE49-F238E27FC236}">
                <a16:creationId xmlns:a16="http://schemas.microsoft.com/office/drawing/2014/main" id="{D9AA267B-2C22-B8C6-9FD6-FA55E8F919E2}"/>
              </a:ext>
            </a:extLst>
          </p:cNvPr>
          <p:cNvSpPr txBox="1"/>
          <p:nvPr/>
        </p:nvSpPr>
        <p:spPr>
          <a:xfrm>
            <a:off x="269966" y="1155174"/>
            <a:ext cx="3618093" cy="379656"/>
          </a:xfrm>
          <a:prstGeom prst="rect">
            <a:avLst/>
          </a:prstGeom>
          <a:noFill/>
        </p:spPr>
        <p:txBody>
          <a:bodyPr wrap="square" rtlCol="0">
            <a:spAutoFit/>
          </a:bodyPr>
          <a:lstStyle/>
          <a:p>
            <a:pPr marL="10584" lvl="1"/>
            <a:r>
              <a:rPr lang="en-US" sz="1867" b="1" dirty="0">
                <a:latin typeface="Gill Sans MT"/>
                <a:cs typeface="Gill Sans MT"/>
              </a:rPr>
              <a:t>Common metrics</a:t>
            </a:r>
          </a:p>
        </p:txBody>
      </p:sp>
      <p:sp>
        <p:nvSpPr>
          <p:cNvPr id="15" name="TextBox 14">
            <a:extLst>
              <a:ext uri="{FF2B5EF4-FFF2-40B4-BE49-F238E27FC236}">
                <a16:creationId xmlns:a16="http://schemas.microsoft.com/office/drawing/2014/main" id="{492E09DF-88B7-DBA6-E7C9-2FA9E128FE86}"/>
              </a:ext>
            </a:extLst>
          </p:cNvPr>
          <p:cNvSpPr txBox="1"/>
          <p:nvPr/>
        </p:nvSpPr>
        <p:spPr>
          <a:xfrm>
            <a:off x="1305860" y="2184826"/>
            <a:ext cx="3618093" cy="379656"/>
          </a:xfrm>
          <a:prstGeom prst="rect">
            <a:avLst/>
          </a:prstGeom>
          <a:noFill/>
        </p:spPr>
        <p:txBody>
          <a:bodyPr wrap="square" rtlCol="0">
            <a:spAutoFit/>
          </a:bodyPr>
          <a:lstStyle/>
          <a:p>
            <a:pPr marL="10584" lvl="1"/>
            <a:r>
              <a:rPr lang="en-US" sz="1867" dirty="0">
                <a:latin typeface="Gill Sans MT"/>
                <a:cs typeface="Gill Sans MT"/>
              </a:rPr>
              <a:t>Flood control</a:t>
            </a:r>
          </a:p>
        </p:txBody>
      </p:sp>
      <p:pic>
        <p:nvPicPr>
          <p:cNvPr id="17" name="Picture 16" descr="A blue and yellow lightnings and a dam&#10;&#10;Description automatically generated with medium confidence">
            <a:extLst>
              <a:ext uri="{FF2B5EF4-FFF2-40B4-BE49-F238E27FC236}">
                <a16:creationId xmlns:a16="http://schemas.microsoft.com/office/drawing/2014/main" id="{98B67250-CB7C-8628-216F-D6160A8B122D}"/>
              </a:ext>
            </a:extLst>
          </p:cNvPr>
          <p:cNvPicPr>
            <a:picLocks noChangeAspect="1"/>
          </p:cNvPicPr>
          <p:nvPr/>
        </p:nvPicPr>
        <p:blipFill>
          <a:blip r:embed="rId3"/>
          <a:stretch>
            <a:fillRect/>
          </a:stretch>
        </p:blipFill>
        <p:spPr>
          <a:xfrm>
            <a:off x="390910" y="4810492"/>
            <a:ext cx="605372" cy="605372"/>
          </a:xfrm>
          <a:prstGeom prst="rect">
            <a:avLst/>
          </a:prstGeom>
        </p:spPr>
      </p:pic>
      <p:pic>
        <p:nvPicPr>
          <p:cNvPr id="19" name="Picture 18" descr="A graphic of a plant growing&#10;&#10;Description automatically generated">
            <a:extLst>
              <a:ext uri="{FF2B5EF4-FFF2-40B4-BE49-F238E27FC236}">
                <a16:creationId xmlns:a16="http://schemas.microsoft.com/office/drawing/2014/main" id="{0A8FDD18-00B9-477B-AC30-AC75B2CCECD6}"/>
              </a:ext>
            </a:extLst>
          </p:cNvPr>
          <p:cNvPicPr>
            <a:picLocks noChangeAspect="1"/>
          </p:cNvPicPr>
          <p:nvPr/>
        </p:nvPicPr>
        <p:blipFill>
          <a:blip r:embed="rId4"/>
          <a:stretch>
            <a:fillRect/>
          </a:stretch>
        </p:blipFill>
        <p:spPr>
          <a:xfrm>
            <a:off x="390912" y="2907562"/>
            <a:ext cx="605370" cy="605370"/>
          </a:xfrm>
          <a:prstGeom prst="rect">
            <a:avLst/>
          </a:prstGeom>
        </p:spPr>
      </p:pic>
      <p:sp>
        <p:nvSpPr>
          <p:cNvPr id="20" name="TextBox 19">
            <a:extLst>
              <a:ext uri="{FF2B5EF4-FFF2-40B4-BE49-F238E27FC236}">
                <a16:creationId xmlns:a16="http://schemas.microsoft.com/office/drawing/2014/main" id="{93072553-2F2D-31F1-3A56-A8217F1FD3A6}"/>
              </a:ext>
            </a:extLst>
          </p:cNvPr>
          <p:cNvSpPr txBox="1"/>
          <p:nvPr/>
        </p:nvSpPr>
        <p:spPr>
          <a:xfrm>
            <a:off x="1305859" y="3023164"/>
            <a:ext cx="3618093" cy="379656"/>
          </a:xfrm>
          <a:prstGeom prst="rect">
            <a:avLst/>
          </a:prstGeom>
          <a:noFill/>
        </p:spPr>
        <p:txBody>
          <a:bodyPr wrap="square" rtlCol="0">
            <a:spAutoFit/>
          </a:bodyPr>
          <a:lstStyle/>
          <a:p>
            <a:pPr marL="10584" lvl="1"/>
            <a:r>
              <a:rPr lang="en-US" sz="1867" dirty="0">
                <a:latin typeface="Gill Sans MT"/>
                <a:cs typeface="Gill Sans MT"/>
              </a:rPr>
              <a:t>Irrigation supply</a:t>
            </a:r>
          </a:p>
        </p:txBody>
      </p:sp>
      <p:sp>
        <p:nvSpPr>
          <p:cNvPr id="21" name="TextBox 20">
            <a:extLst>
              <a:ext uri="{FF2B5EF4-FFF2-40B4-BE49-F238E27FC236}">
                <a16:creationId xmlns:a16="http://schemas.microsoft.com/office/drawing/2014/main" id="{E6517180-BE8B-FD56-013A-FBAC64ED500B}"/>
              </a:ext>
            </a:extLst>
          </p:cNvPr>
          <p:cNvSpPr txBox="1"/>
          <p:nvPr/>
        </p:nvSpPr>
        <p:spPr>
          <a:xfrm>
            <a:off x="1305859" y="3925633"/>
            <a:ext cx="3618093" cy="379656"/>
          </a:xfrm>
          <a:prstGeom prst="rect">
            <a:avLst/>
          </a:prstGeom>
          <a:noFill/>
        </p:spPr>
        <p:txBody>
          <a:bodyPr wrap="square" rtlCol="0">
            <a:spAutoFit/>
          </a:bodyPr>
          <a:lstStyle/>
          <a:p>
            <a:pPr marL="10584" lvl="1"/>
            <a:r>
              <a:rPr lang="en-US" sz="1867" dirty="0">
                <a:latin typeface="Gill Sans MT"/>
                <a:cs typeface="Gill Sans MT"/>
              </a:rPr>
              <a:t>Spilled water</a:t>
            </a:r>
          </a:p>
        </p:txBody>
      </p:sp>
      <p:pic>
        <p:nvPicPr>
          <p:cNvPr id="24" name="Picture 23" descr="A house sinking in water&#10;&#10;Description automatically generated">
            <a:extLst>
              <a:ext uri="{FF2B5EF4-FFF2-40B4-BE49-F238E27FC236}">
                <a16:creationId xmlns:a16="http://schemas.microsoft.com/office/drawing/2014/main" id="{8C331AB5-5651-E700-12AB-18170F5BE2D7}"/>
              </a:ext>
            </a:extLst>
          </p:cNvPr>
          <p:cNvPicPr>
            <a:picLocks noChangeAspect="1"/>
          </p:cNvPicPr>
          <p:nvPr/>
        </p:nvPicPr>
        <p:blipFill>
          <a:blip r:embed="rId5"/>
          <a:stretch>
            <a:fillRect/>
          </a:stretch>
        </p:blipFill>
        <p:spPr>
          <a:xfrm>
            <a:off x="390912" y="2004889"/>
            <a:ext cx="605371" cy="605371"/>
          </a:xfrm>
          <a:prstGeom prst="rect">
            <a:avLst/>
          </a:prstGeom>
        </p:spPr>
      </p:pic>
      <p:pic>
        <p:nvPicPr>
          <p:cNvPr id="26" name="Picture 25" descr="A waterfall with clouds in the air&#10;&#10;Description automatically generated with medium confidence">
            <a:extLst>
              <a:ext uri="{FF2B5EF4-FFF2-40B4-BE49-F238E27FC236}">
                <a16:creationId xmlns:a16="http://schemas.microsoft.com/office/drawing/2014/main" id="{80A10343-5373-8ED1-D564-FC0C2DA74E35}"/>
              </a:ext>
            </a:extLst>
          </p:cNvPr>
          <p:cNvPicPr>
            <a:picLocks noChangeAspect="1"/>
          </p:cNvPicPr>
          <p:nvPr/>
        </p:nvPicPr>
        <p:blipFill>
          <a:blip r:embed="rId6"/>
          <a:stretch>
            <a:fillRect/>
          </a:stretch>
        </p:blipFill>
        <p:spPr>
          <a:xfrm flipH="1">
            <a:off x="390910" y="3859026"/>
            <a:ext cx="605372" cy="605372"/>
          </a:xfrm>
          <a:prstGeom prst="rect">
            <a:avLst/>
          </a:prstGeom>
        </p:spPr>
      </p:pic>
      <p:sp>
        <p:nvSpPr>
          <p:cNvPr id="27" name="TextBox 26">
            <a:extLst>
              <a:ext uri="{FF2B5EF4-FFF2-40B4-BE49-F238E27FC236}">
                <a16:creationId xmlns:a16="http://schemas.microsoft.com/office/drawing/2014/main" id="{6375EC46-AA1A-39EA-4399-BFBD47CE642F}"/>
              </a:ext>
            </a:extLst>
          </p:cNvPr>
          <p:cNvSpPr txBox="1"/>
          <p:nvPr/>
        </p:nvSpPr>
        <p:spPr>
          <a:xfrm>
            <a:off x="3666202" y="4843822"/>
            <a:ext cx="4295769" cy="666977"/>
          </a:xfrm>
          <a:prstGeom prst="rect">
            <a:avLst/>
          </a:prstGeom>
          <a:noFill/>
        </p:spPr>
        <p:txBody>
          <a:bodyPr wrap="square" rtlCol="0">
            <a:spAutoFit/>
          </a:bodyPr>
          <a:lstStyle/>
          <a:p>
            <a:pPr marL="10584" lvl="1"/>
            <a:r>
              <a:rPr lang="en-US" sz="1867" dirty="0">
                <a:latin typeface="Gill Sans MT"/>
                <a:cs typeface="Gill Sans MT"/>
              </a:rPr>
              <a:t>Overlooks the role played by dams and forecasts in the power system</a:t>
            </a:r>
          </a:p>
        </p:txBody>
      </p:sp>
      <p:sp>
        <p:nvSpPr>
          <p:cNvPr id="2" name="Right Arrow 1">
            <a:extLst>
              <a:ext uri="{FF2B5EF4-FFF2-40B4-BE49-F238E27FC236}">
                <a16:creationId xmlns:a16="http://schemas.microsoft.com/office/drawing/2014/main" id="{8570EED2-741E-7766-9379-55BDAD1FD1D3}"/>
              </a:ext>
            </a:extLst>
          </p:cNvPr>
          <p:cNvSpPr/>
          <p:nvPr/>
        </p:nvSpPr>
        <p:spPr>
          <a:xfrm>
            <a:off x="2973725" y="5000197"/>
            <a:ext cx="432707" cy="310243"/>
          </a:xfrm>
          <a:prstGeom prst="rightArrow">
            <a:avLst/>
          </a:prstGeom>
          <a:solidFill>
            <a:srgbClr val="FF0000"/>
          </a:solidFill>
          <a:ln w="9525">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BEED05F-0668-65B2-F0F3-79AA3DE07321}"/>
              </a:ext>
            </a:extLst>
          </p:cNvPr>
          <p:cNvSpPr txBox="1"/>
          <p:nvPr/>
        </p:nvSpPr>
        <p:spPr>
          <a:xfrm>
            <a:off x="1305859" y="4853977"/>
            <a:ext cx="2068077" cy="666977"/>
          </a:xfrm>
          <a:prstGeom prst="rect">
            <a:avLst/>
          </a:prstGeom>
          <a:noFill/>
        </p:spPr>
        <p:txBody>
          <a:bodyPr wrap="square" rtlCol="0">
            <a:spAutoFit/>
          </a:bodyPr>
          <a:lstStyle/>
          <a:p>
            <a:pPr marL="10584" lvl="1"/>
            <a:r>
              <a:rPr lang="en-US" sz="1867" dirty="0">
                <a:latin typeface="Gill Sans MT"/>
                <a:cs typeface="Gill Sans MT"/>
              </a:rPr>
              <a:t>Hydropower ‘production’</a:t>
            </a:r>
          </a:p>
        </p:txBody>
      </p:sp>
    </p:spTree>
    <p:extLst>
      <p:ext uri="{BB962C8B-B14F-4D97-AF65-F5344CB8AC3E}">
        <p14:creationId xmlns:p14="http://schemas.microsoft.com/office/powerpoint/2010/main" val="2876753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BABDFB94-E3D2-2642-996B-5C05979BE006}"/>
              </a:ext>
            </a:extLst>
          </p:cNvPr>
          <p:cNvSpPr>
            <a:spLocks noGrp="1"/>
          </p:cNvSpPr>
          <p:nvPr>
            <p:ph type="sldNum" sz="quarter" idx="12"/>
          </p:nvPr>
        </p:nvSpPr>
        <p:spPr/>
        <p:txBody>
          <a:bodyPr/>
          <a:lstStyle/>
          <a:p>
            <a:fld id="{8447FF33-F5BF-3A42-B664-EABD922DB817}" type="slidenum">
              <a:rPr lang="en-US" smtClean="0"/>
              <a:t>4</a:t>
            </a:fld>
            <a:endParaRPr lang="en-US" dirty="0"/>
          </a:p>
        </p:txBody>
      </p:sp>
      <p:sp>
        <p:nvSpPr>
          <p:cNvPr id="32" name="TextBox 31">
            <a:extLst>
              <a:ext uri="{FF2B5EF4-FFF2-40B4-BE49-F238E27FC236}">
                <a16:creationId xmlns:a16="http://schemas.microsoft.com/office/drawing/2014/main" id="{4F1AF980-3CCB-067E-1B4C-B7D83EB5599B}"/>
              </a:ext>
            </a:extLst>
          </p:cNvPr>
          <p:cNvSpPr txBox="1"/>
          <p:nvPr/>
        </p:nvSpPr>
        <p:spPr>
          <a:xfrm>
            <a:off x="269966" y="144000"/>
            <a:ext cx="8456023" cy="666786"/>
          </a:xfrm>
          <a:prstGeom prst="rect">
            <a:avLst/>
          </a:prstGeom>
          <a:noFill/>
        </p:spPr>
        <p:txBody>
          <a:bodyPr wrap="square" rtlCol="0">
            <a:spAutoFit/>
          </a:bodyPr>
          <a:lstStyle/>
          <a:p>
            <a:r>
              <a:rPr lang="en-US" sz="3733" b="1" dirty="0">
                <a:solidFill>
                  <a:srgbClr val="000000"/>
                </a:solidFill>
                <a:latin typeface="Gill Sans MT"/>
                <a:cs typeface="Gill Sans MT"/>
              </a:rPr>
              <a:t>Research questions</a:t>
            </a:r>
          </a:p>
        </p:txBody>
      </p:sp>
      <p:sp>
        <p:nvSpPr>
          <p:cNvPr id="33" name="TextBox 32">
            <a:extLst>
              <a:ext uri="{FF2B5EF4-FFF2-40B4-BE49-F238E27FC236}">
                <a16:creationId xmlns:a16="http://schemas.microsoft.com/office/drawing/2014/main" id="{D9AA267B-2C22-B8C6-9FD6-FA55E8F919E2}"/>
              </a:ext>
            </a:extLst>
          </p:cNvPr>
          <p:cNvSpPr txBox="1"/>
          <p:nvPr/>
        </p:nvSpPr>
        <p:spPr>
          <a:xfrm>
            <a:off x="269966" y="1155174"/>
            <a:ext cx="8307977" cy="1816266"/>
          </a:xfrm>
          <a:prstGeom prst="rect">
            <a:avLst/>
          </a:prstGeom>
          <a:noFill/>
        </p:spPr>
        <p:txBody>
          <a:bodyPr wrap="square" rtlCol="0">
            <a:spAutoFit/>
          </a:bodyPr>
          <a:lstStyle/>
          <a:p>
            <a:pPr marL="467784" lvl="1" indent="-457200">
              <a:buFont typeface="+mj-lt"/>
              <a:buAutoNum type="arabicPeriod"/>
            </a:pPr>
            <a:r>
              <a:rPr lang="en-US" sz="1867" dirty="0">
                <a:latin typeface="Gill Sans MT"/>
                <a:cs typeface="Gill Sans MT"/>
              </a:rPr>
              <a:t>How does forecast value change as we consider different performance aspects of a power grid? When is the use of forecasts more beneficial? </a:t>
            </a:r>
          </a:p>
          <a:p>
            <a:pPr marL="467784" lvl="1" indent="-457200">
              <a:buFont typeface="+mj-lt"/>
              <a:buAutoNum type="arabicPeriod"/>
            </a:pPr>
            <a:endParaRPr lang="en-US" sz="1867" dirty="0">
              <a:latin typeface="Gill Sans MT"/>
              <a:cs typeface="Gill Sans MT"/>
            </a:endParaRPr>
          </a:p>
          <a:p>
            <a:pPr marL="467784" lvl="1" indent="-457200">
              <a:buFont typeface="+mj-lt"/>
              <a:buAutoNum type="arabicPeriod"/>
            </a:pPr>
            <a:r>
              <a:rPr lang="en-US" sz="1867" dirty="0">
                <a:latin typeface="Gill Sans MT"/>
                <a:cs typeface="Gill Sans MT"/>
              </a:rPr>
              <a:t>How does forecast predictive performance affect power system operations? </a:t>
            </a:r>
          </a:p>
          <a:p>
            <a:pPr marL="467784" lvl="1" indent="-457200">
              <a:buFont typeface="+mj-lt"/>
              <a:buAutoNum type="arabicPeriod"/>
            </a:pPr>
            <a:endParaRPr lang="en-US" sz="1867" dirty="0">
              <a:latin typeface="Gill Sans MT"/>
              <a:cs typeface="Gill Sans MT"/>
            </a:endParaRPr>
          </a:p>
          <a:p>
            <a:pPr marL="467784" lvl="1" indent="-457200">
              <a:buFont typeface="+mj-lt"/>
              <a:buAutoNum type="arabicPeriod"/>
            </a:pPr>
            <a:r>
              <a:rPr lang="en-US" sz="1867" dirty="0">
                <a:latin typeface="Gill Sans MT"/>
                <a:cs typeface="Gill Sans MT"/>
              </a:rPr>
              <a:t>Is forecast value affected by the interdependencies of the water-energy system?</a:t>
            </a:r>
          </a:p>
        </p:txBody>
      </p:sp>
    </p:spTree>
    <p:extLst>
      <p:ext uri="{BB962C8B-B14F-4D97-AF65-F5344CB8AC3E}">
        <p14:creationId xmlns:p14="http://schemas.microsoft.com/office/powerpoint/2010/main" val="3528513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BABDFB94-E3D2-2642-996B-5C05979BE006}"/>
              </a:ext>
            </a:extLst>
          </p:cNvPr>
          <p:cNvSpPr>
            <a:spLocks noGrp="1"/>
          </p:cNvSpPr>
          <p:nvPr>
            <p:ph type="sldNum" sz="quarter" idx="12"/>
          </p:nvPr>
        </p:nvSpPr>
        <p:spPr/>
        <p:txBody>
          <a:bodyPr/>
          <a:lstStyle/>
          <a:p>
            <a:fld id="{8447FF33-F5BF-3A42-B664-EABD922DB817}" type="slidenum">
              <a:rPr lang="en-US" smtClean="0"/>
              <a:t>5</a:t>
            </a:fld>
            <a:endParaRPr lang="en-US" dirty="0"/>
          </a:p>
        </p:txBody>
      </p:sp>
      <p:sp>
        <p:nvSpPr>
          <p:cNvPr id="32" name="TextBox 31">
            <a:extLst>
              <a:ext uri="{FF2B5EF4-FFF2-40B4-BE49-F238E27FC236}">
                <a16:creationId xmlns:a16="http://schemas.microsoft.com/office/drawing/2014/main" id="{4F1AF980-3CCB-067E-1B4C-B7D83EB5599B}"/>
              </a:ext>
            </a:extLst>
          </p:cNvPr>
          <p:cNvSpPr txBox="1"/>
          <p:nvPr/>
        </p:nvSpPr>
        <p:spPr>
          <a:xfrm>
            <a:off x="269966" y="144000"/>
            <a:ext cx="8456023" cy="666786"/>
          </a:xfrm>
          <a:prstGeom prst="rect">
            <a:avLst/>
          </a:prstGeom>
          <a:noFill/>
        </p:spPr>
        <p:txBody>
          <a:bodyPr wrap="square" rtlCol="0">
            <a:spAutoFit/>
          </a:bodyPr>
          <a:lstStyle/>
          <a:p>
            <a:r>
              <a:rPr lang="en-US" sz="3733" b="1" dirty="0">
                <a:solidFill>
                  <a:srgbClr val="000000"/>
                </a:solidFill>
                <a:latin typeface="Gill Sans MT"/>
                <a:cs typeface="Gill Sans MT"/>
              </a:rPr>
              <a:t>Case study</a:t>
            </a:r>
          </a:p>
        </p:txBody>
      </p:sp>
      <p:sp>
        <p:nvSpPr>
          <p:cNvPr id="33" name="TextBox 32">
            <a:extLst>
              <a:ext uri="{FF2B5EF4-FFF2-40B4-BE49-F238E27FC236}">
                <a16:creationId xmlns:a16="http://schemas.microsoft.com/office/drawing/2014/main" id="{D9AA267B-2C22-B8C6-9FD6-FA55E8F919E2}"/>
              </a:ext>
            </a:extLst>
          </p:cNvPr>
          <p:cNvSpPr txBox="1"/>
          <p:nvPr/>
        </p:nvSpPr>
        <p:spPr>
          <a:xfrm>
            <a:off x="269966" y="1155174"/>
            <a:ext cx="3346813" cy="379656"/>
          </a:xfrm>
          <a:prstGeom prst="rect">
            <a:avLst/>
          </a:prstGeom>
          <a:noFill/>
        </p:spPr>
        <p:txBody>
          <a:bodyPr wrap="square" rtlCol="0">
            <a:spAutoFit/>
          </a:bodyPr>
          <a:lstStyle/>
          <a:p>
            <a:pPr marL="10584" lvl="1"/>
            <a:r>
              <a:rPr lang="en-US" sz="1867" b="1" dirty="0">
                <a:latin typeface="Gill Sans MT"/>
                <a:cs typeface="Gill Sans MT"/>
              </a:rPr>
              <a:t>Cambodian power system</a:t>
            </a:r>
          </a:p>
        </p:txBody>
      </p:sp>
      <p:pic>
        <p:nvPicPr>
          <p:cNvPr id="3" name="Picture 2" descr="A map of the country&#10;&#10;Description automatically generated">
            <a:extLst>
              <a:ext uri="{FF2B5EF4-FFF2-40B4-BE49-F238E27FC236}">
                <a16:creationId xmlns:a16="http://schemas.microsoft.com/office/drawing/2014/main" id="{B1FE09FC-9E4D-C677-BF3B-33A6332F0FE1}"/>
              </a:ext>
            </a:extLst>
          </p:cNvPr>
          <p:cNvPicPr>
            <a:picLocks noChangeAspect="1"/>
          </p:cNvPicPr>
          <p:nvPr/>
        </p:nvPicPr>
        <p:blipFill>
          <a:blip r:embed="rId3"/>
          <a:stretch>
            <a:fillRect/>
          </a:stretch>
        </p:blipFill>
        <p:spPr>
          <a:xfrm>
            <a:off x="162775" y="1879218"/>
            <a:ext cx="6418150" cy="4535390"/>
          </a:xfrm>
          <a:prstGeom prst="rect">
            <a:avLst/>
          </a:prstGeom>
        </p:spPr>
      </p:pic>
      <p:sp>
        <p:nvSpPr>
          <p:cNvPr id="4" name="TextBox 3">
            <a:extLst>
              <a:ext uri="{FF2B5EF4-FFF2-40B4-BE49-F238E27FC236}">
                <a16:creationId xmlns:a16="http://schemas.microsoft.com/office/drawing/2014/main" id="{96C514BF-3332-CC83-1389-7D9BEC59A067}"/>
              </a:ext>
            </a:extLst>
          </p:cNvPr>
          <p:cNvSpPr txBox="1"/>
          <p:nvPr/>
        </p:nvSpPr>
        <p:spPr>
          <a:xfrm>
            <a:off x="5935436" y="1879218"/>
            <a:ext cx="3045789" cy="2554545"/>
          </a:xfrm>
          <a:prstGeom prst="rect">
            <a:avLst/>
          </a:prstGeom>
          <a:noFill/>
        </p:spPr>
        <p:txBody>
          <a:bodyPr wrap="square" rtlCol="0">
            <a:spAutoFit/>
          </a:bodyPr>
          <a:lstStyle/>
          <a:p>
            <a:pPr marL="296334" lvl="1" indent="-285750">
              <a:buFont typeface="Wingdings" pitchFamily="2" charset="2"/>
              <a:buChar char="§"/>
            </a:pPr>
            <a:r>
              <a:rPr lang="en-US" sz="1600" dirty="0">
                <a:latin typeface="Gill Sans MT"/>
                <a:cs typeface="Gill Sans MT"/>
              </a:rPr>
              <a:t>6 hydropower dams (1,048 MW)</a:t>
            </a:r>
          </a:p>
          <a:p>
            <a:pPr marL="296334" lvl="1" indent="-285750">
              <a:buFont typeface="Wingdings" pitchFamily="2" charset="2"/>
              <a:buChar char="§"/>
            </a:pPr>
            <a:endParaRPr lang="en-US" sz="1600" dirty="0">
              <a:latin typeface="Gill Sans MT"/>
              <a:cs typeface="Gill Sans MT"/>
            </a:endParaRPr>
          </a:p>
          <a:p>
            <a:pPr marL="296334" lvl="1" indent="-285750">
              <a:buFont typeface="Wingdings" pitchFamily="2" charset="2"/>
              <a:buChar char="§"/>
            </a:pPr>
            <a:r>
              <a:rPr lang="en-US" sz="1600" dirty="0">
                <a:latin typeface="Gill Sans MT"/>
                <a:cs typeface="Gill Sans MT"/>
              </a:rPr>
              <a:t>18 thermoelectric units (682 MW)</a:t>
            </a:r>
          </a:p>
          <a:p>
            <a:pPr marL="296334" lvl="1" indent="-285750">
              <a:buFont typeface="Wingdings" pitchFamily="2" charset="2"/>
              <a:buChar char="§"/>
            </a:pPr>
            <a:endParaRPr lang="en-US" sz="1600" dirty="0">
              <a:latin typeface="Gill Sans MT"/>
              <a:cs typeface="Gill Sans MT"/>
            </a:endParaRPr>
          </a:p>
          <a:p>
            <a:pPr marL="296334" lvl="1" indent="-285750">
              <a:buFont typeface="Wingdings" pitchFamily="2" charset="2"/>
              <a:buChar char="§"/>
            </a:pPr>
            <a:r>
              <a:rPr lang="en-US" sz="1600" dirty="0">
                <a:latin typeface="Gill Sans MT"/>
                <a:cs typeface="Gill Sans MT"/>
              </a:rPr>
              <a:t>Import from Thailand, Laos, and Vietnam</a:t>
            </a:r>
          </a:p>
          <a:p>
            <a:pPr marL="296334" lvl="1" indent="-285750">
              <a:buFont typeface="Wingdings" pitchFamily="2" charset="2"/>
              <a:buChar char="§"/>
            </a:pPr>
            <a:endParaRPr lang="en-US" sz="1600" dirty="0">
              <a:latin typeface="Gill Sans MT"/>
              <a:cs typeface="Gill Sans MT"/>
            </a:endParaRPr>
          </a:p>
          <a:p>
            <a:pPr marL="296334" lvl="1" indent="-285750">
              <a:buFont typeface="Wingdings" pitchFamily="2" charset="2"/>
              <a:buChar char="§"/>
            </a:pPr>
            <a:r>
              <a:rPr lang="en-US" sz="1600" dirty="0">
                <a:latin typeface="Gill Sans MT"/>
                <a:cs typeface="Gill Sans MT"/>
              </a:rPr>
              <a:t>Peak demand of 1,068 MW</a:t>
            </a:r>
          </a:p>
        </p:txBody>
      </p:sp>
    </p:spTree>
    <p:extLst>
      <p:ext uri="{BB962C8B-B14F-4D97-AF65-F5344CB8AC3E}">
        <p14:creationId xmlns:p14="http://schemas.microsoft.com/office/powerpoint/2010/main" val="3000086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BABDFB94-E3D2-2642-996B-5C05979BE006}"/>
              </a:ext>
            </a:extLst>
          </p:cNvPr>
          <p:cNvSpPr>
            <a:spLocks noGrp="1"/>
          </p:cNvSpPr>
          <p:nvPr>
            <p:ph type="sldNum" sz="quarter" idx="12"/>
          </p:nvPr>
        </p:nvSpPr>
        <p:spPr/>
        <p:txBody>
          <a:bodyPr/>
          <a:lstStyle/>
          <a:p>
            <a:fld id="{8447FF33-F5BF-3A42-B664-EABD922DB817}" type="slidenum">
              <a:rPr lang="en-US" smtClean="0"/>
              <a:t>6</a:t>
            </a:fld>
            <a:endParaRPr lang="en-US" dirty="0"/>
          </a:p>
        </p:txBody>
      </p:sp>
      <p:sp>
        <p:nvSpPr>
          <p:cNvPr id="32" name="TextBox 31">
            <a:extLst>
              <a:ext uri="{FF2B5EF4-FFF2-40B4-BE49-F238E27FC236}">
                <a16:creationId xmlns:a16="http://schemas.microsoft.com/office/drawing/2014/main" id="{4F1AF980-3CCB-067E-1B4C-B7D83EB5599B}"/>
              </a:ext>
            </a:extLst>
          </p:cNvPr>
          <p:cNvSpPr txBox="1"/>
          <p:nvPr/>
        </p:nvSpPr>
        <p:spPr>
          <a:xfrm>
            <a:off x="269966" y="144000"/>
            <a:ext cx="8456023" cy="666786"/>
          </a:xfrm>
          <a:prstGeom prst="rect">
            <a:avLst/>
          </a:prstGeom>
          <a:noFill/>
        </p:spPr>
        <p:txBody>
          <a:bodyPr wrap="square" rtlCol="0">
            <a:spAutoFit/>
          </a:bodyPr>
          <a:lstStyle/>
          <a:p>
            <a:r>
              <a:rPr lang="en-US" sz="3733" b="1" dirty="0">
                <a:solidFill>
                  <a:srgbClr val="000000"/>
                </a:solidFill>
                <a:latin typeface="Gill Sans MT"/>
                <a:cs typeface="Gill Sans MT"/>
              </a:rPr>
              <a:t>Data</a:t>
            </a:r>
          </a:p>
        </p:txBody>
      </p:sp>
      <p:sp>
        <p:nvSpPr>
          <p:cNvPr id="33" name="TextBox 32">
            <a:extLst>
              <a:ext uri="{FF2B5EF4-FFF2-40B4-BE49-F238E27FC236}">
                <a16:creationId xmlns:a16="http://schemas.microsoft.com/office/drawing/2014/main" id="{D9AA267B-2C22-B8C6-9FD6-FA55E8F919E2}"/>
              </a:ext>
            </a:extLst>
          </p:cNvPr>
          <p:cNvSpPr txBox="1"/>
          <p:nvPr/>
        </p:nvSpPr>
        <p:spPr>
          <a:xfrm>
            <a:off x="269966" y="1155174"/>
            <a:ext cx="8307977" cy="1816266"/>
          </a:xfrm>
          <a:prstGeom prst="rect">
            <a:avLst/>
          </a:prstGeom>
          <a:noFill/>
        </p:spPr>
        <p:txBody>
          <a:bodyPr wrap="square" rtlCol="0">
            <a:spAutoFit/>
          </a:bodyPr>
          <a:lstStyle/>
          <a:p>
            <a:pPr marL="10584" lvl="1"/>
            <a:r>
              <a:rPr lang="en-US" sz="1867" b="1" dirty="0">
                <a:latin typeface="Gill Sans MT"/>
                <a:cs typeface="Gill Sans MT"/>
              </a:rPr>
              <a:t>Inflow to hydropower reservoirs</a:t>
            </a:r>
          </a:p>
          <a:p>
            <a:pPr marL="353484" lvl="1" indent="-342900">
              <a:buFont typeface="Wingdings" pitchFamily="2" charset="2"/>
              <a:buChar char="§"/>
            </a:pPr>
            <a:endParaRPr lang="en-US" sz="1867" dirty="0">
              <a:latin typeface="Gill Sans MT"/>
              <a:cs typeface="Gill Sans MT"/>
            </a:endParaRPr>
          </a:p>
          <a:p>
            <a:pPr marL="353484" lvl="1" indent="-342900">
              <a:buFont typeface="Wingdings" pitchFamily="2" charset="2"/>
              <a:buChar char="§"/>
            </a:pPr>
            <a:r>
              <a:rPr lang="en-US" sz="1867" dirty="0">
                <a:latin typeface="Gill Sans MT"/>
                <a:cs typeface="Gill Sans MT"/>
              </a:rPr>
              <a:t>Retrieved from the Global Flood Awareness System (</a:t>
            </a:r>
            <a:r>
              <a:rPr lang="en-US" sz="1867" dirty="0" err="1">
                <a:latin typeface="Gill Sans MT"/>
                <a:cs typeface="Gill Sans MT"/>
              </a:rPr>
              <a:t>GloFAS</a:t>
            </a:r>
            <a:r>
              <a:rPr lang="en-US" sz="1867" dirty="0">
                <a:latin typeface="Gill Sans MT"/>
                <a:cs typeface="Gill Sans MT"/>
              </a:rPr>
              <a:t>) database</a:t>
            </a:r>
          </a:p>
          <a:p>
            <a:pPr marL="353484" lvl="1" indent="-342900">
              <a:buFont typeface="Wingdings" pitchFamily="2" charset="2"/>
              <a:buChar char="§"/>
            </a:pPr>
            <a:endParaRPr lang="en-US" sz="1867" dirty="0">
              <a:latin typeface="Gill Sans MT"/>
              <a:cs typeface="Gill Sans MT"/>
            </a:endParaRPr>
          </a:p>
          <a:p>
            <a:pPr marL="810684" lvl="2" indent="-342900">
              <a:buFont typeface="Wingdings" pitchFamily="2" charset="2"/>
              <a:buChar char="§"/>
            </a:pPr>
            <a:r>
              <a:rPr lang="en-US" sz="1867" dirty="0">
                <a:latin typeface="Gill Sans MT"/>
                <a:cs typeface="Gill Sans MT"/>
              </a:rPr>
              <a:t>From 1979 to near real‐time with daily resolution </a:t>
            </a:r>
          </a:p>
          <a:p>
            <a:pPr marL="391574" lvl="1" indent="-380990">
              <a:buFont typeface="Wingdings" pitchFamily="2" charset="2"/>
              <a:buChar char="§"/>
            </a:pPr>
            <a:endParaRPr lang="en-US" sz="1867" dirty="0">
              <a:latin typeface="Gill Sans MT"/>
              <a:cs typeface="Gill Sans MT"/>
            </a:endParaRPr>
          </a:p>
        </p:txBody>
      </p:sp>
      <p:sp>
        <p:nvSpPr>
          <p:cNvPr id="2" name="TextBox 1">
            <a:extLst>
              <a:ext uri="{FF2B5EF4-FFF2-40B4-BE49-F238E27FC236}">
                <a16:creationId xmlns:a16="http://schemas.microsoft.com/office/drawing/2014/main" id="{9FA64401-7046-FEA0-AA5B-E6A01F62281D}"/>
              </a:ext>
            </a:extLst>
          </p:cNvPr>
          <p:cNvSpPr txBox="1"/>
          <p:nvPr/>
        </p:nvSpPr>
        <p:spPr>
          <a:xfrm>
            <a:off x="269966" y="2978428"/>
            <a:ext cx="8307977" cy="2390911"/>
          </a:xfrm>
          <a:prstGeom prst="rect">
            <a:avLst/>
          </a:prstGeom>
          <a:noFill/>
        </p:spPr>
        <p:txBody>
          <a:bodyPr wrap="square" rtlCol="0">
            <a:spAutoFit/>
          </a:bodyPr>
          <a:lstStyle/>
          <a:p>
            <a:pPr marL="10584" lvl="1"/>
            <a:r>
              <a:rPr lang="en-US" sz="1867" b="1" dirty="0">
                <a:latin typeface="Gill Sans MT"/>
                <a:cs typeface="Gill Sans MT"/>
              </a:rPr>
              <a:t>Inflow forecasts</a:t>
            </a:r>
          </a:p>
          <a:p>
            <a:pPr marL="353484" lvl="1" indent="-342900">
              <a:buFont typeface="Wingdings" pitchFamily="2" charset="2"/>
              <a:buChar char="§"/>
            </a:pPr>
            <a:endParaRPr lang="en-US" sz="1867" dirty="0">
              <a:latin typeface="Gill Sans MT"/>
              <a:cs typeface="Gill Sans MT"/>
            </a:endParaRPr>
          </a:p>
          <a:p>
            <a:pPr marL="353484" lvl="1" indent="-342900">
              <a:buFont typeface="Wingdings" pitchFamily="2" charset="2"/>
              <a:buChar char="§"/>
            </a:pPr>
            <a:r>
              <a:rPr lang="en-US" sz="1867" dirty="0">
                <a:latin typeface="Gill Sans MT"/>
                <a:cs typeface="Gill Sans MT"/>
              </a:rPr>
              <a:t>Retrieved from </a:t>
            </a:r>
            <a:r>
              <a:rPr lang="en-US" sz="1867" dirty="0" err="1">
                <a:latin typeface="Gill Sans MT"/>
                <a:cs typeface="Gill Sans MT"/>
              </a:rPr>
              <a:t>GloFAS</a:t>
            </a:r>
            <a:endParaRPr lang="en-US" sz="1867" dirty="0">
              <a:latin typeface="Gill Sans MT"/>
              <a:cs typeface="Gill Sans MT"/>
            </a:endParaRPr>
          </a:p>
          <a:p>
            <a:pPr marL="353484" lvl="1" indent="-342900">
              <a:buFont typeface="Wingdings" pitchFamily="2" charset="2"/>
              <a:buChar char="§"/>
            </a:pPr>
            <a:endParaRPr lang="en-US" sz="1867" dirty="0">
              <a:latin typeface="Gill Sans MT"/>
              <a:cs typeface="Gill Sans MT"/>
            </a:endParaRPr>
          </a:p>
          <a:p>
            <a:pPr marL="810684" lvl="2" indent="-342900">
              <a:buFont typeface="Wingdings" pitchFamily="2" charset="2"/>
              <a:buChar char="§"/>
            </a:pPr>
            <a:r>
              <a:rPr lang="en-US" sz="1867" dirty="0">
                <a:latin typeface="Gill Sans MT"/>
                <a:cs typeface="Gill Sans MT"/>
              </a:rPr>
              <a:t>Available for 2 days weekly (every Monday and Thursday) </a:t>
            </a:r>
          </a:p>
          <a:p>
            <a:pPr marL="810684" lvl="2" indent="-342900">
              <a:buFont typeface="Wingdings" pitchFamily="2" charset="2"/>
              <a:buChar char="§"/>
            </a:pPr>
            <a:r>
              <a:rPr lang="en-US" sz="1867" dirty="0">
                <a:latin typeface="Gill Sans MT"/>
                <a:cs typeface="Gill Sans MT"/>
              </a:rPr>
              <a:t>24‐hr time step and up to 46‐day lead time</a:t>
            </a:r>
          </a:p>
          <a:p>
            <a:pPr marL="810684" lvl="2" indent="-342900">
              <a:buFont typeface="Wingdings" pitchFamily="2" charset="2"/>
              <a:buChar char="§"/>
            </a:pPr>
            <a:r>
              <a:rPr lang="en-US" sz="1867" dirty="0">
                <a:latin typeface="Gill Sans MT"/>
                <a:cs typeface="Gill Sans MT"/>
              </a:rPr>
              <a:t>From January 1999 to December 2018</a:t>
            </a:r>
          </a:p>
          <a:p>
            <a:pPr marL="391574" lvl="1" indent="-380990">
              <a:buFont typeface="Wingdings" pitchFamily="2" charset="2"/>
              <a:buChar char="§"/>
            </a:pPr>
            <a:endParaRPr lang="en-US" sz="1867" dirty="0">
              <a:latin typeface="Gill Sans MT"/>
              <a:cs typeface="Gill Sans MT"/>
            </a:endParaRPr>
          </a:p>
        </p:txBody>
      </p:sp>
      <p:sp>
        <p:nvSpPr>
          <p:cNvPr id="3" name="Right Arrow 2">
            <a:extLst>
              <a:ext uri="{FF2B5EF4-FFF2-40B4-BE49-F238E27FC236}">
                <a16:creationId xmlns:a16="http://schemas.microsoft.com/office/drawing/2014/main" id="{8DAED37F-5AA5-92E4-3B9A-7ABC088B4D4D}"/>
              </a:ext>
            </a:extLst>
          </p:cNvPr>
          <p:cNvSpPr/>
          <p:nvPr/>
        </p:nvSpPr>
        <p:spPr>
          <a:xfrm>
            <a:off x="416378" y="5547704"/>
            <a:ext cx="432707" cy="310243"/>
          </a:xfrm>
          <a:prstGeom prst="rightArrow">
            <a:avLst/>
          </a:prstGeom>
          <a:solidFill>
            <a:srgbClr val="FF0000"/>
          </a:solidFill>
          <a:ln w="9525">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69EF53D-AFC4-B622-3BF6-B588B862102C}"/>
              </a:ext>
            </a:extLst>
          </p:cNvPr>
          <p:cNvSpPr txBox="1"/>
          <p:nvPr/>
        </p:nvSpPr>
        <p:spPr>
          <a:xfrm>
            <a:off x="1042851" y="5512997"/>
            <a:ext cx="4949735" cy="379656"/>
          </a:xfrm>
          <a:prstGeom prst="rect">
            <a:avLst/>
          </a:prstGeom>
          <a:noFill/>
        </p:spPr>
        <p:txBody>
          <a:bodyPr wrap="square" rtlCol="0">
            <a:spAutoFit/>
          </a:bodyPr>
          <a:lstStyle/>
          <a:p>
            <a:pPr marL="10584" lvl="1"/>
            <a:r>
              <a:rPr lang="en-US" sz="1867" dirty="0">
                <a:latin typeface="Gill Sans MT"/>
                <a:cs typeface="Gill Sans MT"/>
              </a:rPr>
              <a:t>Common period </a:t>
            </a:r>
            <a:r>
              <a:rPr lang="en-US" sz="1867" b="1" dirty="0">
                <a:latin typeface="Gill Sans MT"/>
                <a:cs typeface="Gill Sans MT"/>
              </a:rPr>
              <a:t>2000-2018</a:t>
            </a:r>
            <a:endParaRPr lang="en-US" sz="1867" dirty="0">
              <a:latin typeface="Gill Sans MT"/>
              <a:cs typeface="Gill Sans MT"/>
            </a:endParaRPr>
          </a:p>
        </p:txBody>
      </p:sp>
    </p:spTree>
    <p:extLst>
      <p:ext uri="{BB962C8B-B14F-4D97-AF65-F5344CB8AC3E}">
        <p14:creationId xmlns:p14="http://schemas.microsoft.com/office/powerpoint/2010/main" val="3152877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BABDFB94-E3D2-2642-996B-5C05979BE006}"/>
              </a:ext>
            </a:extLst>
          </p:cNvPr>
          <p:cNvSpPr>
            <a:spLocks noGrp="1"/>
          </p:cNvSpPr>
          <p:nvPr>
            <p:ph type="sldNum" sz="quarter" idx="12"/>
          </p:nvPr>
        </p:nvSpPr>
        <p:spPr/>
        <p:txBody>
          <a:bodyPr/>
          <a:lstStyle/>
          <a:p>
            <a:fld id="{8447FF33-F5BF-3A42-B664-EABD922DB817}" type="slidenum">
              <a:rPr lang="en-US" smtClean="0"/>
              <a:t>7</a:t>
            </a:fld>
            <a:endParaRPr lang="en-US" dirty="0"/>
          </a:p>
        </p:txBody>
      </p:sp>
      <p:sp>
        <p:nvSpPr>
          <p:cNvPr id="32" name="TextBox 31">
            <a:extLst>
              <a:ext uri="{FF2B5EF4-FFF2-40B4-BE49-F238E27FC236}">
                <a16:creationId xmlns:a16="http://schemas.microsoft.com/office/drawing/2014/main" id="{4F1AF980-3CCB-067E-1B4C-B7D83EB5599B}"/>
              </a:ext>
            </a:extLst>
          </p:cNvPr>
          <p:cNvSpPr txBox="1"/>
          <p:nvPr/>
        </p:nvSpPr>
        <p:spPr>
          <a:xfrm>
            <a:off x="269966" y="144000"/>
            <a:ext cx="2224059" cy="666786"/>
          </a:xfrm>
          <a:prstGeom prst="rect">
            <a:avLst/>
          </a:prstGeom>
          <a:noFill/>
        </p:spPr>
        <p:txBody>
          <a:bodyPr wrap="square" rtlCol="0">
            <a:spAutoFit/>
          </a:bodyPr>
          <a:lstStyle/>
          <a:p>
            <a:r>
              <a:rPr lang="en-US" sz="3733" b="1" dirty="0">
                <a:solidFill>
                  <a:srgbClr val="000000"/>
                </a:solidFill>
                <a:latin typeface="Gill Sans MT"/>
                <a:cs typeface="Gill Sans MT"/>
              </a:rPr>
              <a:t>Models</a:t>
            </a:r>
          </a:p>
        </p:txBody>
      </p:sp>
      <p:sp>
        <p:nvSpPr>
          <p:cNvPr id="3" name="Rectangle 2">
            <a:extLst>
              <a:ext uri="{FF2B5EF4-FFF2-40B4-BE49-F238E27FC236}">
                <a16:creationId xmlns:a16="http://schemas.microsoft.com/office/drawing/2014/main" id="{72DBC0DD-BB3B-A20D-0E5D-774643CDA7FD}"/>
              </a:ext>
            </a:extLst>
          </p:cNvPr>
          <p:cNvSpPr/>
          <p:nvPr/>
        </p:nvSpPr>
        <p:spPr>
          <a:xfrm>
            <a:off x="4209252" y="1347684"/>
            <a:ext cx="2080260" cy="2310098"/>
          </a:xfrm>
          <a:prstGeom prst="rect">
            <a:avLst/>
          </a:prstGeom>
          <a:solidFill>
            <a:schemeClr val="accent4">
              <a:lumMod val="20000"/>
              <a:lumOff val="80000"/>
              <a:alpha val="30000"/>
            </a:schemeClr>
          </a:solidFill>
          <a:ln w="95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Gill Sans MT" charset="0"/>
              <a:ea typeface="Gill Sans MT" charset="0"/>
              <a:cs typeface="Gill Sans MT" charset="0"/>
            </a:endParaRPr>
          </a:p>
        </p:txBody>
      </p:sp>
      <p:sp>
        <p:nvSpPr>
          <p:cNvPr id="5" name="Rectangle 4">
            <a:extLst>
              <a:ext uri="{FF2B5EF4-FFF2-40B4-BE49-F238E27FC236}">
                <a16:creationId xmlns:a16="http://schemas.microsoft.com/office/drawing/2014/main" id="{82386F5A-5E1C-4745-2C41-63264914F978}"/>
              </a:ext>
            </a:extLst>
          </p:cNvPr>
          <p:cNvSpPr/>
          <p:nvPr/>
        </p:nvSpPr>
        <p:spPr>
          <a:xfrm>
            <a:off x="646024" y="3455112"/>
            <a:ext cx="2080260" cy="1461236"/>
          </a:xfrm>
          <a:prstGeom prst="rect">
            <a:avLst/>
          </a:prstGeom>
          <a:solidFill>
            <a:schemeClr val="accent1">
              <a:lumMod val="20000"/>
              <a:lumOff val="80000"/>
            </a:schemeClr>
          </a:solidFill>
          <a:ln w="95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Gill Sans MT" charset="0"/>
              <a:ea typeface="Gill Sans MT" charset="0"/>
              <a:cs typeface="Gill Sans MT" charset="0"/>
            </a:endParaRPr>
          </a:p>
        </p:txBody>
      </p:sp>
      <p:sp>
        <p:nvSpPr>
          <p:cNvPr id="7" name="Rectangle 6">
            <a:extLst>
              <a:ext uri="{FF2B5EF4-FFF2-40B4-BE49-F238E27FC236}">
                <a16:creationId xmlns:a16="http://schemas.microsoft.com/office/drawing/2014/main" id="{0D896007-49B7-522E-F993-EF0632169861}"/>
              </a:ext>
            </a:extLst>
          </p:cNvPr>
          <p:cNvSpPr/>
          <p:nvPr/>
        </p:nvSpPr>
        <p:spPr>
          <a:xfrm>
            <a:off x="646024" y="3543367"/>
            <a:ext cx="2080260" cy="276999"/>
          </a:xfrm>
          <a:prstGeom prst="rect">
            <a:avLst/>
          </a:prstGeom>
          <a:noFill/>
          <a:ln w="9525">
            <a:noFill/>
          </a:ln>
        </p:spPr>
        <p:txBody>
          <a:bodyPr wrap="square">
            <a:spAutoFit/>
          </a:bodyPr>
          <a:lstStyle/>
          <a:p>
            <a:pPr algn="ctr"/>
            <a:r>
              <a:rPr lang="en-US" sz="1200" b="1" dirty="0">
                <a:latin typeface="Gill Sans MT" charset="0"/>
                <a:ea typeface="Gill Sans MT" charset="0"/>
                <a:cs typeface="Gill Sans MT" charset="0"/>
              </a:rPr>
              <a:t>Water system model</a:t>
            </a:r>
          </a:p>
        </p:txBody>
      </p:sp>
      <p:sp>
        <p:nvSpPr>
          <p:cNvPr id="8" name="Rectangle 7">
            <a:extLst>
              <a:ext uri="{FF2B5EF4-FFF2-40B4-BE49-F238E27FC236}">
                <a16:creationId xmlns:a16="http://schemas.microsoft.com/office/drawing/2014/main" id="{3A8DF1BC-EAD8-8E0C-1312-87C45DA6388B}"/>
              </a:ext>
            </a:extLst>
          </p:cNvPr>
          <p:cNvSpPr/>
          <p:nvPr/>
        </p:nvSpPr>
        <p:spPr>
          <a:xfrm>
            <a:off x="318951" y="2687823"/>
            <a:ext cx="1175113" cy="461665"/>
          </a:xfrm>
          <a:prstGeom prst="rect">
            <a:avLst/>
          </a:prstGeom>
          <a:noFill/>
          <a:ln w="9525">
            <a:solidFill>
              <a:schemeClr val="tx1"/>
            </a:solidFill>
          </a:ln>
          <a:effectLst/>
        </p:spPr>
        <p:txBody>
          <a:bodyPr wrap="square">
            <a:spAutoFit/>
          </a:bodyPr>
          <a:lstStyle/>
          <a:p>
            <a:pPr algn="ctr"/>
            <a:r>
              <a:rPr lang="en-US" sz="1200" dirty="0">
                <a:latin typeface="Gill Sans MT" charset="0"/>
                <a:ea typeface="Gill Sans MT" charset="0"/>
                <a:cs typeface="Gill Sans MT" charset="0"/>
              </a:rPr>
              <a:t>Inflow /</a:t>
            </a:r>
          </a:p>
          <a:p>
            <a:pPr algn="ctr"/>
            <a:r>
              <a:rPr lang="en-US" sz="1200" dirty="0">
                <a:latin typeface="Gill Sans MT" charset="0"/>
                <a:ea typeface="Gill Sans MT" charset="0"/>
                <a:cs typeface="Gill Sans MT" charset="0"/>
              </a:rPr>
              <a:t>Inflow forecasts</a:t>
            </a:r>
          </a:p>
        </p:txBody>
      </p:sp>
      <p:cxnSp>
        <p:nvCxnSpPr>
          <p:cNvPr id="9" name="Straight Arrow Connector 8">
            <a:extLst>
              <a:ext uri="{FF2B5EF4-FFF2-40B4-BE49-F238E27FC236}">
                <a16:creationId xmlns:a16="http://schemas.microsoft.com/office/drawing/2014/main" id="{26E65C13-470F-87B0-20B8-81D9A0453C4E}"/>
              </a:ext>
            </a:extLst>
          </p:cNvPr>
          <p:cNvCxnSpPr>
            <a:cxnSpLocks/>
            <a:stCxn id="8" idx="2"/>
          </p:cNvCxnSpPr>
          <p:nvPr/>
        </p:nvCxnSpPr>
        <p:spPr>
          <a:xfrm>
            <a:off x="906508" y="3149488"/>
            <a:ext cx="0" cy="305624"/>
          </a:xfrm>
          <a:prstGeom prst="straightConnector1">
            <a:avLst/>
          </a:prstGeom>
          <a:ln w="9525">
            <a:solidFill>
              <a:schemeClr val="tx1"/>
            </a:solidFill>
            <a:tailEnd type="stealth"/>
          </a:ln>
          <a:effectLst/>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EB44C420-5592-AA99-0F09-4BBA8667ADA8}"/>
              </a:ext>
            </a:extLst>
          </p:cNvPr>
          <p:cNvSpPr/>
          <p:nvPr/>
        </p:nvSpPr>
        <p:spPr>
          <a:xfrm>
            <a:off x="4459260" y="2993447"/>
            <a:ext cx="1580245" cy="461665"/>
          </a:xfrm>
          <a:prstGeom prst="rect">
            <a:avLst/>
          </a:prstGeom>
          <a:solidFill>
            <a:schemeClr val="accent4">
              <a:lumMod val="40000"/>
              <a:lumOff val="60000"/>
              <a:alpha val="20000"/>
            </a:schemeClr>
          </a:solidFill>
          <a:ln w="9525">
            <a:solidFill>
              <a:srgbClr val="FF0000"/>
            </a:solidFill>
          </a:ln>
        </p:spPr>
        <p:txBody>
          <a:bodyPr wrap="square">
            <a:spAutoFit/>
          </a:bodyPr>
          <a:lstStyle/>
          <a:p>
            <a:pPr algn="ctr"/>
            <a:r>
              <a:rPr lang="en-US" sz="1200" dirty="0">
                <a:latin typeface="Gill Sans MT" charset="0"/>
                <a:ea typeface="Gill Sans MT" charset="0"/>
                <a:cs typeface="Gill Sans MT" charset="0"/>
              </a:rPr>
              <a:t>Dispatchable hydropower</a:t>
            </a:r>
          </a:p>
        </p:txBody>
      </p:sp>
      <p:sp>
        <p:nvSpPr>
          <p:cNvPr id="12" name="Rectangle 11">
            <a:extLst>
              <a:ext uri="{FF2B5EF4-FFF2-40B4-BE49-F238E27FC236}">
                <a16:creationId xmlns:a16="http://schemas.microsoft.com/office/drawing/2014/main" id="{3FEE1C6D-E233-1D86-41EA-03433C645940}"/>
              </a:ext>
            </a:extLst>
          </p:cNvPr>
          <p:cNvSpPr/>
          <p:nvPr/>
        </p:nvSpPr>
        <p:spPr>
          <a:xfrm>
            <a:off x="892582" y="3969949"/>
            <a:ext cx="1580245" cy="646331"/>
          </a:xfrm>
          <a:prstGeom prst="rect">
            <a:avLst/>
          </a:prstGeom>
          <a:solidFill>
            <a:schemeClr val="tx2">
              <a:lumMod val="40000"/>
              <a:lumOff val="60000"/>
            </a:schemeClr>
          </a:solidFill>
          <a:ln w="9525">
            <a:solidFill>
              <a:schemeClr val="tx1"/>
            </a:solidFill>
          </a:ln>
        </p:spPr>
        <p:txBody>
          <a:bodyPr wrap="square">
            <a:spAutoFit/>
          </a:bodyPr>
          <a:lstStyle/>
          <a:p>
            <a:pPr algn="ctr"/>
            <a:r>
              <a:rPr lang="en-US" sz="1200" dirty="0">
                <a:latin typeface="Gill Sans MT" charset="0"/>
                <a:ea typeface="Gill Sans MT" charset="0"/>
                <a:cs typeface="Gill Sans MT" charset="0"/>
              </a:rPr>
              <a:t>Streamflow routing module (with dam operations)</a:t>
            </a:r>
          </a:p>
        </p:txBody>
      </p:sp>
      <p:sp>
        <p:nvSpPr>
          <p:cNvPr id="19" name="Rectangle 18">
            <a:extLst>
              <a:ext uri="{FF2B5EF4-FFF2-40B4-BE49-F238E27FC236}">
                <a16:creationId xmlns:a16="http://schemas.microsoft.com/office/drawing/2014/main" id="{6F19F28D-9F15-DB49-E210-CE9AEE462599}"/>
              </a:ext>
            </a:extLst>
          </p:cNvPr>
          <p:cNvSpPr/>
          <p:nvPr/>
        </p:nvSpPr>
        <p:spPr>
          <a:xfrm>
            <a:off x="892582" y="5284261"/>
            <a:ext cx="1580245" cy="646331"/>
          </a:xfrm>
          <a:prstGeom prst="rect">
            <a:avLst/>
          </a:prstGeom>
          <a:ln w="9525">
            <a:solidFill>
              <a:srgbClr val="FF0000"/>
            </a:solidFill>
          </a:ln>
        </p:spPr>
        <p:txBody>
          <a:bodyPr wrap="square">
            <a:spAutoFit/>
          </a:bodyPr>
          <a:lstStyle/>
          <a:p>
            <a:pPr algn="ctr"/>
            <a:r>
              <a:rPr lang="en-US" sz="1200" dirty="0">
                <a:latin typeface="Gill Sans MT" charset="0"/>
                <a:ea typeface="Gill Sans MT" charset="0"/>
                <a:cs typeface="Gill Sans MT" charset="0"/>
              </a:rPr>
              <a:t>Reservoir storage, release, dispatchable hydropower</a:t>
            </a:r>
          </a:p>
        </p:txBody>
      </p:sp>
      <p:cxnSp>
        <p:nvCxnSpPr>
          <p:cNvPr id="20" name="Straight Arrow Connector 19">
            <a:extLst>
              <a:ext uri="{FF2B5EF4-FFF2-40B4-BE49-F238E27FC236}">
                <a16:creationId xmlns:a16="http://schemas.microsoft.com/office/drawing/2014/main" id="{26069640-5F87-FC2A-0B83-660FE52EBEC9}"/>
              </a:ext>
            </a:extLst>
          </p:cNvPr>
          <p:cNvCxnSpPr>
            <a:cxnSpLocks/>
            <a:endCxn id="19" idx="0"/>
          </p:cNvCxnSpPr>
          <p:nvPr/>
        </p:nvCxnSpPr>
        <p:spPr>
          <a:xfrm flipH="1">
            <a:off x="1682705" y="4916348"/>
            <a:ext cx="2" cy="367913"/>
          </a:xfrm>
          <a:prstGeom prst="straightConnector1">
            <a:avLst/>
          </a:prstGeom>
          <a:ln w="9525">
            <a:solidFill>
              <a:schemeClr val="tx1"/>
            </a:solidFill>
            <a:tailEnd type="stealth"/>
          </a:ln>
          <a:effectLst/>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7145B59D-348E-FFA6-B13F-E24730D9AF3C}"/>
              </a:ext>
            </a:extLst>
          </p:cNvPr>
          <p:cNvSpPr txBox="1"/>
          <p:nvPr/>
        </p:nvSpPr>
        <p:spPr>
          <a:xfrm>
            <a:off x="4209252" y="1085925"/>
            <a:ext cx="2080260" cy="276999"/>
          </a:xfrm>
          <a:prstGeom prst="rect">
            <a:avLst/>
          </a:prstGeom>
          <a:noFill/>
          <a:ln>
            <a:noFill/>
          </a:ln>
        </p:spPr>
        <p:txBody>
          <a:bodyPr wrap="square" rtlCol="0">
            <a:spAutoFit/>
          </a:bodyPr>
          <a:lstStyle/>
          <a:p>
            <a:pPr algn="ctr"/>
            <a:r>
              <a:rPr lang="en-US" sz="1200" i="1" dirty="0">
                <a:latin typeface="Gill Sans MT" panose="020B0502020104020203" pitchFamily="34" charset="77"/>
              </a:rPr>
              <a:t>Generation technology</a:t>
            </a:r>
          </a:p>
        </p:txBody>
      </p:sp>
      <p:cxnSp>
        <p:nvCxnSpPr>
          <p:cNvPr id="34" name="Elbow Connector 33">
            <a:extLst>
              <a:ext uri="{FF2B5EF4-FFF2-40B4-BE49-F238E27FC236}">
                <a16:creationId xmlns:a16="http://schemas.microsoft.com/office/drawing/2014/main" id="{4FED7371-A4A3-500E-BEEA-BA31B8924870}"/>
              </a:ext>
            </a:extLst>
          </p:cNvPr>
          <p:cNvCxnSpPr>
            <a:cxnSpLocks/>
            <a:stCxn id="19" idx="3"/>
            <a:endCxn id="35" idx="4"/>
          </p:cNvCxnSpPr>
          <p:nvPr/>
        </p:nvCxnSpPr>
        <p:spPr>
          <a:xfrm flipV="1">
            <a:off x="2472827" y="3259340"/>
            <a:ext cx="990642" cy="2348087"/>
          </a:xfrm>
          <a:prstGeom prst="bentConnector2">
            <a:avLst/>
          </a:prstGeom>
          <a:ln w="9525">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BAA9CF8C-04CA-DF5A-CE4D-B684064F1107}"/>
              </a:ext>
            </a:extLst>
          </p:cNvPr>
          <p:cNvSpPr>
            <a:spLocks/>
          </p:cNvSpPr>
          <p:nvPr/>
        </p:nvSpPr>
        <p:spPr>
          <a:xfrm>
            <a:off x="3427469" y="3187340"/>
            <a:ext cx="72000" cy="72000"/>
          </a:xfrm>
          <a:prstGeom prst="ellipse">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7" name="Straight Arrow Connector 36">
            <a:extLst>
              <a:ext uri="{FF2B5EF4-FFF2-40B4-BE49-F238E27FC236}">
                <a16:creationId xmlns:a16="http://schemas.microsoft.com/office/drawing/2014/main" id="{55AEB0F0-09AE-BF87-EE8E-BFC8FE7E08A6}"/>
              </a:ext>
            </a:extLst>
          </p:cNvPr>
          <p:cNvCxnSpPr>
            <a:cxnSpLocks/>
            <a:endCxn id="10" idx="1"/>
          </p:cNvCxnSpPr>
          <p:nvPr/>
        </p:nvCxnSpPr>
        <p:spPr>
          <a:xfrm>
            <a:off x="3499469" y="3211911"/>
            <a:ext cx="959791" cy="0"/>
          </a:xfrm>
          <a:prstGeom prst="straightConnector1">
            <a:avLst/>
          </a:prstGeom>
          <a:ln w="9525">
            <a:solidFill>
              <a:schemeClr val="tx1"/>
            </a:solidFill>
            <a:prstDash val="dash"/>
            <a:tailEnd type="stealth"/>
          </a:ln>
          <a:effectLst/>
        </p:spPr>
        <p:style>
          <a:lnRef idx="2">
            <a:schemeClr val="accent1"/>
          </a:lnRef>
          <a:fillRef idx="0">
            <a:schemeClr val="accent1"/>
          </a:fillRef>
          <a:effectRef idx="1">
            <a:schemeClr val="accent1"/>
          </a:effectRef>
          <a:fontRef idx="minor">
            <a:schemeClr val="tx1"/>
          </a:fontRef>
        </p:style>
      </p:cxnSp>
      <p:sp>
        <p:nvSpPr>
          <p:cNvPr id="43" name="Rectangle 42">
            <a:extLst>
              <a:ext uri="{FF2B5EF4-FFF2-40B4-BE49-F238E27FC236}">
                <a16:creationId xmlns:a16="http://schemas.microsoft.com/office/drawing/2014/main" id="{4EFFAC4F-529D-38E1-AC5D-7B4112F239B2}"/>
              </a:ext>
            </a:extLst>
          </p:cNvPr>
          <p:cNvSpPr/>
          <p:nvPr/>
        </p:nvSpPr>
        <p:spPr>
          <a:xfrm>
            <a:off x="1906468" y="2687823"/>
            <a:ext cx="1175113" cy="461665"/>
          </a:xfrm>
          <a:prstGeom prst="rect">
            <a:avLst/>
          </a:prstGeom>
          <a:noFill/>
          <a:ln w="9525">
            <a:solidFill>
              <a:schemeClr val="tx1"/>
            </a:solidFill>
          </a:ln>
          <a:effectLst/>
        </p:spPr>
        <p:txBody>
          <a:bodyPr wrap="square">
            <a:spAutoFit/>
          </a:bodyPr>
          <a:lstStyle/>
          <a:p>
            <a:pPr algn="ctr"/>
            <a:r>
              <a:rPr lang="en-US" sz="1200" dirty="0">
                <a:latin typeface="Gill Sans MT" charset="0"/>
                <a:ea typeface="Gill Sans MT" charset="0"/>
                <a:cs typeface="Gill Sans MT" charset="0"/>
              </a:rPr>
              <a:t>Target storage levels</a:t>
            </a:r>
          </a:p>
        </p:txBody>
      </p:sp>
      <p:cxnSp>
        <p:nvCxnSpPr>
          <p:cNvPr id="44" name="Straight Arrow Connector 43">
            <a:extLst>
              <a:ext uri="{FF2B5EF4-FFF2-40B4-BE49-F238E27FC236}">
                <a16:creationId xmlns:a16="http://schemas.microsoft.com/office/drawing/2014/main" id="{8355FB64-4902-BFC0-2A70-76AEBB6001F5}"/>
              </a:ext>
            </a:extLst>
          </p:cNvPr>
          <p:cNvCxnSpPr>
            <a:cxnSpLocks/>
            <a:stCxn id="43" idx="2"/>
          </p:cNvCxnSpPr>
          <p:nvPr/>
        </p:nvCxnSpPr>
        <p:spPr>
          <a:xfrm>
            <a:off x="2494025" y="3149488"/>
            <a:ext cx="0" cy="305624"/>
          </a:xfrm>
          <a:prstGeom prst="straightConnector1">
            <a:avLst/>
          </a:prstGeom>
          <a:ln w="9525">
            <a:solidFill>
              <a:schemeClr val="tx1"/>
            </a:solidFill>
            <a:tailEnd type="stealt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4504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BABDFB94-E3D2-2642-996B-5C05979BE006}"/>
              </a:ext>
            </a:extLst>
          </p:cNvPr>
          <p:cNvSpPr>
            <a:spLocks noGrp="1"/>
          </p:cNvSpPr>
          <p:nvPr>
            <p:ph type="sldNum" sz="quarter" idx="12"/>
          </p:nvPr>
        </p:nvSpPr>
        <p:spPr/>
        <p:txBody>
          <a:bodyPr/>
          <a:lstStyle/>
          <a:p>
            <a:fld id="{8447FF33-F5BF-3A42-B664-EABD922DB817}" type="slidenum">
              <a:rPr lang="en-US" smtClean="0"/>
              <a:t>8</a:t>
            </a:fld>
            <a:endParaRPr lang="en-US" dirty="0"/>
          </a:p>
        </p:txBody>
      </p:sp>
      <p:sp>
        <p:nvSpPr>
          <p:cNvPr id="32" name="TextBox 31">
            <a:extLst>
              <a:ext uri="{FF2B5EF4-FFF2-40B4-BE49-F238E27FC236}">
                <a16:creationId xmlns:a16="http://schemas.microsoft.com/office/drawing/2014/main" id="{4F1AF980-3CCB-067E-1B4C-B7D83EB5599B}"/>
              </a:ext>
            </a:extLst>
          </p:cNvPr>
          <p:cNvSpPr txBox="1"/>
          <p:nvPr/>
        </p:nvSpPr>
        <p:spPr>
          <a:xfrm>
            <a:off x="269966" y="144000"/>
            <a:ext cx="8456023" cy="666786"/>
          </a:xfrm>
          <a:prstGeom prst="rect">
            <a:avLst/>
          </a:prstGeom>
          <a:noFill/>
        </p:spPr>
        <p:txBody>
          <a:bodyPr wrap="square" rtlCol="0">
            <a:spAutoFit/>
          </a:bodyPr>
          <a:lstStyle/>
          <a:p>
            <a:r>
              <a:rPr lang="en-US" sz="3733" b="1" dirty="0">
                <a:solidFill>
                  <a:srgbClr val="000000"/>
                </a:solidFill>
                <a:latin typeface="Gill Sans MT"/>
                <a:cs typeface="Gill Sans MT"/>
              </a:rPr>
              <a:t>Models</a:t>
            </a:r>
          </a:p>
        </p:txBody>
      </p:sp>
      <p:sp>
        <p:nvSpPr>
          <p:cNvPr id="2" name="Rectangle 1">
            <a:extLst>
              <a:ext uri="{FF2B5EF4-FFF2-40B4-BE49-F238E27FC236}">
                <a16:creationId xmlns:a16="http://schemas.microsoft.com/office/drawing/2014/main" id="{D4E87458-00CB-45CD-76A4-95F5B9A32A58}"/>
              </a:ext>
            </a:extLst>
          </p:cNvPr>
          <p:cNvSpPr/>
          <p:nvPr/>
        </p:nvSpPr>
        <p:spPr>
          <a:xfrm>
            <a:off x="6645729" y="1712544"/>
            <a:ext cx="2080260" cy="1391082"/>
          </a:xfrm>
          <a:prstGeom prst="rect">
            <a:avLst/>
          </a:prstGeom>
          <a:solidFill>
            <a:srgbClr val="7030A0">
              <a:alpha val="5000"/>
            </a:srgbClr>
          </a:solidFill>
          <a:ln w="95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Gill Sans MT" charset="0"/>
              <a:ea typeface="Gill Sans MT" charset="0"/>
              <a:cs typeface="Gill Sans MT" charset="0"/>
            </a:endParaRPr>
          </a:p>
        </p:txBody>
      </p:sp>
      <p:sp>
        <p:nvSpPr>
          <p:cNvPr id="3" name="Rectangle 2">
            <a:extLst>
              <a:ext uri="{FF2B5EF4-FFF2-40B4-BE49-F238E27FC236}">
                <a16:creationId xmlns:a16="http://schemas.microsoft.com/office/drawing/2014/main" id="{72DBC0DD-BB3B-A20D-0E5D-774643CDA7FD}"/>
              </a:ext>
            </a:extLst>
          </p:cNvPr>
          <p:cNvSpPr/>
          <p:nvPr/>
        </p:nvSpPr>
        <p:spPr>
          <a:xfrm>
            <a:off x="4209252" y="1347684"/>
            <a:ext cx="2080260" cy="2310098"/>
          </a:xfrm>
          <a:prstGeom prst="rect">
            <a:avLst/>
          </a:prstGeom>
          <a:solidFill>
            <a:schemeClr val="accent4">
              <a:lumMod val="20000"/>
              <a:lumOff val="80000"/>
              <a:alpha val="30000"/>
            </a:schemeClr>
          </a:solidFill>
          <a:ln w="95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Gill Sans MT" charset="0"/>
              <a:ea typeface="Gill Sans MT" charset="0"/>
              <a:cs typeface="Gill Sans MT" charset="0"/>
            </a:endParaRPr>
          </a:p>
        </p:txBody>
      </p:sp>
      <p:sp>
        <p:nvSpPr>
          <p:cNvPr id="5" name="Rectangle 4">
            <a:extLst>
              <a:ext uri="{FF2B5EF4-FFF2-40B4-BE49-F238E27FC236}">
                <a16:creationId xmlns:a16="http://schemas.microsoft.com/office/drawing/2014/main" id="{82386F5A-5E1C-4745-2C41-63264914F978}"/>
              </a:ext>
            </a:extLst>
          </p:cNvPr>
          <p:cNvSpPr/>
          <p:nvPr/>
        </p:nvSpPr>
        <p:spPr>
          <a:xfrm>
            <a:off x="646024" y="3455112"/>
            <a:ext cx="2080260" cy="1461236"/>
          </a:xfrm>
          <a:prstGeom prst="rect">
            <a:avLst/>
          </a:prstGeom>
          <a:solidFill>
            <a:schemeClr val="accent1">
              <a:lumMod val="20000"/>
              <a:lumOff val="80000"/>
            </a:schemeClr>
          </a:solidFill>
          <a:ln w="95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Gill Sans MT" charset="0"/>
              <a:ea typeface="Gill Sans MT" charset="0"/>
              <a:cs typeface="Gill Sans MT" charset="0"/>
            </a:endParaRPr>
          </a:p>
        </p:txBody>
      </p:sp>
      <p:sp>
        <p:nvSpPr>
          <p:cNvPr id="7" name="Rectangle 6">
            <a:extLst>
              <a:ext uri="{FF2B5EF4-FFF2-40B4-BE49-F238E27FC236}">
                <a16:creationId xmlns:a16="http://schemas.microsoft.com/office/drawing/2014/main" id="{0D896007-49B7-522E-F993-EF0632169861}"/>
              </a:ext>
            </a:extLst>
          </p:cNvPr>
          <p:cNvSpPr/>
          <p:nvPr/>
        </p:nvSpPr>
        <p:spPr>
          <a:xfrm>
            <a:off x="646024" y="3543367"/>
            <a:ext cx="2080260" cy="276999"/>
          </a:xfrm>
          <a:prstGeom prst="rect">
            <a:avLst/>
          </a:prstGeom>
          <a:noFill/>
          <a:ln w="9525">
            <a:noFill/>
          </a:ln>
        </p:spPr>
        <p:txBody>
          <a:bodyPr wrap="square">
            <a:spAutoFit/>
          </a:bodyPr>
          <a:lstStyle/>
          <a:p>
            <a:pPr algn="ctr"/>
            <a:r>
              <a:rPr lang="en-US" sz="1200" b="1" dirty="0">
                <a:latin typeface="Gill Sans MT" charset="0"/>
                <a:ea typeface="Gill Sans MT" charset="0"/>
                <a:cs typeface="Gill Sans MT" charset="0"/>
              </a:rPr>
              <a:t>Water system model</a:t>
            </a:r>
          </a:p>
        </p:txBody>
      </p:sp>
      <p:sp>
        <p:nvSpPr>
          <p:cNvPr id="8" name="Rectangle 7">
            <a:extLst>
              <a:ext uri="{FF2B5EF4-FFF2-40B4-BE49-F238E27FC236}">
                <a16:creationId xmlns:a16="http://schemas.microsoft.com/office/drawing/2014/main" id="{3A8DF1BC-EAD8-8E0C-1312-87C45DA6388B}"/>
              </a:ext>
            </a:extLst>
          </p:cNvPr>
          <p:cNvSpPr/>
          <p:nvPr/>
        </p:nvSpPr>
        <p:spPr>
          <a:xfrm>
            <a:off x="318951" y="2687823"/>
            <a:ext cx="1175113" cy="461665"/>
          </a:xfrm>
          <a:prstGeom prst="rect">
            <a:avLst/>
          </a:prstGeom>
          <a:noFill/>
          <a:ln w="9525">
            <a:solidFill>
              <a:schemeClr val="tx1"/>
            </a:solidFill>
          </a:ln>
          <a:effectLst/>
        </p:spPr>
        <p:txBody>
          <a:bodyPr wrap="square">
            <a:spAutoFit/>
          </a:bodyPr>
          <a:lstStyle/>
          <a:p>
            <a:pPr algn="ctr"/>
            <a:r>
              <a:rPr lang="en-US" sz="1200" dirty="0">
                <a:latin typeface="Gill Sans MT" charset="0"/>
                <a:ea typeface="Gill Sans MT" charset="0"/>
                <a:cs typeface="Gill Sans MT" charset="0"/>
              </a:rPr>
              <a:t>Inflow /</a:t>
            </a:r>
          </a:p>
          <a:p>
            <a:pPr algn="ctr"/>
            <a:r>
              <a:rPr lang="en-US" sz="1200" dirty="0">
                <a:latin typeface="Gill Sans MT" charset="0"/>
                <a:ea typeface="Gill Sans MT" charset="0"/>
                <a:cs typeface="Gill Sans MT" charset="0"/>
              </a:rPr>
              <a:t>Inflow forecasts</a:t>
            </a:r>
          </a:p>
        </p:txBody>
      </p:sp>
      <p:cxnSp>
        <p:nvCxnSpPr>
          <p:cNvPr id="9" name="Straight Arrow Connector 8">
            <a:extLst>
              <a:ext uri="{FF2B5EF4-FFF2-40B4-BE49-F238E27FC236}">
                <a16:creationId xmlns:a16="http://schemas.microsoft.com/office/drawing/2014/main" id="{26E65C13-470F-87B0-20B8-81D9A0453C4E}"/>
              </a:ext>
            </a:extLst>
          </p:cNvPr>
          <p:cNvCxnSpPr>
            <a:cxnSpLocks/>
            <a:stCxn id="8" idx="2"/>
          </p:cNvCxnSpPr>
          <p:nvPr/>
        </p:nvCxnSpPr>
        <p:spPr>
          <a:xfrm>
            <a:off x="906508" y="3149488"/>
            <a:ext cx="0" cy="305624"/>
          </a:xfrm>
          <a:prstGeom prst="straightConnector1">
            <a:avLst/>
          </a:prstGeom>
          <a:ln w="9525">
            <a:solidFill>
              <a:schemeClr val="tx1"/>
            </a:solidFill>
            <a:tailEnd type="stealth"/>
          </a:ln>
          <a:effectLst/>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EB44C420-5592-AA99-0F09-4BBA8667ADA8}"/>
              </a:ext>
            </a:extLst>
          </p:cNvPr>
          <p:cNvSpPr/>
          <p:nvPr/>
        </p:nvSpPr>
        <p:spPr>
          <a:xfrm>
            <a:off x="4459260" y="2993447"/>
            <a:ext cx="1580245" cy="461665"/>
          </a:xfrm>
          <a:prstGeom prst="rect">
            <a:avLst/>
          </a:prstGeom>
          <a:solidFill>
            <a:schemeClr val="accent4">
              <a:lumMod val="40000"/>
              <a:lumOff val="60000"/>
              <a:alpha val="20000"/>
            </a:schemeClr>
          </a:solidFill>
          <a:ln w="9525">
            <a:solidFill>
              <a:srgbClr val="FF0000"/>
            </a:solidFill>
          </a:ln>
        </p:spPr>
        <p:txBody>
          <a:bodyPr wrap="square">
            <a:spAutoFit/>
          </a:bodyPr>
          <a:lstStyle/>
          <a:p>
            <a:pPr algn="ctr"/>
            <a:r>
              <a:rPr lang="en-US" sz="1200" dirty="0">
                <a:latin typeface="Gill Sans MT" charset="0"/>
                <a:ea typeface="Gill Sans MT" charset="0"/>
                <a:cs typeface="Gill Sans MT" charset="0"/>
              </a:rPr>
              <a:t>Dispatchable hydropower</a:t>
            </a:r>
          </a:p>
        </p:txBody>
      </p:sp>
      <p:sp>
        <p:nvSpPr>
          <p:cNvPr id="12" name="Rectangle 11">
            <a:extLst>
              <a:ext uri="{FF2B5EF4-FFF2-40B4-BE49-F238E27FC236}">
                <a16:creationId xmlns:a16="http://schemas.microsoft.com/office/drawing/2014/main" id="{3FEE1C6D-E233-1D86-41EA-03433C645940}"/>
              </a:ext>
            </a:extLst>
          </p:cNvPr>
          <p:cNvSpPr/>
          <p:nvPr/>
        </p:nvSpPr>
        <p:spPr>
          <a:xfrm>
            <a:off x="892582" y="3969949"/>
            <a:ext cx="1580245" cy="646331"/>
          </a:xfrm>
          <a:prstGeom prst="rect">
            <a:avLst/>
          </a:prstGeom>
          <a:solidFill>
            <a:schemeClr val="tx2">
              <a:lumMod val="40000"/>
              <a:lumOff val="60000"/>
            </a:schemeClr>
          </a:solidFill>
          <a:ln w="9525">
            <a:solidFill>
              <a:schemeClr val="tx1"/>
            </a:solidFill>
          </a:ln>
        </p:spPr>
        <p:txBody>
          <a:bodyPr wrap="square">
            <a:spAutoFit/>
          </a:bodyPr>
          <a:lstStyle/>
          <a:p>
            <a:pPr algn="ctr"/>
            <a:r>
              <a:rPr lang="en-US" sz="1200" dirty="0">
                <a:latin typeface="Gill Sans MT" charset="0"/>
                <a:ea typeface="Gill Sans MT" charset="0"/>
                <a:cs typeface="Gill Sans MT" charset="0"/>
              </a:rPr>
              <a:t>Streamflow routing module (with dam operations)</a:t>
            </a:r>
          </a:p>
        </p:txBody>
      </p:sp>
      <p:sp>
        <p:nvSpPr>
          <p:cNvPr id="14" name="Rectangle 13">
            <a:extLst>
              <a:ext uri="{FF2B5EF4-FFF2-40B4-BE49-F238E27FC236}">
                <a16:creationId xmlns:a16="http://schemas.microsoft.com/office/drawing/2014/main" id="{971BA9D6-DED4-19DD-F97E-78FE59FDEC02}"/>
              </a:ext>
            </a:extLst>
          </p:cNvPr>
          <p:cNvSpPr/>
          <p:nvPr/>
        </p:nvSpPr>
        <p:spPr>
          <a:xfrm>
            <a:off x="5680941" y="4981848"/>
            <a:ext cx="1580245" cy="830997"/>
          </a:xfrm>
          <a:prstGeom prst="rect">
            <a:avLst/>
          </a:prstGeom>
          <a:ln w="9525">
            <a:solidFill>
              <a:srgbClr val="FF0000"/>
            </a:solidFill>
          </a:ln>
        </p:spPr>
        <p:txBody>
          <a:bodyPr wrap="square">
            <a:spAutoFit/>
          </a:bodyPr>
          <a:lstStyle/>
          <a:p>
            <a:pPr algn="ctr"/>
            <a:r>
              <a:rPr lang="en-US" sz="1200" dirty="0">
                <a:latin typeface="Gill Sans MT" charset="0"/>
                <a:ea typeface="Gill Sans MT" charset="0"/>
                <a:cs typeface="Gill Sans MT" charset="0"/>
              </a:rPr>
              <a:t>Generation mix</a:t>
            </a:r>
          </a:p>
          <a:p>
            <a:pPr algn="ctr"/>
            <a:r>
              <a:rPr lang="en-US" sz="1200" dirty="0">
                <a:latin typeface="Gill Sans MT" charset="0"/>
                <a:ea typeface="Gill Sans MT" charset="0"/>
                <a:cs typeface="Gill Sans MT" charset="0"/>
              </a:rPr>
              <a:t>+</a:t>
            </a:r>
          </a:p>
          <a:p>
            <a:pPr algn="ctr"/>
            <a:r>
              <a:rPr lang="en-US" sz="1200" dirty="0">
                <a:latin typeface="Gill Sans MT" charset="0"/>
                <a:ea typeface="Gill Sans MT" charset="0"/>
                <a:cs typeface="Gill Sans MT" charset="0"/>
              </a:rPr>
              <a:t>Costs, CO</a:t>
            </a:r>
            <a:r>
              <a:rPr lang="en-US" sz="1200" baseline="-25000" dirty="0">
                <a:latin typeface="Gill Sans MT" charset="0"/>
                <a:ea typeface="Gill Sans MT" charset="0"/>
                <a:cs typeface="Gill Sans MT" charset="0"/>
              </a:rPr>
              <a:t>2</a:t>
            </a:r>
            <a:r>
              <a:rPr lang="en-US" sz="1200" dirty="0">
                <a:latin typeface="Gill Sans MT" charset="0"/>
                <a:ea typeface="Gill Sans MT" charset="0"/>
                <a:cs typeface="Gill Sans MT" charset="0"/>
              </a:rPr>
              <a:t> emissions, N-1 violations</a:t>
            </a:r>
          </a:p>
        </p:txBody>
      </p:sp>
      <p:sp>
        <p:nvSpPr>
          <p:cNvPr id="15" name="Rectangle 14">
            <a:extLst>
              <a:ext uri="{FF2B5EF4-FFF2-40B4-BE49-F238E27FC236}">
                <a16:creationId xmlns:a16="http://schemas.microsoft.com/office/drawing/2014/main" id="{72C24363-A1BA-4D02-A945-B7F29E2FBC11}"/>
              </a:ext>
            </a:extLst>
          </p:cNvPr>
          <p:cNvSpPr/>
          <p:nvPr/>
        </p:nvSpPr>
        <p:spPr>
          <a:xfrm>
            <a:off x="4459260" y="2179895"/>
            <a:ext cx="1580245" cy="646331"/>
          </a:xfrm>
          <a:prstGeom prst="rect">
            <a:avLst/>
          </a:prstGeom>
          <a:solidFill>
            <a:schemeClr val="accent4">
              <a:lumMod val="40000"/>
              <a:lumOff val="60000"/>
              <a:alpha val="20000"/>
            </a:schemeClr>
          </a:solidFill>
          <a:ln w="9525">
            <a:solidFill>
              <a:schemeClr val="tx1"/>
            </a:solidFill>
          </a:ln>
          <a:effectLst/>
        </p:spPr>
        <p:txBody>
          <a:bodyPr wrap="square">
            <a:spAutoFit/>
          </a:bodyPr>
          <a:lstStyle/>
          <a:p>
            <a:pPr algn="ctr"/>
            <a:r>
              <a:rPr lang="en-US" sz="1200" dirty="0">
                <a:latin typeface="Gill Sans MT" charset="0"/>
                <a:ea typeface="Gill Sans MT" charset="0"/>
                <a:cs typeface="Gill Sans MT" charset="0"/>
              </a:rPr>
              <a:t>Techno-economic parameters of thermoelectric units</a:t>
            </a:r>
          </a:p>
        </p:txBody>
      </p:sp>
      <p:sp>
        <p:nvSpPr>
          <p:cNvPr id="16" name="Rectangle 15">
            <a:extLst>
              <a:ext uri="{FF2B5EF4-FFF2-40B4-BE49-F238E27FC236}">
                <a16:creationId xmlns:a16="http://schemas.microsoft.com/office/drawing/2014/main" id="{C3416AD0-FDE8-DEA9-343D-D800CAD20FB2}"/>
              </a:ext>
            </a:extLst>
          </p:cNvPr>
          <p:cNvSpPr/>
          <p:nvPr/>
        </p:nvSpPr>
        <p:spPr>
          <a:xfrm>
            <a:off x="6895736" y="2589704"/>
            <a:ext cx="1580245" cy="276999"/>
          </a:xfrm>
          <a:prstGeom prst="rect">
            <a:avLst/>
          </a:prstGeom>
          <a:solidFill>
            <a:srgbClr val="7030A0">
              <a:alpha val="20000"/>
            </a:srgbClr>
          </a:solidFill>
          <a:ln w="9525">
            <a:solidFill>
              <a:schemeClr val="tx1"/>
            </a:solidFill>
          </a:ln>
        </p:spPr>
        <p:txBody>
          <a:bodyPr wrap="square">
            <a:spAutoFit/>
          </a:bodyPr>
          <a:lstStyle/>
          <a:p>
            <a:pPr algn="ctr"/>
            <a:r>
              <a:rPr lang="en-US" sz="1200" dirty="0">
                <a:latin typeface="Gill Sans MT" charset="0"/>
                <a:ea typeface="Gill Sans MT" charset="0"/>
                <a:cs typeface="Gill Sans MT" charset="0"/>
              </a:rPr>
              <a:t>Transmission capacity</a:t>
            </a:r>
          </a:p>
        </p:txBody>
      </p:sp>
      <p:sp>
        <p:nvSpPr>
          <p:cNvPr id="17" name="Rectangle 16">
            <a:extLst>
              <a:ext uri="{FF2B5EF4-FFF2-40B4-BE49-F238E27FC236}">
                <a16:creationId xmlns:a16="http://schemas.microsoft.com/office/drawing/2014/main" id="{3F3E1133-C3C7-DA90-58D9-9C63DAEFF081}"/>
              </a:ext>
            </a:extLst>
          </p:cNvPr>
          <p:cNvSpPr/>
          <p:nvPr/>
        </p:nvSpPr>
        <p:spPr>
          <a:xfrm>
            <a:off x="5256266" y="3846100"/>
            <a:ext cx="2429593" cy="769441"/>
          </a:xfrm>
          <a:prstGeom prst="rect">
            <a:avLst/>
          </a:prstGeom>
          <a:solidFill>
            <a:schemeClr val="bg1">
              <a:lumMod val="85000"/>
            </a:schemeClr>
          </a:solidFill>
          <a:ln w="9525">
            <a:noFill/>
          </a:ln>
        </p:spPr>
        <p:txBody>
          <a:bodyPr wrap="square">
            <a:spAutoFit/>
          </a:bodyPr>
          <a:lstStyle/>
          <a:p>
            <a:pPr algn="ctr"/>
            <a:r>
              <a:rPr lang="en-US" sz="1200" b="1" dirty="0" err="1">
                <a:latin typeface="Gill Sans MT" charset="0"/>
                <a:ea typeface="Gill Sans MT" charset="0"/>
                <a:cs typeface="Gill Sans MT" charset="0"/>
              </a:rPr>
              <a:t>PowNet</a:t>
            </a:r>
            <a:endParaRPr lang="en-US" sz="1200" b="1" dirty="0">
              <a:latin typeface="Gill Sans MT" charset="0"/>
              <a:ea typeface="Gill Sans MT" charset="0"/>
              <a:cs typeface="Gill Sans MT" charset="0"/>
            </a:endParaRPr>
          </a:p>
          <a:p>
            <a:pPr algn="ctr"/>
            <a:endParaRPr lang="en-US" sz="800" b="1" dirty="0">
              <a:latin typeface="Gill Sans MT" charset="0"/>
              <a:ea typeface="Gill Sans MT" charset="0"/>
              <a:cs typeface="Gill Sans MT" charset="0"/>
            </a:endParaRPr>
          </a:p>
          <a:p>
            <a:pPr algn="ctr"/>
            <a:r>
              <a:rPr lang="en-US" sz="1200" dirty="0">
                <a:latin typeface="Gill Sans MT" charset="0"/>
                <a:ea typeface="Gill Sans MT" charset="0"/>
                <a:cs typeface="Gill Sans MT" charset="0"/>
              </a:rPr>
              <a:t>(</a:t>
            </a:r>
            <a:r>
              <a:rPr lang="en-US" sz="1200" i="1" dirty="0">
                <a:latin typeface="Gill Sans MT" charset="0"/>
                <a:ea typeface="Gill Sans MT" charset="0"/>
                <a:cs typeface="Gill Sans MT" charset="0"/>
              </a:rPr>
              <a:t>MILP problem: minimize production cost, meet demand)</a:t>
            </a:r>
          </a:p>
        </p:txBody>
      </p:sp>
      <p:sp>
        <p:nvSpPr>
          <p:cNvPr id="18" name="Rectangle 17">
            <a:extLst>
              <a:ext uri="{FF2B5EF4-FFF2-40B4-BE49-F238E27FC236}">
                <a16:creationId xmlns:a16="http://schemas.microsoft.com/office/drawing/2014/main" id="{DAE32A78-4AC6-48BF-E294-D3DAE86EED5B}"/>
              </a:ext>
            </a:extLst>
          </p:cNvPr>
          <p:cNvSpPr/>
          <p:nvPr/>
        </p:nvSpPr>
        <p:spPr>
          <a:xfrm>
            <a:off x="4459260" y="1551009"/>
            <a:ext cx="1580245" cy="461665"/>
          </a:xfrm>
          <a:prstGeom prst="rect">
            <a:avLst/>
          </a:prstGeom>
          <a:solidFill>
            <a:schemeClr val="accent4">
              <a:lumMod val="40000"/>
              <a:lumOff val="60000"/>
              <a:alpha val="20000"/>
            </a:schemeClr>
          </a:solidFill>
          <a:ln w="9525">
            <a:solidFill>
              <a:schemeClr val="tx1"/>
            </a:solidFill>
          </a:ln>
        </p:spPr>
        <p:txBody>
          <a:bodyPr wrap="square">
            <a:spAutoFit/>
          </a:bodyPr>
          <a:lstStyle/>
          <a:p>
            <a:pPr algn="ctr"/>
            <a:r>
              <a:rPr lang="en-US" sz="1200" dirty="0">
                <a:latin typeface="Gill Sans MT" charset="0"/>
                <a:ea typeface="Gill Sans MT" charset="0"/>
                <a:cs typeface="Gill Sans MT" charset="0"/>
              </a:rPr>
              <a:t>Dispatchable wind </a:t>
            </a:r>
          </a:p>
          <a:p>
            <a:pPr algn="ctr"/>
            <a:r>
              <a:rPr lang="en-US" sz="1200" dirty="0">
                <a:latin typeface="Gill Sans MT" charset="0"/>
                <a:ea typeface="Gill Sans MT" charset="0"/>
                <a:cs typeface="Gill Sans MT" charset="0"/>
              </a:rPr>
              <a:t>and solar</a:t>
            </a:r>
          </a:p>
        </p:txBody>
      </p:sp>
      <p:sp>
        <p:nvSpPr>
          <p:cNvPr id="19" name="Rectangle 18">
            <a:extLst>
              <a:ext uri="{FF2B5EF4-FFF2-40B4-BE49-F238E27FC236}">
                <a16:creationId xmlns:a16="http://schemas.microsoft.com/office/drawing/2014/main" id="{6F19F28D-9F15-DB49-E210-CE9AEE462599}"/>
              </a:ext>
            </a:extLst>
          </p:cNvPr>
          <p:cNvSpPr/>
          <p:nvPr/>
        </p:nvSpPr>
        <p:spPr>
          <a:xfrm>
            <a:off x="892582" y="5284261"/>
            <a:ext cx="1580245" cy="646331"/>
          </a:xfrm>
          <a:prstGeom prst="rect">
            <a:avLst/>
          </a:prstGeom>
          <a:ln w="9525">
            <a:solidFill>
              <a:srgbClr val="FF0000"/>
            </a:solidFill>
          </a:ln>
        </p:spPr>
        <p:txBody>
          <a:bodyPr wrap="square">
            <a:spAutoFit/>
          </a:bodyPr>
          <a:lstStyle/>
          <a:p>
            <a:pPr algn="ctr"/>
            <a:r>
              <a:rPr lang="en-US" sz="1200" dirty="0">
                <a:latin typeface="Gill Sans MT" charset="0"/>
                <a:ea typeface="Gill Sans MT" charset="0"/>
                <a:cs typeface="Gill Sans MT" charset="0"/>
              </a:rPr>
              <a:t>Reservoir storage, release, dispatchable hydropower</a:t>
            </a:r>
          </a:p>
        </p:txBody>
      </p:sp>
      <p:cxnSp>
        <p:nvCxnSpPr>
          <p:cNvPr id="20" name="Straight Arrow Connector 19">
            <a:extLst>
              <a:ext uri="{FF2B5EF4-FFF2-40B4-BE49-F238E27FC236}">
                <a16:creationId xmlns:a16="http://schemas.microsoft.com/office/drawing/2014/main" id="{26069640-5F87-FC2A-0B83-660FE52EBEC9}"/>
              </a:ext>
            </a:extLst>
          </p:cNvPr>
          <p:cNvCxnSpPr>
            <a:cxnSpLocks/>
            <a:endCxn id="19" idx="0"/>
          </p:cNvCxnSpPr>
          <p:nvPr/>
        </p:nvCxnSpPr>
        <p:spPr>
          <a:xfrm flipH="1">
            <a:off x="1682705" y="4916348"/>
            <a:ext cx="2" cy="367913"/>
          </a:xfrm>
          <a:prstGeom prst="straightConnector1">
            <a:avLst/>
          </a:prstGeom>
          <a:ln w="9525">
            <a:solidFill>
              <a:schemeClr val="tx1"/>
            </a:solidFill>
            <a:tailEnd type="stealth"/>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147FA207-4567-6498-C530-C894A4606949}"/>
              </a:ext>
            </a:extLst>
          </p:cNvPr>
          <p:cNvCxnSpPr>
            <a:cxnSpLocks/>
          </p:cNvCxnSpPr>
          <p:nvPr/>
        </p:nvCxnSpPr>
        <p:spPr>
          <a:xfrm flipH="1">
            <a:off x="6471062" y="4613935"/>
            <a:ext cx="2" cy="367913"/>
          </a:xfrm>
          <a:prstGeom prst="straightConnector1">
            <a:avLst/>
          </a:prstGeom>
          <a:ln w="9525">
            <a:solidFill>
              <a:schemeClr val="tx1"/>
            </a:solidFill>
            <a:tailEnd type="stealth"/>
          </a:ln>
          <a:effectLst/>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8280BB7F-9135-37AE-61A6-7FA6BDFDCF37}"/>
              </a:ext>
            </a:extLst>
          </p:cNvPr>
          <p:cNvSpPr/>
          <p:nvPr/>
        </p:nvSpPr>
        <p:spPr>
          <a:xfrm>
            <a:off x="6895737" y="1960563"/>
            <a:ext cx="1580245" cy="461665"/>
          </a:xfrm>
          <a:prstGeom prst="rect">
            <a:avLst/>
          </a:prstGeom>
          <a:solidFill>
            <a:srgbClr val="7030A0">
              <a:alpha val="20000"/>
            </a:srgbClr>
          </a:solidFill>
          <a:ln w="9525">
            <a:solidFill>
              <a:schemeClr val="tx1"/>
            </a:solidFill>
          </a:ln>
          <a:effectLst/>
        </p:spPr>
        <p:txBody>
          <a:bodyPr wrap="square">
            <a:spAutoFit/>
          </a:bodyPr>
          <a:lstStyle/>
          <a:p>
            <a:pPr algn="ctr"/>
            <a:r>
              <a:rPr lang="en-US" sz="1200" dirty="0">
                <a:latin typeface="Gill Sans MT" charset="0"/>
                <a:ea typeface="Gill Sans MT" charset="0"/>
                <a:cs typeface="Gill Sans MT" charset="0"/>
              </a:rPr>
              <a:t>Hourly electricity demand</a:t>
            </a:r>
          </a:p>
        </p:txBody>
      </p:sp>
      <p:sp>
        <p:nvSpPr>
          <p:cNvPr id="23" name="TextBox 22">
            <a:extLst>
              <a:ext uri="{FF2B5EF4-FFF2-40B4-BE49-F238E27FC236}">
                <a16:creationId xmlns:a16="http://schemas.microsoft.com/office/drawing/2014/main" id="{7145B59D-348E-FFA6-B13F-E24730D9AF3C}"/>
              </a:ext>
            </a:extLst>
          </p:cNvPr>
          <p:cNvSpPr txBox="1"/>
          <p:nvPr/>
        </p:nvSpPr>
        <p:spPr>
          <a:xfrm>
            <a:off x="4209252" y="1085925"/>
            <a:ext cx="2080260" cy="276999"/>
          </a:xfrm>
          <a:prstGeom prst="rect">
            <a:avLst/>
          </a:prstGeom>
          <a:noFill/>
          <a:ln>
            <a:noFill/>
          </a:ln>
        </p:spPr>
        <p:txBody>
          <a:bodyPr wrap="square" rtlCol="0">
            <a:spAutoFit/>
          </a:bodyPr>
          <a:lstStyle/>
          <a:p>
            <a:pPr algn="ctr"/>
            <a:r>
              <a:rPr lang="en-US" sz="1200" i="1" dirty="0">
                <a:latin typeface="Gill Sans MT" panose="020B0502020104020203" pitchFamily="34" charset="77"/>
              </a:rPr>
              <a:t>Generation technology</a:t>
            </a:r>
          </a:p>
        </p:txBody>
      </p:sp>
      <p:sp>
        <p:nvSpPr>
          <p:cNvPr id="24" name="TextBox 23">
            <a:extLst>
              <a:ext uri="{FF2B5EF4-FFF2-40B4-BE49-F238E27FC236}">
                <a16:creationId xmlns:a16="http://schemas.microsoft.com/office/drawing/2014/main" id="{7D9D4544-4C46-63C9-FB45-AEA894126D66}"/>
              </a:ext>
            </a:extLst>
          </p:cNvPr>
          <p:cNvSpPr txBox="1"/>
          <p:nvPr/>
        </p:nvSpPr>
        <p:spPr>
          <a:xfrm>
            <a:off x="6645729" y="1440348"/>
            <a:ext cx="2080259" cy="276999"/>
          </a:xfrm>
          <a:prstGeom prst="rect">
            <a:avLst/>
          </a:prstGeom>
          <a:noFill/>
          <a:ln>
            <a:noFill/>
          </a:ln>
        </p:spPr>
        <p:txBody>
          <a:bodyPr wrap="square" rtlCol="0">
            <a:spAutoFit/>
          </a:bodyPr>
          <a:lstStyle/>
          <a:p>
            <a:pPr algn="ctr"/>
            <a:r>
              <a:rPr lang="en-US" sz="1200" i="1" dirty="0">
                <a:latin typeface="Gill Sans MT" panose="020B0502020104020203" pitchFamily="34" charset="77"/>
              </a:rPr>
              <a:t>Other parameters</a:t>
            </a:r>
          </a:p>
        </p:txBody>
      </p:sp>
      <p:cxnSp>
        <p:nvCxnSpPr>
          <p:cNvPr id="25" name="Straight Arrow Connector 24">
            <a:extLst>
              <a:ext uri="{FF2B5EF4-FFF2-40B4-BE49-F238E27FC236}">
                <a16:creationId xmlns:a16="http://schemas.microsoft.com/office/drawing/2014/main" id="{32B018B3-DCDF-8702-F0F8-1F00E508A5DF}"/>
              </a:ext>
            </a:extLst>
          </p:cNvPr>
          <p:cNvCxnSpPr>
            <a:cxnSpLocks/>
            <a:stCxn id="26" idx="4"/>
            <a:endCxn id="17" idx="0"/>
          </p:cNvCxnSpPr>
          <p:nvPr/>
        </p:nvCxnSpPr>
        <p:spPr>
          <a:xfrm flipH="1">
            <a:off x="6471063" y="3260833"/>
            <a:ext cx="0" cy="585267"/>
          </a:xfrm>
          <a:prstGeom prst="straightConnector1">
            <a:avLst/>
          </a:prstGeom>
          <a:ln w="9525">
            <a:solidFill>
              <a:schemeClr val="tx1"/>
            </a:solidFill>
            <a:tailEnd type="stealth"/>
          </a:ln>
          <a:effectLst/>
        </p:spPr>
        <p:style>
          <a:lnRef idx="2">
            <a:schemeClr val="accent1"/>
          </a:lnRef>
          <a:fillRef idx="0">
            <a:schemeClr val="accent1"/>
          </a:fillRef>
          <a:effectRef idx="1">
            <a:schemeClr val="accent1"/>
          </a:effectRef>
          <a:fontRef idx="minor">
            <a:schemeClr val="tx1"/>
          </a:fontRef>
        </p:style>
      </p:cxnSp>
      <p:sp>
        <p:nvSpPr>
          <p:cNvPr id="26" name="Oval 25">
            <a:extLst>
              <a:ext uri="{FF2B5EF4-FFF2-40B4-BE49-F238E27FC236}">
                <a16:creationId xmlns:a16="http://schemas.microsoft.com/office/drawing/2014/main" id="{DFD1AB64-CA88-3A62-0D7B-E5B7F2BE9105}"/>
              </a:ext>
            </a:extLst>
          </p:cNvPr>
          <p:cNvSpPr>
            <a:spLocks/>
          </p:cNvSpPr>
          <p:nvPr/>
        </p:nvSpPr>
        <p:spPr>
          <a:xfrm>
            <a:off x="6439125" y="3188833"/>
            <a:ext cx="72000" cy="72000"/>
          </a:xfrm>
          <a:prstGeom prst="ellipse">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Arrow Connector 26">
            <a:extLst>
              <a:ext uri="{FF2B5EF4-FFF2-40B4-BE49-F238E27FC236}">
                <a16:creationId xmlns:a16="http://schemas.microsoft.com/office/drawing/2014/main" id="{44DCE85F-6D10-0F6A-FC9B-654E6507FD21}"/>
              </a:ext>
            </a:extLst>
          </p:cNvPr>
          <p:cNvCxnSpPr>
            <a:cxnSpLocks/>
            <a:stCxn id="10" idx="3"/>
            <a:endCxn id="26" idx="2"/>
          </p:cNvCxnSpPr>
          <p:nvPr/>
        </p:nvCxnSpPr>
        <p:spPr>
          <a:xfrm>
            <a:off x="6039505" y="3224280"/>
            <a:ext cx="399620" cy="553"/>
          </a:xfrm>
          <a:prstGeom prst="straightConnector1">
            <a:avLst/>
          </a:prstGeom>
          <a:ln w="9525">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8" name="Elbow Connector 27">
            <a:extLst>
              <a:ext uri="{FF2B5EF4-FFF2-40B4-BE49-F238E27FC236}">
                <a16:creationId xmlns:a16="http://schemas.microsoft.com/office/drawing/2014/main" id="{4234289E-3F10-DA86-3CD7-BD0B36ECAA33}"/>
              </a:ext>
            </a:extLst>
          </p:cNvPr>
          <p:cNvCxnSpPr>
            <a:stCxn id="15" idx="3"/>
            <a:endCxn id="26" idx="0"/>
          </p:cNvCxnSpPr>
          <p:nvPr/>
        </p:nvCxnSpPr>
        <p:spPr>
          <a:xfrm>
            <a:off x="6039505" y="2503061"/>
            <a:ext cx="435620" cy="685772"/>
          </a:xfrm>
          <a:prstGeom prst="bentConnector2">
            <a:avLst/>
          </a:prstGeom>
          <a:ln w="9525">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9" name="Elbow Connector 28">
            <a:extLst>
              <a:ext uri="{FF2B5EF4-FFF2-40B4-BE49-F238E27FC236}">
                <a16:creationId xmlns:a16="http://schemas.microsoft.com/office/drawing/2014/main" id="{F18D9842-B24C-033D-D11A-E726D4DD2B16}"/>
              </a:ext>
            </a:extLst>
          </p:cNvPr>
          <p:cNvCxnSpPr>
            <a:cxnSpLocks/>
            <a:stCxn id="18" idx="3"/>
          </p:cNvCxnSpPr>
          <p:nvPr/>
        </p:nvCxnSpPr>
        <p:spPr>
          <a:xfrm>
            <a:off x="6039504" y="1781842"/>
            <a:ext cx="435600" cy="720280"/>
          </a:xfrm>
          <a:prstGeom prst="bentConnector2">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695330A-2CE9-616F-FEC0-C3433B611D72}"/>
              </a:ext>
            </a:extLst>
          </p:cNvPr>
          <p:cNvCxnSpPr>
            <a:cxnSpLocks/>
            <a:endCxn id="16" idx="1"/>
          </p:cNvCxnSpPr>
          <p:nvPr/>
        </p:nvCxnSpPr>
        <p:spPr>
          <a:xfrm>
            <a:off x="6471062" y="2728203"/>
            <a:ext cx="424674" cy="1"/>
          </a:xfrm>
          <a:prstGeom prst="straightConnector1">
            <a:avLst/>
          </a:prstGeom>
          <a:ln w="9525">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CE4AB357-7476-5DD3-3F95-AFDEA7AC4303}"/>
              </a:ext>
            </a:extLst>
          </p:cNvPr>
          <p:cNvCxnSpPr>
            <a:cxnSpLocks/>
            <a:endCxn id="22" idx="1"/>
          </p:cNvCxnSpPr>
          <p:nvPr/>
        </p:nvCxnSpPr>
        <p:spPr>
          <a:xfrm>
            <a:off x="6471062" y="2191237"/>
            <a:ext cx="424675" cy="159"/>
          </a:xfrm>
          <a:prstGeom prst="straightConnector1">
            <a:avLst/>
          </a:prstGeom>
          <a:ln w="9525">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4" name="Elbow Connector 33">
            <a:extLst>
              <a:ext uri="{FF2B5EF4-FFF2-40B4-BE49-F238E27FC236}">
                <a16:creationId xmlns:a16="http://schemas.microsoft.com/office/drawing/2014/main" id="{4FED7371-A4A3-500E-BEEA-BA31B8924870}"/>
              </a:ext>
            </a:extLst>
          </p:cNvPr>
          <p:cNvCxnSpPr>
            <a:cxnSpLocks/>
            <a:stCxn id="19" idx="3"/>
            <a:endCxn id="35" idx="4"/>
          </p:cNvCxnSpPr>
          <p:nvPr/>
        </p:nvCxnSpPr>
        <p:spPr>
          <a:xfrm flipV="1">
            <a:off x="2472827" y="3259340"/>
            <a:ext cx="990642" cy="2348087"/>
          </a:xfrm>
          <a:prstGeom prst="bentConnector2">
            <a:avLst/>
          </a:prstGeom>
          <a:ln w="9525">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BAA9CF8C-04CA-DF5A-CE4D-B684064F1107}"/>
              </a:ext>
            </a:extLst>
          </p:cNvPr>
          <p:cNvSpPr>
            <a:spLocks/>
          </p:cNvSpPr>
          <p:nvPr/>
        </p:nvSpPr>
        <p:spPr>
          <a:xfrm>
            <a:off x="3427469" y="3187340"/>
            <a:ext cx="72000" cy="72000"/>
          </a:xfrm>
          <a:prstGeom prst="ellipse">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7" name="Straight Arrow Connector 36">
            <a:extLst>
              <a:ext uri="{FF2B5EF4-FFF2-40B4-BE49-F238E27FC236}">
                <a16:creationId xmlns:a16="http://schemas.microsoft.com/office/drawing/2014/main" id="{55AEB0F0-09AE-BF87-EE8E-BFC8FE7E08A6}"/>
              </a:ext>
            </a:extLst>
          </p:cNvPr>
          <p:cNvCxnSpPr>
            <a:cxnSpLocks/>
            <a:endCxn id="10" idx="1"/>
          </p:cNvCxnSpPr>
          <p:nvPr/>
        </p:nvCxnSpPr>
        <p:spPr>
          <a:xfrm>
            <a:off x="3499469" y="3211911"/>
            <a:ext cx="959791" cy="0"/>
          </a:xfrm>
          <a:prstGeom prst="straightConnector1">
            <a:avLst/>
          </a:prstGeom>
          <a:ln w="9525">
            <a:solidFill>
              <a:schemeClr val="tx1"/>
            </a:solidFill>
            <a:prstDash val="dash"/>
            <a:tailEnd type="stealth"/>
          </a:ln>
          <a:effectLst/>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ECC44300-7D1E-82BE-8C91-1D12AF318AAC}"/>
              </a:ext>
            </a:extLst>
          </p:cNvPr>
          <p:cNvSpPr txBox="1"/>
          <p:nvPr/>
        </p:nvSpPr>
        <p:spPr>
          <a:xfrm>
            <a:off x="4209252" y="6394982"/>
            <a:ext cx="4516736" cy="246221"/>
          </a:xfrm>
          <a:prstGeom prst="rect">
            <a:avLst/>
          </a:prstGeom>
          <a:noFill/>
        </p:spPr>
        <p:txBody>
          <a:bodyPr wrap="square" rtlCol="0">
            <a:spAutoFit/>
          </a:bodyPr>
          <a:lstStyle/>
          <a:p>
            <a:pPr algn="ctr"/>
            <a:r>
              <a:rPr lang="en-US" sz="1000" dirty="0">
                <a:solidFill>
                  <a:schemeClr val="bg1">
                    <a:lumMod val="50000"/>
                  </a:schemeClr>
                </a:solidFill>
                <a:latin typeface="Gill Sans MT"/>
                <a:cs typeface="Gill Sans MT"/>
              </a:rPr>
              <a:t>Chowdhury et al. (2020), </a:t>
            </a:r>
            <a:r>
              <a:rPr lang="en-US" sz="1000" i="1" dirty="0">
                <a:solidFill>
                  <a:schemeClr val="bg1">
                    <a:lumMod val="50000"/>
                  </a:schemeClr>
                </a:solidFill>
                <a:latin typeface="Gill Sans MT"/>
                <a:cs typeface="Gill Sans MT"/>
              </a:rPr>
              <a:t>Journal of Open Research Software</a:t>
            </a:r>
            <a:r>
              <a:rPr lang="en-US" sz="1000" dirty="0">
                <a:solidFill>
                  <a:schemeClr val="bg1">
                    <a:lumMod val="50000"/>
                  </a:schemeClr>
                </a:solidFill>
                <a:latin typeface="Gill Sans MT"/>
                <a:cs typeface="Gill Sans MT"/>
              </a:rPr>
              <a:t>, 8(1).</a:t>
            </a:r>
          </a:p>
        </p:txBody>
      </p:sp>
      <p:sp>
        <p:nvSpPr>
          <p:cNvPr id="43" name="Rectangle 42">
            <a:extLst>
              <a:ext uri="{FF2B5EF4-FFF2-40B4-BE49-F238E27FC236}">
                <a16:creationId xmlns:a16="http://schemas.microsoft.com/office/drawing/2014/main" id="{4EFFAC4F-529D-38E1-AC5D-7B4112F239B2}"/>
              </a:ext>
            </a:extLst>
          </p:cNvPr>
          <p:cNvSpPr/>
          <p:nvPr/>
        </p:nvSpPr>
        <p:spPr>
          <a:xfrm>
            <a:off x="1906468" y="2687823"/>
            <a:ext cx="1175113" cy="461665"/>
          </a:xfrm>
          <a:prstGeom prst="rect">
            <a:avLst/>
          </a:prstGeom>
          <a:noFill/>
          <a:ln w="9525">
            <a:solidFill>
              <a:schemeClr val="tx1"/>
            </a:solidFill>
          </a:ln>
          <a:effectLst/>
        </p:spPr>
        <p:txBody>
          <a:bodyPr wrap="square">
            <a:spAutoFit/>
          </a:bodyPr>
          <a:lstStyle/>
          <a:p>
            <a:pPr algn="ctr"/>
            <a:r>
              <a:rPr lang="en-US" sz="1200" dirty="0">
                <a:latin typeface="Gill Sans MT" charset="0"/>
                <a:ea typeface="Gill Sans MT" charset="0"/>
                <a:cs typeface="Gill Sans MT" charset="0"/>
              </a:rPr>
              <a:t>Target storage levels</a:t>
            </a:r>
          </a:p>
        </p:txBody>
      </p:sp>
      <p:cxnSp>
        <p:nvCxnSpPr>
          <p:cNvPr id="44" name="Straight Arrow Connector 43">
            <a:extLst>
              <a:ext uri="{FF2B5EF4-FFF2-40B4-BE49-F238E27FC236}">
                <a16:creationId xmlns:a16="http://schemas.microsoft.com/office/drawing/2014/main" id="{8355FB64-4902-BFC0-2A70-76AEBB6001F5}"/>
              </a:ext>
            </a:extLst>
          </p:cNvPr>
          <p:cNvCxnSpPr>
            <a:cxnSpLocks/>
            <a:stCxn id="43" idx="2"/>
          </p:cNvCxnSpPr>
          <p:nvPr/>
        </p:nvCxnSpPr>
        <p:spPr>
          <a:xfrm>
            <a:off x="2494025" y="3149488"/>
            <a:ext cx="0" cy="305624"/>
          </a:xfrm>
          <a:prstGeom prst="straightConnector1">
            <a:avLst/>
          </a:prstGeom>
          <a:ln w="9525">
            <a:solidFill>
              <a:schemeClr val="tx1"/>
            </a:solidFill>
            <a:tailEnd type="stealt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3628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BABDFB94-E3D2-2642-996B-5C05979BE006}"/>
              </a:ext>
            </a:extLst>
          </p:cNvPr>
          <p:cNvSpPr>
            <a:spLocks noGrp="1"/>
          </p:cNvSpPr>
          <p:nvPr>
            <p:ph type="sldNum" sz="quarter" idx="12"/>
          </p:nvPr>
        </p:nvSpPr>
        <p:spPr/>
        <p:txBody>
          <a:bodyPr/>
          <a:lstStyle/>
          <a:p>
            <a:fld id="{8447FF33-F5BF-3A42-B664-EABD922DB817}" type="slidenum">
              <a:rPr lang="en-US" smtClean="0"/>
              <a:t>9</a:t>
            </a:fld>
            <a:endParaRPr lang="en-US" dirty="0"/>
          </a:p>
        </p:txBody>
      </p:sp>
      <p:sp>
        <p:nvSpPr>
          <p:cNvPr id="32" name="TextBox 31">
            <a:extLst>
              <a:ext uri="{FF2B5EF4-FFF2-40B4-BE49-F238E27FC236}">
                <a16:creationId xmlns:a16="http://schemas.microsoft.com/office/drawing/2014/main" id="{4F1AF980-3CCB-067E-1B4C-B7D83EB5599B}"/>
              </a:ext>
            </a:extLst>
          </p:cNvPr>
          <p:cNvSpPr txBox="1"/>
          <p:nvPr/>
        </p:nvSpPr>
        <p:spPr>
          <a:xfrm>
            <a:off x="269966" y="144000"/>
            <a:ext cx="8456023" cy="666786"/>
          </a:xfrm>
          <a:prstGeom prst="rect">
            <a:avLst/>
          </a:prstGeom>
          <a:noFill/>
        </p:spPr>
        <p:txBody>
          <a:bodyPr wrap="square" rtlCol="0">
            <a:spAutoFit/>
          </a:bodyPr>
          <a:lstStyle/>
          <a:p>
            <a:r>
              <a:rPr lang="en-US" sz="3733" b="1" dirty="0">
                <a:solidFill>
                  <a:srgbClr val="000000"/>
                </a:solidFill>
                <a:latin typeface="Gill Sans MT"/>
                <a:cs typeface="Gill Sans MT"/>
              </a:rPr>
              <a:t>Models</a:t>
            </a:r>
          </a:p>
        </p:txBody>
      </p:sp>
      <p:sp>
        <p:nvSpPr>
          <p:cNvPr id="2" name="Rectangle 1">
            <a:extLst>
              <a:ext uri="{FF2B5EF4-FFF2-40B4-BE49-F238E27FC236}">
                <a16:creationId xmlns:a16="http://schemas.microsoft.com/office/drawing/2014/main" id="{D4E87458-00CB-45CD-76A4-95F5B9A32A58}"/>
              </a:ext>
            </a:extLst>
          </p:cNvPr>
          <p:cNvSpPr/>
          <p:nvPr/>
        </p:nvSpPr>
        <p:spPr>
          <a:xfrm>
            <a:off x="6645729" y="1712544"/>
            <a:ext cx="2080260" cy="1391082"/>
          </a:xfrm>
          <a:prstGeom prst="rect">
            <a:avLst/>
          </a:prstGeom>
          <a:solidFill>
            <a:srgbClr val="7030A0">
              <a:alpha val="5000"/>
            </a:srgbClr>
          </a:solidFill>
          <a:ln w="95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Gill Sans MT" charset="0"/>
              <a:ea typeface="Gill Sans MT" charset="0"/>
              <a:cs typeface="Gill Sans MT" charset="0"/>
            </a:endParaRPr>
          </a:p>
        </p:txBody>
      </p:sp>
      <p:sp>
        <p:nvSpPr>
          <p:cNvPr id="3" name="Rectangle 2">
            <a:extLst>
              <a:ext uri="{FF2B5EF4-FFF2-40B4-BE49-F238E27FC236}">
                <a16:creationId xmlns:a16="http://schemas.microsoft.com/office/drawing/2014/main" id="{72DBC0DD-BB3B-A20D-0E5D-774643CDA7FD}"/>
              </a:ext>
            </a:extLst>
          </p:cNvPr>
          <p:cNvSpPr/>
          <p:nvPr/>
        </p:nvSpPr>
        <p:spPr>
          <a:xfrm>
            <a:off x="4209252" y="1347684"/>
            <a:ext cx="2080260" cy="2310098"/>
          </a:xfrm>
          <a:prstGeom prst="rect">
            <a:avLst/>
          </a:prstGeom>
          <a:solidFill>
            <a:schemeClr val="accent4">
              <a:lumMod val="20000"/>
              <a:lumOff val="80000"/>
              <a:alpha val="30000"/>
            </a:schemeClr>
          </a:solidFill>
          <a:ln w="95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Gill Sans MT" charset="0"/>
              <a:ea typeface="Gill Sans MT" charset="0"/>
              <a:cs typeface="Gill Sans MT" charset="0"/>
            </a:endParaRPr>
          </a:p>
        </p:txBody>
      </p:sp>
      <p:sp>
        <p:nvSpPr>
          <p:cNvPr id="5" name="Rectangle 4">
            <a:extLst>
              <a:ext uri="{FF2B5EF4-FFF2-40B4-BE49-F238E27FC236}">
                <a16:creationId xmlns:a16="http://schemas.microsoft.com/office/drawing/2014/main" id="{82386F5A-5E1C-4745-2C41-63264914F978}"/>
              </a:ext>
            </a:extLst>
          </p:cNvPr>
          <p:cNvSpPr/>
          <p:nvPr/>
        </p:nvSpPr>
        <p:spPr>
          <a:xfrm>
            <a:off x="646024" y="3455112"/>
            <a:ext cx="2080260" cy="1461236"/>
          </a:xfrm>
          <a:prstGeom prst="rect">
            <a:avLst/>
          </a:prstGeom>
          <a:solidFill>
            <a:schemeClr val="accent1">
              <a:lumMod val="20000"/>
              <a:lumOff val="80000"/>
            </a:schemeClr>
          </a:solidFill>
          <a:ln w="95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Gill Sans MT" charset="0"/>
              <a:ea typeface="Gill Sans MT" charset="0"/>
              <a:cs typeface="Gill Sans MT" charset="0"/>
            </a:endParaRPr>
          </a:p>
        </p:txBody>
      </p:sp>
      <p:sp>
        <p:nvSpPr>
          <p:cNvPr id="7" name="Rectangle 6">
            <a:extLst>
              <a:ext uri="{FF2B5EF4-FFF2-40B4-BE49-F238E27FC236}">
                <a16:creationId xmlns:a16="http://schemas.microsoft.com/office/drawing/2014/main" id="{0D896007-49B7-522E-F993-EF0632169861}"/>
              </a:ext>
            </a:extLst>
          </p:cNvPr>
          <p:cNvSpPr/>
          <p:nvPr/>
        </p:nvSpPr>
        <p:spPr>
          <a:xfrm>
            <a:off x="646024" y="3543367"/>
            <a:ext cx="2080260" cy="276999"/>
          </a:xfrm>
          <a:prstGeom prst="rect">
            <a:avLst/>
          </a:prstGeom>
          <a:noFill/>
          <a:ln w="9525">
            <a:noFill/>
          </a:ln>
        </p:spPr>
        <p:txBody>
          <a:bodyPr wrap="square">
            <a:spAutoFit/>
          </a:bodyPr>
          <a:lstStyle/>
          <a:p>
            <a:pPr algn="ctr"/>
            <a:r>
              <a:rPr lang="en-US" sz="1200" b="1" dirty="0">
                <a:latin typeface="Gill Sans MT" charset="0"/>
                <a:ea typeface="Gill Sans MT" charset="0"/>
                <a:cs typeface="Gill Sans MT" charset="0"/>
              </a:rPr>
              <a:t>Water system model</a:t>
            </a:r>
          </a:p>
        </p:txBody>
      </p:sp>
      <p:sp>
        <p:nvSpPr>
          <p:cNvPr id="8" name="Rectangle 7">
            <a:extLst>
              <a:ext uri="{FF2B5EF4-FFF2-40B4-BE49-F238E27FC236}">
                <a16:creationId xmlns:a16="http://schemas.microsoft.com/office/drawing/2014/main" id="{3A8DF1BC-EAD8-8E0C-1312-87C45DA6388B}"/>
              </a:ext>
            </a:extLst>
          </p:cNvPr>
          <p:cNvSpPr/>
          <p:nvPr/>
        </p:nvSpPr>
        <p:spPr>
          <a:xfrm>
            <a:off x="318951" y="2687823"/>
            <a:ext cx="1175113" cy="461665"/>
          </a:xfrm>
          <a:prstGeom prst="rect">
            <a:avLst/>
          </a:prstGeom>
          <a:noFill/>
          <a:ln w="9525">
            <a:solidFill>
              <a:schemeClr val="tx1"/>
            </a:solidFill>
          </a:ln>
          <a:effectLst/>
        </p:spPr>
        <p:txBody>
          <a:bodyPr wrap="square">
            <a:spAutoFit/>
          </a:bodyPr>
          <a:lstStyle/>
          <a:p>
            <a:pPr algn="ctr"/>
            <a:r>
              <a:rPr lang="en-US" sz="1200" dirty="0">
                <a:latin typeface="Gill Sans MT" charset="0"/>
                <a:ea typeface="Gill Sans MT" charset="0"/>
                <a:cs typeface="Gill Sans MT" charset="0"/>
              </a:rPr>
              <a:t>Inflow /</a:t>
            </a:r>
          </a:p>
          <a:p>
            <a:pPr algn="ctr"/>
            <a:r>
              <a:rPr lang="en-US" sz="1200" dirty="0">
                <a:latin typeface="Gill Sans MT" charset="0"/>
                <a:ea typeface="Gill Sans MT" charset="0"/>
                <a:cs typeface="Gill Sans MT" charset="0"/>
              </a:rPr>
              <a:t>Inflow forecasts</a:t>
            </a:r>
          </a:p>
        </p:txBody>
      </p:sp>
      <p:cxnSp>
        <p:nvCxnSpPr>
          <p:cNvPr id="9" name="Straight Arrow Connector 8">
            <a:extLst>
              <a:ext uri="{FF2B5EF4-FFF2-40B4-BE49-F238E27FC236}">
                <a16:creationId xmlns:a16="http://schemas.microsoft.com/office/drawing/2014/main" id="{26E65C13-470F-87B0-20B8-81D9A0453C4E}"/>
              </a:ext>
            </a:extLst>
          </p:cNvPr>
          <p:cNvCxnSpPr>
            <a:cxnSpLocks/>
            <a:stCxn id="8" idx="2"/>
          </p:cNvCxnSpPr>
          <p:nvPr/>
        </p:nvCxnSpPr>
        <p:spPr>
          <a:xfrm>
            <a:off x="906508" y="3149488"/>
            <a:ext cx="0" cy="305624"/>
          </a:xfrm>
          <a:prstGeom prst="straightConnector1">
            <a:avLst/>
          </a:prstGeom>
          <a:ln w="9525">
            <a:solidFill>
              <a:schemeClr val="tx1"/>
            </a:solidFill>
            <a:tailEnd type="stealth"/>
          </a:ln>
          <a:effectLst/>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EB44C420-5592-AA99-0F09-4BBA8667ADA8}"/>
              </a:ext>
            </a:extLst>
          </p:cNvPr>
          <p:cNvSpPr/>
          <p:nvPr/>
        </p:nvSpPr>
        <p:spPr>
          <a:xfrm>
            <a:off x="4459260" y="2993447"/>
            <a:ext cx="1580245" cy="461665"/>
          </a:xfrm>
          <a:prstGeom prst="rect">
            <a:avLst/>
          </a:prstGeom>
          <a:solidFill>
            <a:schemeClr val="accent4">
              <a:lumMod val="40000"/>
              <a:lumOff val="60000"/>
              <a:alpha val="20000"/>
            </a:schemeClr>
          </a:solidFill>
          <a:ln w="9525">
            <a:solidFill>
              <a:srgbClr val="FF0000"/>
            </a:solidFill>
          </a:ln>
        </p:spPr>
        <p:txBody>
          <a:bodyPr wrap="square">
            <a:spAutoFit/>
          </a:bodyPr>
          <a:lstStyle/>
          <a:p>
            <a:pPr algn="ctr"/>
            <a:r>
              <a:rPr lang="en-US" sz="1200" b="1" dirty="0">
                <a:latin typeface="Gill Sans MT" charset="0"/>
                <a:ea typeface="Gill Sans MT" charset="0"/>
                <a:cs typeface="Gill Sans MT" charset="0"/>
              </a:rPr>
              <a:t>Dispatchable</a:t>
            </a:r>
            <a:r>
              <a:rPr lang="en-US" sz="1200" dirty="0">
                <a:latin typeface="Gill Sans MT" charset="0"/>
                <a:ea typeface="Gill Sans MT" charset="0"/>
                <a:cs typeface="Gill Sans MT" charset="0"/>
              </a:rPr>
              <a:t> hydropower</a:t>
            </a:r>
          </a:p>
        </p:txBody>
      </p:sp>
      <p:sp>
        <p:nvSpPr>
          <p:cNvPr id="12" name="Rectangle 11">
            <a:extLst>
              <a:ext uri="{FF2B5EF4-FFF2-40B4-BE49-F238E27FC236}">
                <a16:creationId xmlns:a16="http://schemas.microsoft.com/office/drawing/2014/main" id="{3FEE1C6D-E233-1D86-41EA-03433C645940}"/>
              </a:ext>
            </a:extLst>
          </p:cNvPr>
          <p:cNvSpPr/>
          <p:nvPr/>
        </p:nvSpPr>
        <p:spPr>
          <a:xfrm>
            <a:off x="892582" y="3969949"/>
            <a:ext cx="1580245" cy="646331"/>
          </a:xfrm>
          <a:prstGeom prst="rect">
            <a:avLst/>
          </a:prstGeom>
          <a:solidFill>
            <a:schemeClr val="tx2">
              <a:lumMod val="40000"/>
              <a:lumOff val="60000"/>
            </a:schemeClr>
          </a:solidFill>
          <a:ln w="9525">
            <a:solidFill>
              <a:schemeClr val="tx1"/>
            </a:solidFill>
          </a:ln>
        </p:spPr>
        <p:txBody>
          <a:bodyPr wrap="square">
            <a:spAutoFit/>
          </a:bodyPr>
          <a:lstStyle/>
          <a:p>
            <a:pPr algn="ctr"/>
            <a:r>
              <a:rPr lang="en-US" sz="1200" dirty="0">
                <a:latin typeface="Gill Sans MT" charset="0"/>
                <a:ea typeface="Gill Sans MT" charset="0"/>
                <a:cs typeface="Gill Sans MT" charset="0"/>
              </a:rPr>
              <a:t>Streamflow routing module (with dam operations)</a:t>
            </a:r>
          </a:p>
        </p:txBody>
      </p:sp>
      <p:sp>
        <p:nvSpPr>
          <p:cNvPr id="14" name="Rectangle 13">
            <a:extLst>
              <a:ext uri="{FF2B5EF4-FFF2-40B4-BE49-F238E27FC236}">
                <a16:creationId xmlns:a16="http://schemas.microsoft.com/office/drawing/2014/main" id="{971BA9D6-DED4-19DD-F97E-78FE59FDEC02}"/>
              </a:ext>
            </a:extLst>
          </p:cNvPr>
          <p:cNvSpPr/>
          <p:nvPr/>
        </p:nvSpPr>
        <p:spPr>
          <a:xfrm>
            <a:off x="5680941" y="4981848"/>
            <a:ext cx="1580245" cy="830997"/>
          </a:xfrm>
          <a:prstGeom prst="rect">
            <a:avLst/>
          </a:prstGeom>
          <a:ln w="9525">
            <a:solidFill>
              <a:srgbClr val="FF0000"/>
            </a:solidFill>
          </a:ln>
        </p:spPr>
        <p:txBody>
          <a:bodyPr wrap="square">
            <a:spAutoFit/>
          </a:bodyPr>
          <a:lstStyle/>
          <a:p>
            <a:pPr algn="ctr"/>
            <a:r>
              <a:rPr lang="en-US" sz="1200" dirty="0">
                <a:latin typeface="Gill Sans MT" charset="0"/>
                <a:ea typeface="Gill Sans MT" charset="0"/>
                <a:cs typeface="Gill Sans MT" charset="0"/>
              </a:rPr>
              <a:t>Generation mix</a:t>
            </a:r>
          </a:p>
          <a:p>
            <a:pPr algn="ctr"/>
            <a:r>
              <a:rPr lang="en-US" sz="1200" dirty="0">
                <a:latin typeface="Gill Sans MT" charset="0"/>
                <a:ea typeface="Gill Sans MT" charset="0"/>
                <a:cs typeface="Gill Sans MT" charset="0"/>
              </a:rPr>
              <a:t>+</a:t>
            </a:r>
          </a:p>
          <a:p>
            <a:pPr algn="ctr"/>
            <a:r>
              <a:rPr lang="en-US" sz="1200" dirty="0">
                <a:latin typeface="Gill Sans MT" charset="0"/>
                <a:ea typeface="Gill Sans MT" charset="0"/>
                <a:cs typeface="Gill Sans MT" charset="0"/>
              </a:rPr>
              <a:t>Costs, CO</a:t>
            </a:r>
            <a:r>
              <a:rPr lang="en-US" sz="1200" baseline="-25000" dirty="0">
                <a:latin typeface="Gill Sans MT" charset="0"/>
                <a:ea typeface="Gill Sans MT" charset="0"/>
                <a:cs typeface="Gill Sans MT" charset="0"/>
              </a:rPr>
              <a:t>2</a:t>
            </a:r>
            <a:r>
              <a:rPr lang="en-US" sz="1200" dirty="0">
                <a:latin typeface="Gill Sans MT" charset="0"/>
                <a:ea typeface="Gill Sans MT" charset="0"/>
                <a:cs typeface="Gill Sans MT" charset="0"/>
              </a:rPr>
              <a:t> emissions, N-1 violations</a:t>
            </a:r>
          </a:p>
        </p:txBody>
      </p:sp>
      <p:sp>
        <p:nvSpPr>
          <p:cNvPr id="15" name="Rectangle 14">
            <a:extLst>
              <a:ext uri="{FF2B5EF4-FFF2-40B4-BE49-F238E27FC236}">
                <a16:creationId xmlns:a16="http://schemas.microsoft.com/office/drawing/2014/main" id="{72C24363-A1BA-4D02-A945-B7F29E2FBC11}"/>
              </a:ext>
            </a:extLst>
          </p:cNvPr>
          <p:cNvSpPr/>
          <p:nvPr/>
        </p:nvSpPr>
        <p:spPr>
          <a:xfrm>
            <a:off x="4459260" y="2179895"/>
            <a:ext cx="1580245" cy="646331"/>
          </a:xfrm>
          <a:prstGeom prst="rect">
            <a:avLst/>
          </a:prstGeom>
          <a:solidFill>
            <a:schemeClr val="accent4">
              <a:lumMod val="40000"/>
              <a:lumOff val="60000"/>
              <a:alpha val="20000"/>
            </a:schemeClr>
          </a:solidFill>
          <a:ln w="9525">
            <a:solidFill>
              <a:schemeClr val="tx1"/>
            </a:solidFill>
          </a:ln>
          <a:effectLst/>
        </p:spPr>
        <p:txBody>
          <a:bodyPr wrap="square">
            <a:spAutoFit/>
          </a:bodyPr>
          <a:lstStyle/>
          <a:p>
            <a:pPr algn="ctr"/>
            <a:r>
              <a:rPr lang="en-US" sz="1200" dirty="0">
                <a:latin typeface="Gill Sans MT" charset="0"/>
                <a:ea typeface="Gill Sans MT" charset="0"/>
                <a:cs typeface="Gill Sans MT" charset="0"/>
              </a:rPr>
              <a:t>Techno-economic parameters of thermoelectric units</a:t>
            </a:r>
          </a:p>
        </p:txBody>
      </p:sp>
      <p:sp>
        <p:nvSpPr>
          <p:cNvPr id="16" name="Rectangle 15">
            <a:extLst>
              <a:ext uri="{FF2B5EF4-FFF2-40B4-BE49-F238E27FC236}">
                <a16:creationId xmlns:a16="http://schemas.microsoft.com/office/drawing/2014/main" id="{C3416AD0-FDE8-DEA9-343D-D800CAD20FB2}"/>
              </a:ext>
            </a:extLst>
          </p:cNvPr>
          <p:cNvSpPr/>
          <p:nvPr/>
        </p:nvSpPr>
        <p:spPr>
          <a:xfrm>
            <a:off x="6895736" y="2589704"/>
            <a:ext cx="1580245" cy="276999"/>
          </a:xfrm>
          <a:prstGeom prst="rect">
            <a:avLst/>
          </a:prstGeom>
          <a:solidFill>
            <a:srgbClr val="7030A0">
              <a:alpha val="20000"/>
            </a:srgbClr>
          </a:solidFill>
          <a:ln w="9525">
            <a:solidFill>
              <a:schemeClr val="tx1"/>
            </a:solidFill>
          </a:ln>
        </p:spPr>
        <p:txBody>
          <a:bodyPr wrap="square">
            <a:spAutoFit/>
          </a:bodyPr>
          <a:lstStyle/>
          <a:p>
            <a:pPr algn="ctr"/>
            <a:r>
              <a:rPr lang="en-US" sz="1200" dirty="0">
                <a:latin typeface="Gill Sans MT" charset="0"/>
                <a:ea typeface="Gill Sans MT" charset="0"/>
                <a:cs typeface="Gill Sans MT" charset="0"/>
              </a:rPr>
              <a:t>Transmission capacity</a:t>
            </a:r>
          </a:p>
        </p:txBody>
      </p:sp>
      <p:sp>
        <p:nvSpPr>
          <p:cNvPr id="17" name="Rectangle 16">
            <a:extLst>
              <a:ext uri="{FF2B5EF4-FFF2-40B4-BE49-F238E27FC236}">
                <a16:creationId xmlns:a16="http://schemas.microsoft.com/office/drawing/2014/main" id="{3F3E1133-C3C7-DA90-58D9-9C63DAEFF081}"/>
              </a:ext>
            </a:extLst>
          </p:cNvPr>
          <p:cNvSpPr/>
          <p:nvPr/>
        </p:nvSpPr>
        <p:spPr>
          <a:xfrm>
            <a:off x="5256266" y="3846100"/>
            <a:ext cx="2429593" cy="769441"/>
          </a:xfrm>
          <a:prstGeom prst="rect">
            <a:avLst/>
          </a:prstGeom>
          <a:solidFill>
            <a:schemeClr val="bg1">
              <a:lumMod val="85000"/>
            </a:schemeClr>
          </a:solidFill>
          <a:ln w="9525">
            <a:noFill/>
          </a:ln>
        </p:spPr>
        <p:txBody>
          <a:bodyPr wrap="square">
            <a:spAutoFit/>
          </a:bodyPr>
          <a:lstStyle/>
          <a:p>
            <a:pPr algn="ctr"/>
            <a:r>
              <a:rPr lang="en-US" sz="1200" b="1" dirty="0" err="1">
                <a:latin typeface="Gill Sans MT" charset="0"/>
                <a:ea typeface="Gill Sans MT" charset="0"/>
                <a:cs typeface="Gill Sans MT" charset="0"/>
              </a:rPr>
              <a:t>PowNet</a:t>
            </a:r>
            <a:endParaRPr lang="en-US" sz="1200" b="1" dirty="0">
              <a:latin typeface="Gill Sans MT" charset="0"/>
              <a:ea typeface="Gill Sans MT" charset="0"/>
              <a:cs typeface="Gill Sans MT" charset="0"/>
            </a:endParaRPr>
          </a:p>
          <a:p>
            <a:pPr algn="ctr"/>
            <a:endParaRPr lang="en-US" sz="800" b="1" dirty="0">
              <a:latin typeface="Gill Sans MT" charset="0"/>
              <a:ea typeface="Gill Sans MT" charset="0"/>
              <a:cs typeface="Gill Sans MT" charset="0"/>
            </a:endParaRPr>
          </a:p>
          <a:p>
            <a:pPr algn="ctr"/>
            <a:r>
              <a:rPr lang="en-US" sz="1200" dirty="0">
                <a:latin typeface="Gill Sans MT" charset="0"/>
                <a:ea typeface="Gill Sans MT" charset="0"/>
                <a:cs typeface="Gill Sans MT" charset="0"/>
              </a:rPr>
              <a:t>(</a:t>
            </a:r>
            <a:r>
              <a:rPr lang="en-US" sz="1200" i="1" dirty="0">
                <a:latin typeface="Gill Sans MT" charset="0"/>
                <a:ea typeface="Gill Sans MT" charset="0"/>
                <a:cs typeface="Gill Sans MT" charset="0"/>
              </a:rPr>
              <a:t>MILP problem: minimize production cost, meet demand)</a:t>
            </a:r>
          </a:p>
        </p:txBody>
      </p:sp>
      <p:sp>
        <p:nvSpPr>
          <p:cNvPr id="18" name="Rectangle 17">
            <a:extLst>
              <a:ext uri="{FF2B5EF4-FFF2-40B4-BE49-F238E27FC236}">
                <a16:creationId xmlns:a16="http://schemas.microsoft.com/office/drawing/2014/main" id="{DAE32A78-4AC6-48BF-E294-D3DAE86EED5B}"/>
              </a:ext>
            </a:extLst>
          </p:cNvPr>
          <p:cNvSpPr/>
          <p:nvPr/>
        </p:nvSpPr>
        <p:spPr>
          <a:xfrm>
            <a:off x="4459260" y="1551009"/>
            <a:ext cx="1580245" cy="461665"/>
          </a:xfrm>
          <a:prstGeom prst="rect">
            <a:avLst/>
          </a:prstGeom>
          <a:solidFill>
            <a:schemeClr val="accent4">
              <a:lumMod val="40000"/>
              <a:lumOff val="60000"/>
              <a:alpha val="20000"/>
            </a:schemeClr>
          </a:solidFill>
          <a:ln w="9525">
            <a:solidFill>
              <a:schemeClr val="tx1"/>
            </a:solidFill>
          </a:ln>
        </p:spPr>
        <p:txBody>
          <a:bodyPr wrap="square">
            <a:spAutoFit/>
          </a:bodyPr>
          <a:lstStyle/>
          <a:p>
            <a:pPr algn="ctr"/>
            <a:r>
              <a:rPr lang="en-US" sz="1200" dirty="0">
                <a:latin typeface="Gill Sans MT" charset="0"/>
                <a:ea typeface="Gill Sans MT" charset="0"/>
                <a:cs typeface="Gill Sans MT" charset="0"/>
              </a:rPr>
              <a:t>Dispatchable wind </a:t>
            </a:r>
          </a:p>
          <a:p>
            <a:pPr algn="ctr"/>
            <a:r>
              <a:rPr lang="en-US" sz="1200" dirty="0">
                <a:latin typeface="Gill Sans MT" charset="0"/>
                <a:ea typeface="Gill Sans MT" charset="0"/>
                <a:cs typeface="Gill Sans MT" charset="0"/>
              </a:rPr>
              <a:t>and solar</a:t>
            </a:r>
          </a:p>
        </p:txBody>
      </p:sp>
      <p:sp>
        <p:nvSpPr>
          <p:cNvPr id="19" name="Rectangle 18">
            <a:extLst>
              <a:ext uri="{FF2B5EF4-FFF2-40B4-BE49-F238E27FC236}">
                <a16:creationId xmlns:a16="http://schemas.microsoft.com/office/drawing/2014/main" id="{6F19F28D-9F15-DB49-E210-CE9AEE462599}"/>
              </a:ext>
            </a:extLst>
          </p:cNvPr>
          <p:cNvSpPr/>
          <p:nvPr/>
        </p:nvSpPr>
        <p:spPr>
          <a:xfrm>
            <a:off x="892582" y="5284261"/>
            <a:ext cx="1580245" cy="646331"/>
          </a:xfrm>
          <a:prstGeom prst="rect">
            <a:avLst/>
          </a:prstGeom>
          <a:ln w="9525">
            <a:solidFill>
              <a:srgbClr val="FF0000"/>
            </a:solidFill>
          </a:ln>
        </p:spPr>
        <p:txBody>
          <a:bodyPr wrap="square">
            <a:spAutoFit/>
          </a:bodyPr>
          <a:lstStyle/>
          <a:p>
            <a:pPr algn="ctr"/>
            <a:r>
              <a:rPr lang="en-US" sz="1200" dirty="0">
                <a:latin typeface="Gill Sans MT" charset="0"/>
                <a:ea typeface="Gill Sans MT" charset="0"/>
                <a:cs typeface="Gill Sans MT" charset="0"/>
              </a:rPr>
              <a:t>Reservoir storage, release, dispatchable hydropower</a:t>
            </a:r>
          </a:p>
        </p:txBody>
      </p:sp>
      <p:cxnSp>
        <p:nvCxnSpPr>
          <p:cNvPr id="20" name="Straight Arrow Connector 19">
            <a:extLst>
              <a:ext uri="{FF2B5EF4-FFF2-40B4-BE49-F238E27FC236}">
                <a16:creationId xmlns:a16="http://schemas.microsoft.com/office/drawing/2014/main" id="{26069640-5F87-FC2A-0B83-660FE52EBEC9}"/>
              </a:ext>
            </a:extLst>
          </p:cNvPr>
          <p:cNvCxnSpPr>
            <a:cxnSpLocks/>
            <a:endCxn id="19" idx="0"/>
          </p:cNvCxnSpPr>
          <p:nvPr/>
        </p:nvCxnSpPr>
        <p:spPr>
          <a:xfrm flipH="1">
            <a:off x="1682705" y="4916348"/>
            <a:ext cx="2" cy="367913"/>
          </a:xfrm>
          <a:prstGeom prst="straightConnector1">
            <a:avLst/>
          </a:prstGeom>
          <a:ln w="9525">
            <a:solidFill>
              <a:schemeClr val="tx1"/>
            </a:solidFill>
            <a:tailEnd type="stealth"/>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147FA207-4567-6498-C530-C894A4606949}"/>
              </a:ext>
            </a:extLst>
          </p:cNvPr>
          <p:cNvCxnSpPr>
            <a:cxnSpLocks/>
          </p:cNvCxnSpPr>
          <p:nvPr/>
        </p:nvCxnSpPr>
        <p:spPr>
          <a:xfrm flipH="1">
            <a:off x="6471062" y="4613935"/>
            <a:ext cx="2" cy="367913"/>
          </a:xfrm>
          <a:prstGeom prst="straightConnector1">
            <a:avLst/>
          </a:prstGeom>
          <a:ln w="9525">
            <a:solidFill>
              <a:schemeClr val="tx1"/>
            </a:solidFill>
            <a:tailEnd type="stealth"/>
          </a:ln>
          <a:effectLst/>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8280BB7F-9135-37AE-61A6-7FA6BDFDCF37}"/>
              </a:ext>
            </a:extLst>
          </p:cNvPr>
          <p:cNvSpPr/>
          <p:nvPr/>
        </p:nvSpPr>
        <p:spPr>
          <a:xfrm>
            <a:off x="6895737" y="1960563"/>
            <a:ext cx="1580245" cy="461665"/>
          </a:xfrm>
          <a:prstGeom prst="rect">
            <a:avLst/>
          </a:prstGeom>
          <a:solidFill>
            <a:srgbClr val="7030A0">
              <a:alpha val="20000"/>
            </a:srgbClr>
          </a:solidFill>
          <a:ln w="9525">
            <a:solidFill>
              <a:schemeClr val="tx1"/>
            </a:solidFill>
          </a:ln>
          <a:effectLst/>
        </p:spPr>
        <p:txBody>
          <a:bodyPr wrap="square">
            <a:spAutoFit/>
          </a:bodyPr>
          <a:lstStyle/>
          <a:p>
            <a:pPr algn="ctr"/>
            <a:r>
              <a:rPr lang="en-US" sz="1200" dirty="0">
                <a:latin typeface="Gill Sans MT" charset="0"/>
                <a:ea typeface="Gill Sans MT" charset="0"/>
                <a:cs typeface="Gill Sans MT" charset="0"/>
              </a:rPr>
              <a:t>Hourly electricity demand</a:t>
            </a:r>
          </a:p>
        </p:txBody>
      </p:sp>
      <p:sp>
        <p:nvSpPr>
          <p:cNvPr id="23" name="TextBox 22">
            <a:extLst>
              <a:ext uri="{FF2B5EF4-FFF2-40B4-BE49-F238E27FC236}">
                <a16:creationId xmlns:a16="http://schemas.microsoft.com/office/drawing/2014/main" id="{7145B59D-348E-FFA6-B13F-E24730D9AF3C}"/>
              </a:ext>
            </a:extLst>
          </p:cNvPr>
          <p:cNvSpPr txBox="1"/>
          <p:nvPr/>
        </p:nvSpPr>
        <p:spPr>
          <a:xfrm>
            <a:off x="4209252" y="1085925"/>
            <a:ext cx="2080260" cy="276999"/>
          </a:xfrm>
          <a:prstGeom prst="rect">
            <a:avLst/>
          </a:prstGeom>
          <a:noFill/>
          <a:ln>
            <a:noFill/>
          </a:ln>
        </p:spPr>
        <p:txBody>
          <a:bodyPr wrap="square" rtlCol="0">
            <a:spAutoFit/>
          </a:bodyPr>
          <a:lstStyle/>
          <a:p>
            <a:pPr algn="ctr"/>
            <a:r>
              <a:rPr lang="en-US" sz="1200" i="1" dirty="0">
                <a:latin typeface="Gill Sans MT" panose="020B0502020104020203" pitchFamily="34" charset="77"/>
              </a:rPr>
              <a:t>Generation technology</a:t>
            </a:r>
          </a:p>
        </p:txBody>
      </p:sp>
      <p:sp>
        <p:nvSpPr>
          <p:cNvPr id="24" name="TextBox 23">
            <a:extLst>
              <a:ext uri="{FF2B5EF4-FFF2-40B4-BE49-F238E27FC236}">
                <a16:creationId xmlns:a16="http://schemas.microsoft.com/office/drawing/2014/main" id="{7D9D4544-4C46-63C9-FB45-AEA894126D66}"/>
              </a:ext>
            </a:extLst>
          </p:cNvPr>
          <p:cNvSpPr txBox="1"/>
          <p:nvPr/>
        </p:nvSpPr>
        <p:spPr>
          <a:xfrm>
            <a:off x="6645729" y="1440348"/>
            <a:ext cx="2080259" cy="276999"/>
          </a:xfrm>
          <a:prstGeom prst="rect">
            <a:avLst/>
          </a:prstGeom>
          <a:noFill/>
          <a:ln>
            <a:noFill/>
          </a:ln>
        </p:spPr>
        <p:txBody>
          <a:bodyPr wrap="square" rtlCol="0">
            <a:spAutoFit/>
          </a:bodyPr>
          <a:lstStyle/>
          <a:p>
            <a:pPr algn="ctr"/>
            <a:r>
              <a:rPr lang="en-US" sz="1200" i="1" dirty="0">
                <a:latin typeface="Gill Sans MT" panose="020B0502020104020203" pitchFamily="34" charset="77"/>
              </a:rPr>
              <a:t>Other parameters</a:t>
            </a:r>
          </a:p>
        </p:txBody>
      </p:sp>
      <p:cxnSp>
        <p:nvCxnSpPr>
          <p:cNvPr id="25" name="Straight Arrow Connector 24">
            <a:extLst>
              <a:ext uri="{FF2B5EF4-FFF2-40B4-BE49-F238E27FC236}">
                <a16:creationId xmlns:a16="http://schemas.microsoft.com/office/drawing/2014/main" id="{32B018B3-DCDF-8702-F0F8-1F00E508A5DF}"/>
              </a:ext>
            </a:extLst>
          </p:cNvPr>
          <p:cNvCxnSpPr>
            <a:cxnSpLocks/>
            <a:stCxn id="26" idx="4"/>
            <a:endCxn id="17" idx="0"/>
          </p:cNvCxnSpPr>
          <p:nvPr/>
        </p:nvCxnSpPr>
        <p:spPr>
          <a:xfrm flipH="1">
            <a:off x="6471063" y="3260833"/>
            <a:ext cx="0" cy="585267"/>
          </a:xfrm>
          <a:prstGeom prst="straightConnector1">
            <a:avLst/>
          </a:prstGeom>
          <a:ln w="9525">
            <a:solidFill>
              <a:schemeClr val="tx1"/>
            </a:solidFill>
            <a:tailEnd type="stealth"/>
          </a:ln>
          <a:effectLst/>
        </p:spPr>
        <p:style>
          <a:lnRef idx="2">
            <a:schemeClr val="accent1"/>
          </a:lnRef>
          <a:fillRef idx="0">
            <a:schemeClr val="accent1"/>
          </a:fillRef>
          <a:effectRef idx="1">
            <a:schemeClr val="accent1"/>
          </a:effectRef>
          <a:fontRef idx="minor">
            <a:schemeClr val="tx1"/>
          </a:fontRef>
        </p:style>
      </p:cxnSp>
      <p:sp>
        <p:nvSpPr>
          <p:cNvPr id="26" name="Oval 25">
            <a:extLst>
              <a:ext uri="{FF2B5EF4-FFF2-40B4-BE49-F238E27FC236}">
                <a16:creationId xmlns:a16="http://schemas.microsoft.com/office/drawing/2014/main" id="{DFD1AB64-CA88-3A62-0D7B-E5B7F2BE9105}"/>
              </a:ext>
            </a:extLst>
          </p:cNvPr>
          <p:cNvSpPr>
            <a:spLocks/>
          </p:cNvSpPr>
          <p:nvPr/>
        </p:nvSpPr>
        <p:spPr>
          <a:xfrm>
            <a:off x="6439125" y="3188833"/>
            <a:ext cx="72000" cy="72000"/>
          </a:xfrm>
          <a:prstGeom prst="ellipse">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Arrow Connector 26">
            <a:extLst>
              <a:ext uri="{FF2B5EF4-FFF2-40B4-BE49-F238E27FC236}">
                <a16:creationId xmlns:a16="http://schemas.microsoft.com/office/drawing/2014/main" id="{44DCE85F-6D10-0F6A-FC9B-654E6507FD21}"/>
              </a:ext>
            </a:extLst>
          </p:cNvPr>
          <p:cNvCxnSpPr>
            <a:cxnSpLocks/>
            <a:stCxn id="10" idx="3"/>
            <a:endCxn id="26" idx="2"/>
          </p:cNvCxnSpPr>
          <p:nvPr/>
        </p:nvCxnSpPr>
        <p:spPr>
          <a:xfrm>
            <a:off x="6039505" y="3224280"/>
            <a:ext cx="399620" cy="553"/>
          </a:xfrm>
          <a:prstGeom prst="straightConnector1">
            <a:avLst/>
          </a:prstGeom>
          <a:ln w="9525">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8" name="Elbow Connector 27">
            <a:extLst>
              <a:ext uri="{FF2B5EF4-FFF2-40B4-BE49-F238E27FC236}">
                <a16:creationId xmlns:a16="http://schemas.microsoft.com/office/drawing/2014/main" id="{4234289E-3F10-DA86-3CD7-BD0B36ECAA33}"/>
              </a:ext>
            </a:extLst>
          </p:cNvPr>
          <p:cNvCxnSpPr>
            <a:stCxn id="15" idx="3"/>
            <a:endCxn id="26" idx="0"/>
          </p:cNvCxnSpPr>
          <p:nvPr/>
        </p:nvCxnSpPr>
        <p:spPr>
          <a:xfrm>
            <a:off x="6039505" y="2503061"/>
            <a:ext cx="435620" cy="685772"/>
          </a:xfrm>
          <a:prstGeom prst="bentConnector2">
            <a:avLst/>
          </a:prstGeom>
          <a:ln w="9525">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9" name="Elbow Connector 28">
            <a:extLst>
              <a:ext uri="{FF2B5EF4-FFF2-40B4-BE49-F238E27FC236}">
                <a16:creationId xmlns:a16="http://schemas.microsoft.com/office/drawing/2014/main" id="{F18D9842-B24C-033D-D11A-E726D4DD2B16}"/>
              </a:ext>
            </a:extLst>
          </p:cNvPr>
          <p:cNvCxnSpPr>
            <a:cxnSpLocks/>
            <a:stCxn id="18" idx="3"/>
          </p:cNvCxnSpPr>
          <p:nvPr/>
        </p:nvCxnSpPr>
        <p:spPr>
          <a:xfrm>
            <a:off x="6039504" y="1781842"/>
            <a:ext cx="435600" cy="720280"/>
          </a:xfrm>
          <a:prstGeom prst="bentConnector2">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695330A-2CE9-616F-FEC0-C3433B611D72}"/>
              </a:ext>
            </a:extLst>
          </p:cNvPr>
          <p:cNvCxnSpPr>
            <a:cxnSpLocks/>
            <a:endCxn id="16" idx="1"/>
          </p:cNvCxnSpPr>
          <p:nvPr/>
        </p:nvCxnSpPr>
        <p:spPr>
          <a:xfrm>
            <a:off x="6471062" y="2728203"/>
            <a:ext cx="424674" cy="1"/>
          </a:xfrm>
          <a:prstGeom prst="straightConnector1">
            <a:avLst/>
          </a:prstGeom>
          <a:ln w="9525">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CE4AB357-7476-5DD3-3F95-AFDEA7AC4303}"/>
              </a:ext>
            </a:extLst>
          </p:cNvPr>
          <p:cNvCxnSpPr>
            <a:cxnSpLocks/>
            <a:endCxn id="22" idx="1"/>
          </p:cNvCxnSpPr>
          <p:nvPr/>
        </p:nvCxnSpPr>
        <p:spPr>
          <a:xfrm>
            <a:off x="6471062" y="2191237"/>
            <a:ext cx="424675" cy="159"/>
          </a:xfrm>
          <a:prstGeom prst="straightConnector1">
            <a:avLst/>
          </a:prstGeom>
          <a:ln w="9525">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4" name="Elbow Connector 33">
            <a:extLst>
              <a:ext uri="{FF2B5EF4-FFF2-40B4-BE49-F238E27FC236}">
                <a16:creationId xmlns:a16="http://schemas.microsoft.com/office/drawing/2014/main" id="{4FED7371-A4A3-500E-BEEA-BA31B8924870}"/>
              </a:ext>
            </a:extLst>
          </p:cNvPr>
          <p:cNvCxnSpPr>
            <a:cxnSpLocks/>
            <a:stCxn id="19" idx="3"/>
            <a:endCxn id="35" idx="4"/>
          </p:cNvCxnSpPr>
          <p:nvPr/>
        </p:nvCxnSpPr>
        <p:spPr>
          <a:xfrm flipV="1">
            <a:off x="2472827" y="3259340"/>
            <a:ext cx="990642" cy="2348087"/>
          </a:xfrm>
          <a:prstGeom prst="bentConnector2">
            <a:avLst/>
          </a:prstGeom>
          <a:ln w="9525">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BAA9CF8C-04CA-DF5A-CE4D-B684064F1107}"/>
              </a:ext>
            </a:extLst>
          </p:cNvPr>
          <p:cNvSpPr>
            <a:spLocks/>
          </p:cNvSpPr>
          <p:nvPr/>
        </p:nvSpPr>
        <p:spPr>
          <a:xfrm>
            <a:off x="3427469" y="3187340"/>
            <a:ext cx="72000" cy="72000"/>
          </a:xfrm>
          <a:prstGeom prst="ellipse">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7" name="Straight Arrow Connector 36">
            <a:extLst>
              <a:ext uri="{FF2B5EF4-FFF2-40B4-BE49-F238E27FC236}">
                <a16:creationId xmlns:a16="http://schemas.microsoft.com/office/drawing/2014/main" id="{55AEB0F0-09AE-BF87-EE8E-BFC8FE7E08A6}"/>
              </a:ext>
            </a:extLst>
          </p:cNvPr>
          <p:cNvCxnSpPr>
            <a:cxnSpLocks/>
            <a:endCxn id="10" idx="1"/>
          </p:cNvCxnSpPr>
          <p:nvPr/>
        </p:nvCxnSpPr>
        <p:spPr>
          <a:xfrm>
            <a:off x="3499469" y="3211911"/>
            <a:ext cx="959791" cy="0"/>
          </a:xfrm>
          <a:prstGeom prst="straightConnector1">
            <a:avLst/>
          </a:prstGeom>
          <a:ln w="9525">
            <a:solidFill>
              <a:schemeClr val="tx1"/>
            </a:solidFill>
            <a:prstDash val="dash"/>
            <a:tailEnd type="stealth"/>
          </a:ln>
          <a:effectLst/>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ECC44300-7D1E-82BE-8C91-1D12AF318AAC}"/>
              </a:ext>
            </a:extLst>
          </p:cNvPr>
          <p:cNvSpPr txBox="1"/>
          <p:nvPr/>
        </p:nvSpPr>
        <p:spPr>
          <a:xfrm>
            <a:off x="4209252" y="6394982"/>
            <a:ext cx="4516736" cy="246221"/>
          </a:xfrm>
          <a:prstGeom prst="rect">
            <a:avLst/>
          </a:prstGeom>
          <a:noFill/>
        </p:spPr>
        <p:txBody>
          <a:bodyPr wrap="square" rtlCol="0">
            <a:spAutoFit/>
          </a:bodyPr>
          <a:lstStyle/>
          <a:p>
            <a:pPr algn="ctr"/>
            <a:r>
              <a:rPr lang="en-US" sz="1000" dirty="0">
                <a:solidFill>
                  <a:schemeClr val="bg1">
                    <a:lumMod val="50000"/>
                  </a:schemeClr>
                </a:solidFill>
                <a:latin typeface="Gill Sans MT"/>
                <a:cs typeface="Gill Sans MT"/>
              </a:rPr>
              <a:t>Chowdhury et al. (2020), </a:t>
            </a:r>
            <a:r>
              <a:rPr lang="en-US" sz="1000" i="1" dirty="0">
                <a:solidFill>
                  <a:schemeClr val="bg1">
                    <a:lumMod val="50000"/>
                  </a:schemeClr>
                </a:solidFill>
                <a:latin typeface="Gill Sans MT"/>
                <a:cs typeface="Gill Sans MT"/>
              </a:rPr>
              <a:t>Journal of Open Research Software</a:t>
            </a:r>
            <a:r>
              <a:rPr lang="en-US" sz="1000" dirty="0">
                <a:solidFill>
                  <a:schemeClr val="bg1">
                    <a:lumMod val="50000"/>
                  </a:schemeClr>
                </a:solidFill>
                <a:latin typeface="Gill Sans MT"/>
                <a:cs typeface="Gill Sans MT"/>
              </a:rPr>
              <a:t>, 8(1).</a:t>
            </a:r>
          </a:p>
        </p:txBody>
      </p:sp>
      <p:sp>
        <p:nvSpPr>
          <p:cNvPr id="43" name="Rectangle 42">
            <a:extLst>
              <a:ext uri="{FF2B5EF4-FFF2-40B4-BE49-F238E27FC236}">
                <a16:creationId xmlns:a16="http://schemas.microsoft.com/office/drawing/2014/main" id="{4EFFAC4F-529D-38E1-AC5D-7B4112F239B2}"/>
              </a:ext>
            </a:extLst>
          </p:cNvPr>
          <p:cNvSpPr/>
          <p:nvPr/>
        </p:nvSpPr>
        <p:spPr>
          <a:xfrm>
            <a:off x="1906468" y="2687823"/>
            <a:ext cx="1175113" cy="461665"/>
          </a:xfrm>
          <a:prstGeom prst="rect">
            <a:avLst/>
          </a:prstGeom>
          <a:noFill/>
          <a:ln w="9525">
            <a:solidFill>
              <a:schemeClr val="tx1"/>
            </a:solidFill>
          </a:ln>
          <a:effectLst/>
        </p:spPr>
        <p:txBody>
          <a:bodyPr wrap="square">
            <a:spAutoFit/>
          </a:bodyPr>
          <a:lstStyle/>
          <a:p>
            <a:pPr algn="ctr"/>
            <a:r>
              <a:rPr lang="en-US" sz="1200" dirty="0">
                <a:latin typeface="Gill Sans MT" charset="0"/>
                <a:ea typeface="Gill Sans MT" charset="0"/>
                <a:cs typeface="Gill Sans MT" charset="0"/>
              </a:rPr>
              <a:t>Target storage levels</a:t>
            </a:r>
          </a:p>
        </p:txBody>
      </p:sp>
      <p:cxnSp>
        <p:nvCxnSpPr>
          <p:cNvPr id="44" name="Straight Arrow Connector 43">
            <a:extLst>
              <a:ext uri="{FF2B5EF4-FFF2-40B4-BE49-F238E27FC236}">
                <a16:creationId xmlns:a16="http://schemas.microsoft.com/office/drawing/2014/main" id="{8355FB64-4902-BFC0-2A70-76AEBB6001F5}"/>
              </a:ext>
            </a:extLst>
          </p:cNvPr>
          <p:cNvCxnSpPr>
            <a:cxnSpLocks/>
            <a:stCxn id="43" idx="2"/>
          </p:cNvCxnSpPr>
          <p:nvPr/>
        </p:nvCxnSpPr>
        <p:spPr>
          <a:xfrm>
            <a:off x="2494025" y="3149488"/>
            <a:ext cx="0" cy="305624"/>
          </a:xfrm>
          <a:prstGeom prst="straightConnector1">
            <a:avLst/>
          </a:prstGeom>
          <a:ln w="9525">
            <a:solidFill>
              <a:schemeClr val="tx1"/>
            </a:solidFill>
            <a:tailEnd type="stealth"/>
          </a:ln>
          <a:effectLst/>
        </p:spPr>
        <p:style>
          <a:lnRef idx="2">
            <a:schemeClr val="accent1"/>
          </a:lnRef>
          <a:fillRef idx="0">
            <a:schemeClr val="accent1"/>
          </a:fillRef>
          <a:effectRef idx="1">
            <a:schemeClr val="accent1"/>
          </a:effectRef>
          <a:fontRef idx="minor">
            <a:schemeClr val="tx1"/>
          </a:fontRef>
        </p:style>
      </p:cxnSp>
      <p:cxnSp>
        <p:nvCxnSpPr>
          <p:cNvPr id="4" name="Elbow Connector 3">
            <a:extLst>
              <a:ext uri="{FF2B5EF4-FFF2-40B4-BE49-F238E27FC236}">
                <a16:creationId xmlns:a16="http://schemas.microsoft.com/office/drawing/2014/main" id="{A9B0245B-41BE-D41C-AF91-F9694A45C325}"/>
              </a:ext>
            </a:extLst>
          </p:cNvPr>
          <p:cNvCxnSpPr>
            <a:cxnSpLocks/>
            <a:stCxn id="14" idx="1"/>
            <a:endCxn id="5" idx="3"/>
          </p:cNvCxnSpPr>
          <p:nvPr/>
        </p:nvCxnSpPr>
        <p:spPr>
          <a:xfrm rot="10800000">
            <a:off x="2726285" y="4185731"/>
            <a:ext cx="2954657" cy="1211617"/>
          </a:xfrm>
          <a:prstGeom prst="bentConnector3">
            <a:avLst>
              <a:gd name="adj1" fmla="val 62158"/>
            </a:avLst>
          </a:prstGeom>
          <a:ln w="9525">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CC07B976-AD87-01EC-EB3F-04994270A9B0}"/>
              </a:ext>
            </a:extLst>
          </p:cNvPr>
          <p:cNvSpPr/>
          <p:nvPr/>
        </p:nvSpPr>
        <p:spPr>
          <a:xfrm>
            <a:off x="4047136" y="4819181"/>
            <a:ext cx="1043577" cy="461665"/>
          </a:xfrm>
          <a:prstGeom prst="rect">
            <a:avLst/>
          </a:prstGeom>
          <a:noFill/>
          <a:ln w="9525">
            <a:solidFill>
              <a:schemeClr val="tx1"/>
            </a:solidFill>
          </a:ln>
          <a:effectLst/>
        </p:spPr>
        <p:txBody>
          <a:bodyPr wrap="square">
            <a:spAutoFit/>
          </a:bodyPr>
          <a:lstStyle/>
          <a:p>
            <a:pPr algn="ctr"/>
            <a:r>
              <a:rPr lang="en-US" sz="1200" b="1" dirty="0">
                <a:latin typeface="Gill Sans MT" charset="0"/>
                <a:ea typeface="Gill Sans MT" charset="0"/>
                <a:cs typeface="Gill Sans MT" charset="0"/>
              </a:rPr>
              <a:t>Dispatched</a:t>
            </a:r>
            <a:r>
              <a:rPr lang="en-US" sz="1200" dirty="0">
                <a:latin typeface="Gill Sans MT" charset="0"/>
                <a:ea typeface="Gill Sans MT" charset="0"/>
                <a:cs typeface="Gill Sans MT" charset="0"/>
              </a:rPr>
              <a:t> hydropower</a:t>
            </a:r>
          </a:p>
        </p:txBody>
      </p:sp>
    </p:spTree>
    <p:extLst>
      <p:ext uri="{BB962C8B-B14F-4D97-AF65-F5344CB8AC3E}">
        <p14:creationId xmlns:p14="http://schemas.microsoft.com/office/powerpoint/2010/main" val="2597203460"/>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4890</TotalTime>
  <Words>840</Words>
  <Application>Microsoft Macintosh PowerPoint</Application>
  <PresentationFormat>On-screen Show (4:3)</PresentationFormat>
  <Paragraphs>220</Paragraphs>
  <Slides>26</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Calibri Light</vt:lpstr>
      <vt:lpstr>Gill Sans MT</vt:lpstr>
      <vt:lpstr>Wingdings</vt:lpstr>
      <vt:lpstr>Office 2013 - 2022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Stefano Galelli</dc:creator>
  <cp:lastModifiedBy>Stefano Galelli</cp:lastModifiedBy>
  <cp:revision>816</cp:revision>
  <cp:lastPrinted>2022-03-06T17:00:10Z</cp:lastPrinted>
  <dcterms:created xsi:type="dcterms:W3CDTF">2020-11-19T02:30:26Z</dcterms:created>
  <dcterms:modified xsi:type="dcterms:W3CDTF">2024-05-21T16:25:51Z</dcterms:modified>
</cp:coreProperties>
</file>