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2"/>
  </p:notesMasterIdLst>
  <p:sldIdLst>
    <p:sldId id="373" r:id="rId2"/>
    <p:sldId id="372" r:id="rId3"/>
    <p:sldId id="458" r:id="rId4"/>
    <p:sldId id="473" r:id="rId5"/>
    <p:sldId id="459" r:id="rId6"/>
    <p:sldId id="486" r:id="rId7"/>
    <p:sldId id="477" r:id="rId8"/>
    <p:sldId id="479" r:id="rId9"/>
    <p:sldId id="478" r:id="rId10"/>
    <p:sldId id="475" r:id="rId11"/>
    <p:sldId id="461" r:id="rId12"/>
    <p:sldId id="488" r:id="rId13"/>
    <p:sldId id="462" r:id="rId14"/>
    <p:sldId id="463" r:id="rId15"/>
    <p:sldId id="464" r:id="rId16"/>
    <p:sldId id="494" r:id="rId17"/>
    <p:sldId id="466" r:id="rId18"/>
    <p:sldId id="467" r:id="rId19"/>
    <p:sldId id="496" r:id="rId20"/>
    <p:sldId id="500" r:id="rId21"/>
    <p:sldId id="468" r:id="rId22"/>
    <p:sldId id="497" r:id="rId23"/>
    <p:sldId id="482" r:id="rId24"/>
    <p:sldId id="499" r:id="rId25"/>
    <p:sldId id="483" r:id="rId26"/>
    <p:sldId id="495" r:id="rId27"/>
    <p:sldId id="502" r:id="rId28"/>
    <p:sldId id="505" r:id="rId29"/>
    <p:sldId id="504" r:id="rId30"/>
    <p:sldId id="470" r:id="rId31"/>
  </p:sldIdLst>
  <p:sldSz cx="9144000" cy="5143500" type="screen16x9"/>
  <p:notesSz cx="6858000" cy="91440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EFF2"/>
    <a:srgbClr val="00DCDE"/>
    <a:srgbClr val="00A6A9"/>
    <a:srgbClr val="00C0C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8799B23B-EC83-4686-B30A-512413B5E67A}" styleName="Light Style 3 - Accent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68D230F3-CF80-4859-8CE7-A43EE81993B5}" styleName="Light Style 1 - Accent 6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3C2FFA5D-87B4-456A-9821-1D502468CF0F}" styleName="Themed Style 1 –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780"/>
    <p:restoredTop sz="87676"/>
  </p:normalViewPr>
  <p:slideViewPr>
    <p:cSldViewPr snapToGrid="0" snapToObjects="1">
      <p:cViewPr varScale="1">
        <p:scale>
          <a:sx n="137" d="100"/>
          <a:sy n="137" d="100"/>
        </p:scale>
        <p:origin x="1216" y="192"/>
      </p:cViewPr>
      <p:guideLst/>
    </p:cSldViewPr>
  </p:slideViewPr>
  <p:notesTextViewPr>
    <p:cViewPr>
      <p:scale>
        <a:sx n="155" d="100"/>
        <a:sy n="15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51DE3F-C7A3-B849-A893-DA69F54E9BB7}" type="datetimeFigureOut">
              <a:rPr lang="en-US" smtClean="0"/>
              <a:t>6/7/24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FBE53E-502D-EA48-B765-E9C406CA08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4789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65193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1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90298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Gill Sans MT"/>
                <a:cs typeface="Gill Sans MT"/>
              </a:rPr>
              <a:t>- Decomposition vs column generation?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48592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228385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66245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654238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46208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150823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81223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112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SG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SG" sz="9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marR="0" lvl="0" indent="-17145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lang="en-SG" sz="9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50301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74628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866632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37947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69403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919202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139439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04721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27542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79391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6233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5725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8128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900" i="0" dirty="0">
                <a:latin typeface="Gill Sans MT"/>
                <a:cs typeface="Gill Sans MT"/>
              </a:rPr>
              <a:t>- </a:t>
            </a:r>
            <a:r>
              <a:rPr lang="en-SG" i="0" dirty="0">
                <a:effectLst/>
                <a:latin typeface="Helvetica" pitchFamily="2" charset="0"/>
              </a:rPr>
              <a:t>Kirsch–Nowak Streamflow Generator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6664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900" dirty="0">
                <a:latin typeface="Gill Sans MT"/>
                <a:cs typeface="Gill Sans MT"/>
              </a:rPr>
              <a:t>-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Gill Sans MT" panose="020B0502020104020203" pitchFamily="34" charset="77"/>
              </a:rPr>
              <a:t>0.0215 s</a:t>
            </a: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93230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39214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46804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1492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900" dirty="0">
              <a:latin typeface="Gill Sans MT"/>
              <a:cs typeface="Gill Sans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FBE53E-502D-EA48-B765-E9C406CA082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84783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712255-7FFB-EB4F-8FBD-6CCF64866229}" type="datetime1">
              <a:rPr lang="en-SG" smtClean="0"/>
              <a:t>7/6/24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0DC4A1-D213-734E-BDBB-83CE2D64E064}" type="datetime1">
              <a:rPr lang="en-SG" smtClean="0"/>
              <a:t>7/6/24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282D1-A725-D94D-991C-1767A0FADDCB}" type="datetime1">
              <a:rPr lang="en-SG" smtClean="0"/>
              <a:t>7/6/24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484E1E-E4EF-4843-97A2-A0AEF7FD70FB}" type="datetime1">
              <a:rPr lang="en-SG" smtClean="0"/>
              <a:t>7/6/24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7FEE89-D64E-1B44-A9B8-16FBDD9EFA43}" type="datetime1">
              <a:rPr lang="en-SG" smtClean="0"/>
              <a:t>7/6/24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599617-B0A9-454D-9888-5EF407312B24}" type="datetime1">
              <a:rPr lang="en-SG" smtClean="0"/>
              <a:t>7/6/24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0438D0-03D2-A84D-AD5C-AEFFCBE4DF4A}" type="datetime1">
              <a:rPr lang="en-SG" smtClean="0"/>
              <a:t>7/6/24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69A3DA-D180-0A42-928B-10AE67D6EA7D}" type="datetime1">
              <a:rPr lang="en-SG" smtClean="0"/>
              <a:t>7/6/24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3473E8B-8D0E-954F-9C87-923A1614DA9E}" type="datetime1">
              <a:rPr lang="en-SG" smtClean="0"/>
              <a:t>7/6/24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E72C4B-E3C8-8C47-83F1-52C675D859C5}" type="datetime1">
              <a:rPr lang="en-SG" smtClean="0"/>
              <a:t>7/6/24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3655102-34B1-BE48-9FDC-9D11435B00D6}" type="datetime1">
              <a:rPr lang="en-SG" smtClean="0"/>
              <a:t>7/6/24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045BBC-F028-6741-8E91-80DF66533265}" type="datetime1">
              <a:rPr lang="en-SG" smtClean="0"/>
              <a:t>7/6/24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7FF33-F5BF-3A42-B664-EABD922DB8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15612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Critical-Infrastructure-Systems-Lab" TargetMode="Externa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hyperlink" Target="mailto:galelli@cornell.edu" TargetMode="External"/><Relationship Id="rId7" Type="http://schemas.openxmlformats.org/officeDocument/2006/relationships/hyperlink" Target="https://galelli.cee.cornell.edu/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11" Type="http://schemas.openxmlformats.org/officeDocument/2006/relationships/image" Target="../media/image2.png"/><Relationship Id="rId5" Type="http://schemas.openxmlformats.org/officeDocument/2006/relationships/image" Target="../media/image30.png"/><Relationship Id="rId10" Type="http://schemas.openxmlformats.org/officeDocument/2006/relationships/image" Target="../media/image34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E3AAC5C7-F4EC-444E-9C53-A20D187EBCA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90000"/>
            <a:extLst>
              <a:ext uri="{BEBA8EAE-BF5A-486C-A8C5-ECC9F3942E4B}">
                <a14:imgProps xmlns:a14="http://schemas.microsoft.com/office/drawing/2010/main">
                  <a14:imgLayer>
                    <a14:imgEffect>
                      <a14:sharpenSoften amount="-30000"/>
                    </a14:imgEffect>
                  </a14:imgLayer>
                </a14:imgProps>
              </a:ext>
            </a:extLst>
          </a:blip>
          <a:srcRect b="5176"/>
          <a:stretch/>
        </p:blipFill>
        <p:spPr>
          <a:xfrm>
            <a:off x="0" y="0"/>
            <a:ext cx="915473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3225" y="2853164"/>
            <a:ext cx="783322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Balancing Accuracy and Computing Costs: Are Decomposition Methods Still Needed in the Era of Optimization Frameworks?</a:t>
            </a:r>
          </a:p>
        </p:txBody>
      </p:sp>
      <p:sp>
        <p:nvSpPr>
          <p:cNvPr id="4" name="CasellaDiTesto 24"/>
          <p:cNvSpPr txBox="1">
            <a:spLocks noChangeArrowheads="1"/>
          </p:cNvSpPr>
          <p:nvPr/>
        </p:nvSpPr>
        <p:spPr bwMode="auto">
          <a:xfrm>
            <a:off x="6241002" y="141057"/>
            <a:ext cx="2521258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r"/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October 17 </a:t>
            </a:r>
          </a:p>
          <a:p>
            <a:pPr algn="r"/>
            <a:r>
              <a:rPr lang="en-US" sz="12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2023 INFORMS Annual Meeting </a:t>
            </a:r>
          </a:p>
        </p:txBody>
      </p:sp>
      <p:sp>
        <p:nvSpPr>
          <p:cNvPr id="7" name="CasellaDiTesto 24">
            <a:extLst>
              <a:ext uri="{FF2B5EF4-FFF2-40B4-BE49-F238E27FC236}">
                <a16:creationId xmlns:a16="http://schemas.microsoft.com/office/drawing/2014/main" id="{5C573707-F48D-9E4B-AF7A-9F0ECAB383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225" y="4492159"/>
            <a:ext cx="342315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P. Bunnak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1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, S. Coniglio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2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, S. Galelli</a:t>
            </a:r>
            <a:r>
              <a:rPr lang="en-GB" sz="16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1</a:t>
            </a:r>
            <a:r>
              <a:rPr lang="en-GB" sz="16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8" name="CasellaDiTesto 24">
            <a:extLst>
              <a:ext uri="{FF2B5EF4-FFF2-40B4-BE49-F238E27FC236}">
                <a16:creationId xmlns:a16="http://schemas.microsoft.com/office/drawing/2014/main" id="{9F109181-7808-F84E-9568-E61AA56819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19239" y="4492159"/>
            <a:ext cx="4164067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en-GB" sz="12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1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Cornell University</a:t>
            </a:r>
          </a:p>
          <a:p>
            <a:r>
              <a:rPr lang="en-GB" sz="1200" baseline="300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2 </a:t>
            </a:r>
            <a:r>
              <a:rPr lang="en-GB" sz="1200" dirty="0">
                <a:solidFill>
                  <a:schemeClr val="bg1"/>
                </a:solidFill>
                <a:latin typeface="Arial" panose="020B0604020202020204" pitchFamily="34" charset="0"/>
                <a:ea typeface="Helvetica" pitchFamily="-108" charset="0"/>
                <a:cs typeface="Arial" panose="020B0604020202020204" pitchFamily="34" charset="0"/>
              </a:rPr>
              <a:t>University of Bergamo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F7313FB7-774A-9491-8394-1AFCA1FB8CC9}"/>
              </a:ext>
            </a:extLst>
          </p:cNvPr>
          <p:cNvGrpSpPr/>
          <p:nvPr/>
        </p:nvGrpSpPr>
        <p:grpSpPr>
          <a:xfrm>
            <a:off x="225827" y="240664"/>
            <a:ext cx="1225016" cy="584775"/>
            <a:chOff x="2015483" y="1146536"/>
            <a:chExt cx="1225016" cy="584775"/>
          </a:xfrm>
        </p:grpSpPr>
        <p:pic>
          <p:nvPicPr>
            <p:cNvPr id="11" name="Picture 10" descr="A group of circles in different colors&#10;&#10;Description automatically generated">
              <a:extLst>
                <a:ext uri="{FF2B5EF4-FFF2-40B4-BE49-F238E27FC236}">
                  <a16:creationId xmlns:a16="http://schemas.microsoft.com/office/drawing/2014/main" id="{CA62999F-62AB-8334-0858-E1759B183AC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015483" y="1165329"/>
              <a:ext cx="467231" cy="509036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628F391-BFEC-0E08-4A68-DCF147E66893}"/>
                </a:ext>
              </a:extLst>
            </p:cNvPr>
            <p:cNvSpPr txBox="1"/>
            <p:nvPr/>
          </p:nvSpPr>
          <p:spPr>
            <a:xfrm>
              <a:off x="2420568" y="1146536"/>
              <a:ext cx="8199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CIS</a:t>
              </a:r>
            </a:p>
            <a:p>
              <a:r>
                <a:rPr lang="en-US" sz="1600" dirty="0">
                  <a:solidFill>
                    <a:schemeClr val="bg1"/>
                  </a:solidFill>
                  <a:latin typeface="Gill Sans MT" panose="020B0502020104020203" pitchFamily="34" charset="77"/>
                </a:rPr>
                <a:t>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449979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Balancing Accuracy and Computing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576800"/>
            <a:ext cx="795289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Rely on faster optimization frameworks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Adopt simplifications of temporal, spatial, or technological dimensions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Build on decomposition methods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CDD5B-4125-EB78-3699-71079FD98D1D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Strategies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BE5B0C7-1AA1-724B-21F7-9EE71154E362}"/>
              </a:ext>
            </a:extLst>
          </p:cNvPr>
          <p:cNvSpPr/>
          <p:nvPr/>
        </p:nvSpPr>
        <p:spPr>
          <a:xfrm>
            <a:off x="7216308" y="1308103"/>
            <a:ext cx="1455768" cy="471118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42966148-B120-1BD9-D060-A006B5A07765}"/>
              </a:ext>
            </a:extLst>
          </p:cNvPr>
          <p:cNvCxnSpPr>
            <a:cxnSpLocks/>
          </p:cNvCxnSpPr>
          <p:nvPr/>
        </p:nvCxnSpPr>
        <p:spPr>
          <a:xfrm>
            <a:off x="6968691" y="2571750"/>
            <a:ext cx="1800000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08AC06DE-3039-A2EB-16F4-D6AFC9AE9CAD}"/>
              </a:ext>
            </a:extLst>
          </p:cNvPr>
          <p:cNvCxnSpPr>
            <a:cxnSpLocks/>
          </p:cNvCxnSpPr>
          <p:nvPr/>
        </p:nvCxnSpPr>
        <p:spPr>
          <a:xfrm flipV="1">
            <a:off x="6968691" y="1132510"/>
            <a:ext cx="0" cy="144000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0913C9A-7BE9-2F35-2E89-BC4EC9A9A55C}"/>
              </a:ext>
            </a:extLst>
          </p:cNvPr>
          <p:cNvSpPr txBox="1"/>
          <p:nvPr/>
        </p:nvSpPr>
        <p:spPr>
          <a:xfrm>
            <a:off x="7608773" y="2577136"/>
            <a:ext cx="1143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Computing costs</a:t>
            </a:r>
          </a:p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(time-to-solve)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0C72B81-E9AC-B8C2-CD68-4525AEE80363}"/>
              </a:ext>
            </a:extLst>
          </p:cNvPr>
          <p:cNvSpPr txBox="1"/>
          <p:nvPr/>
        </p:nvSpPr>
        <p:spPr>
          <a:xfrm>
            <a:off x="6076827" y="1193330"/>
            <a:ext cx="89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Accuracy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FF9B4B4-36B6-3BF8-2451-F34AB6F15DAD}"/>
              </a:ext>
            </a:extLst>
          </p:cNvPr>
          <p:cNvSpPr/>
          <p:nvPr/>
        </p:nvSpPr>
        <p:spPr>
          <a:xfrm>
            <a:off x="8463983" y="1366066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CAECB0C3-A2BF-DC4A-5865-4298AFF3B152}"/>
              </a:ext>
            </a:extLst>
          </p:cNvPr>
          <p:cNvSpPr/>
          <p:nvPr/>
        </p:nvSpPr>
        <p:spPr>
          <a:xfrm>
            <a:off x="8329699" y="1576800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2276AF26-D845-10FE-EB0A-C519730CA1C7}"/>
              </a:ext>
            </a:extLst>
          </p:cNvPr>
          <p:cNvSpPr/>
          <p:nvPr/>
        </p:nvSpPr>
        <p:spPr>
          <a:xfrm>
            <a:off x="8016488" y="1896908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74958CC7-D680-5309-FE54-D091B5636C9D}"/>
              </a:ext>
            </a:extLst>
          </p:cNvPr>
          <p:cNvSpPr/>
          <p:nvPr/>
        </p:nvSpPr>
        <p:spPr>
          <a:xfrm>
            <a:off x="7716556" y="2130452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BE9DB65A-3F75-B165-043C-A720B669997F}"/>
              </a:ext>
            </a:extLst>
          </p:cNvPr>
          <p:cNvSpPr/>
          <p:nvPr/>
        </p:nvSpPr>
        <p:spPr>
          <a:xfrm>
            <a:off x="7270624" y="2310063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381C2886-B9F9-BE0E-E10C-14C9C7D45BF9}"/>
              </a:ext>
            </a:extLst>
          </p:cNvPr>
          <p:cNvCxnSpPr>
            <a:cxnSpLocks/>
          </p:cNvCxnSpPr>
          <p:nvPr/>
        </p:nvCxnSpPr>
        <p:spPr>
          <a:xfrm flipH="1">
            <a:off x="7414624" y="1561409"/>
            <a:ext cx="673864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274956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Decomposition methods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130400"/>
            <a:ext cx="625131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Structural forms of large-scale problems </a:t>
            </a:r>
          </a:p>
        </p:txBody>
      </p:sp>
      <p:pic>
        <p:nvPicPr>
          <p:cNvPr id="4" name="Picture 3" descr="A group of rectangular shapes&#10;&#10;Description automatically generated with medium confidence">
            <a:extLst>
              <a:ext uri="{FF2B5EF4-FFF2-40B4-BE49-F238E27FC236}">
                <a16:creationId xmlns:a16="http://schemas.microsoft.com/office/drawing/2014/main" id="{BD3849F3-DEF7-2D02-55D5-0208A63C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08"/>
          <a:stretch/>
        </p:blipFill>
        <p:spPr>
          <a:xfrm>
            <a:off x="1246551" y="2690285"/>
            <a:ext cx="5419816" cy="16818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36E6C7-29BE-A6D3-92CE-F0267DAAC6BE}"/>
              </a:ext>
            </a:extLst>
          </p:cNvPr>
          <p:cNvCxnSpPr>
            <a:cxnSpLocks/>
          </p:cNvCxnSpPr>
          <p:nvPr/>
        </p:nvCxnSpPr>
        <p:spPr>
          <a:xfrm>
            <a:off x="1246551" y="4372108"/>
            <a:ext cx="1283998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C25060-D693-2F0F-1EA4-E7BE94A5B619}"/>
              </a:ext>
            </a:extLst>
          </p:cNvPr>
          <p:cNvCxnSpPr>
            <a:cxnSpLocks/>
          </p:cNvCxnSpPr>
          <p:nvPr/>
        </p:nvCxnSpPr>
        <p:spPr>
          <a:xfrm flipV="1">
            <a:off x="1246551" y="3094074"/>
            <a:ext cx="0" cy="1278034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C508D2-6FD9-7970-CD2D-70A063F2C182}"/>
              </a:ext>
            </a:extLst>
          </p:cNvPr>
          <p:cNvSpPr txBox="1"/>
          <p:nvPr/>
        </p:nvSpPr>
        <p:spPr>
          <a:xfrm>
            <a:off x="1616815" y="4369429"/>
            <a:ext cx="89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Variable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BAD50-295E-87AC-A58A-5C99D8BC3BDD}"/>
              </a:ext>
            </a:extLst>
          </p:cNvPr>
          <p:cNvSpPr txBox="1"/>
          <p:nvPr/>
        </p:nvSpPr>
        <p:spPr>
          <a:xfrm>
            <a:off x="355619" y="3222140"/>
            <a:ext cx="89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Constraint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6B20B-0E1D-9A89-6C0A-78CC0CC1F8DA}"/>
              </a:ext>
            </a:extLst>
          </p:cNvPr>
          <p:cNvSpPr txBox="1"/>
          <p:nvPr/>
        </p:nvSpPr>
        <p:spPr>
          <a:xfrm>
            <a:off x="323999" y="4838715"/>
            <a:ext cx="625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Source: Bradley et al. (1977),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Applied Mathematical Programming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 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B2FD34-93C4-F35C-D388-A7FF07FFFD14}"/>
              </a:ext>
            </a:extLst>
          </p:cNvPr>
          <p:cNvSpPr/>
          <p:nvPr/>
        </p:nvSpPr>
        <p:spPr>
          <a:xfrm>
            <a:off x="2878942" y="2690285"/>
            <a:ext cx="3487479" cy="1856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6D04081-F888-8353-35CB-9508851797A5}"/>
              </a:ext>
            </a:extLst>
          </p:cNvPr>
          <p:cNvSpPr txBox="1"/>
          <p:nvPr/>
        </p:nvSpPr>
        <p:spPr>
          <a:xfrm>
            <a:off x="6381558" y="2690285"/>
            <a:ext cx="12607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200" i="1" dirty="0">
                <a:solidFill>
                  <a:srgbClr val="FF0000"/>
                </a:solidFill>
                <a:latin typeface="Gill Sans MT"/>
                <a:cs typeface="Gill Sans MT"/>
              </a:rPr>
              <a:t>Nearly </a:t>
            </a:r>
            <a:r>
              <a:rPr lang="en-US" sz="1200" dirty="0">
                <a:solidFill>
                  <a:srgbClr val="FF0000"/>
                </a:solidFill>
                <a:latin typeface="Gill Sans MT"/>
                <a:cs typeface="Gill Sans MT"/>
              </a:rPr>
              <a:t>independent subsystems</a:t>
            </a:r>
            <a:endParaRPr lang="en-US" sz="1200" i="1" dirty="0">
              <a:solidFill>
                <a:srgbClr val="FF0000"/>
              </a:solidFill>
              <a:latin typeface="Gill Sans MT"/>
              <a:cs typeface="Gill Sans MT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1D74B0F-41E0-5992-72F7-D54EB8A417BD}"/>
              </a:ext>
            </a:extLst>
          </p:cNvPr>
          <p:cNvSpPr txBox="1"/>
          <p:nvPr/>
        </p:nvSpPr>
        <p:spPr>
          <a:xfrm>
            <a:off x="3088873" y="1953179"/>
            <a:ext cx="126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200" dirty="0">
                <a:solidFill>
                  <a:srgbClr val="FF0000"/>
                </a:solidFill>
                <a:latin typeface="Gill Sans MT"/>
                <a:cs typeface="Gill Sans MT"/>
              </a:rPr>
              <a:t>Coupling constraints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C2CCC76-7113-B78F-A8A6-62E989F1D4E0}"/>
              </a:ext>
            </a:extLst>
          </p:cNvPr>
          <p:cNvSpPr txBox="1"/>
          <p:nvPr/>
        </p:nvSpPr>
        <p:spPr>
          <a:xfrm>
            <a:off x="4864166" y="1953179"/>
            <a:ext cx="126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200" dirty="0">
                <a:solidFill>
                  <a:srgbClr val="FF0000"/>
                </a:solidFill>
                <a:latin typeface="Gill Sans MT"/>
                <a:cs typeface="Gill Sans MT"/>
              </a:rPr>
              <a:t>Coupling variables</a:t>
            </a:r>
          </a:p>
        </p:txBody>
      </p:sp>
      <p:sp>
        <p:nvSpPr>
          <p:cNvPr id="22" name="Freeform 21">
            <a:extLst>
              <a:ext uri="{FF2B5EF4-FFF2-40B4-BE49-F238E27FC236}">
                <a16:creationId xmlns:a16="http://schemas.microsoft.com/office/drawing/2014/main" id="{229E88E4-F1B4-5D6B-CD69-B141B3167497}"/>
              </a:ext>
            </a:extLst>
          </p:cNvPr>
          <p:cNvSpPr/>
          <p:nvPr/>
        </p:nvSpPr>
        <p:spPr>
          <a:xfrm>
            <a:off x="2910802" y="2157410"/>
            <a:ext cx="414708" cy="1155942"/>
          </a:xfrm>
          <a:custGeom>
            <a:avLst/>
            <a:gdLst>
              <a:gd name="connsiteX0" fmla="*/ 350913 w 414708"/>
              <a:gd name="connsiteY0" fmla="*/ 1155942 h 1155942"/>
              <a:gd name="connsiteX1" fmla="*/ 116997 w 414708"/>
              <a:gd name="connsiteY1" fmla="*/ 858230 h 1155942"/>
              <a:gd name="connsiteX2" fmla="*/ 38 w 414708"/>
              <a:gd name="connsiteY2" fmla="*/ 241542 h 1155942"/>
              <a:gd name="connsiteX3" fmla="*/ 127629 w 414708"/>
              <a:gd name="connsiteY3" fmla="*/ 28891 h 1155942"/>
              <a:gd name="connsiteX4" fmla="*/ 414708 w 414708"/>
              <a:gd name="connsiteY4" fmla="*/ 7626 h 11559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4708" h="1155942">
                <a:moveTo>
                  <a:pt x="350913" y="1155942"/>
                </a:moveTo>
                <a:cubicBezTo>
                  <a:pt x="263194" y="1083286"/>
                  <a:pt x="175476" y="1010630"/>
                  <a:pt x="116997" y="858230"/>
                </a:cubicBezTo>
                <a:cubicBezTo>
                  <a:pt x="58518" y="705830"/>
                  <a:pt x="-1734" y="379765"/>
                  <a:pt x="38" y="241542"/>
                </a:cubicBezTo>
                <a:cubicBezTo>
                  <a:pt x="1810" y="103319"/>
                  <a:pt x="58517" y="67877"/>
                  <a:pt x="127629" y="28891"/>
                </a:cubicBezTo>
                <a:cubicBezTo>
                  <a:pt x="196741" y="-10095"/>
                  <a:pt x="305724" y="-1235"/>
                  <a:pt x="414708" y="7626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>
            <a:extLst>
              <a:ext uri="{FF2B5EF4-FFF2-40B4-BE49-F238E27FC236}">
                <a16:creationId xmlns:a16="http://schemas.microsoft.com/office/drawing/2014/main" id="{0A1A65F6-26A8-A56C-0F02-8D206489EAF6}"/>
              </a:ext>
            </a:extLst>
          </p:cNvPr>
          <p:cNvSpPr/>
          <p:nvPr/>
        </p:nvSpPr>
        <p:spPr>
          <a:xfrm>
            <a:off x="5930487" y="2196933"/>
            <a:ext cx="400158" cy="1552354"/>
          </a:xfrm>
          <a:custGeom>
            <a:avLst/>
            <a:gdLst>
              <a:gd name="connsiteX0" fmla="*/ 63795 w 400158"/>
              <a:gd name="connsiteY0" fmla="*/ 1552354 h 1552354"/>
              <a:gd name="connsiteX1" fmla="*/ 297712 w 400158"/>
              <a:gd name="connsiteY1" fmla="*/ 1446028 h 1552354"/>
              <a:gd name="connsiteX2" fmla="*/ 340242 w 400158"/>
              <a:gd name="connsiteY2" fmla="*/ 999461 h 1552354"/>
              <a:gd name="connsiteX3" fmla="*/ 255181 w 400158"/>
              <a:gd name="connsiteY3" fmla="*/ 308345 h 1552354"/>
              <a:gd name="connsiteX4" fmla="*/ 393405 w 400158"/>
              <a:gd name="connsiteY4" fmla="*/ 127591 h 1552354"/>
              <a:gd name="connsiteX5" fmla="*/ 0 w 400158"/>
              <a:gd name="connsiteY5" fmla="*/ 0 h 15523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00158" h="1552354">
                <a:moveTo>
                  <a:pt x="63795" y="1552354"/>
                </a:moveTo>
                <a:cubicBezTo>
                  <a:pt x="157716" y="1545265"/>
                  <a:pt x="251638" y="1538177"/>
                  <a:pt x="297712" y="1446028"/>
                </a:cubicBezTo>
                <a:cubicBezTo>
                  <a:pt x="343787" y="1353879"/>
                  <a:pt x="347330" y="1189075"/>
                  <a:pt x="340242" y="999461"/>
                </a:cubicBezTo>
                <a:cubicBezTo>
                  <a:pt x="333154" y="809847"/>
                  <a:pt x="246320" y="453657"/>
                  <a:pt x="255181" y="308345"/>
                </a:cubicBezTo>
                <a:cubicBezTo>
                  <a:pt x="264042" y="163033"/>
                  <a:pt x="435935" y="178982"/>
                  <a:pt x="393405" y="127591"/>
                </a:cubicBezTo>
                <a:cubicBezTo>
                  <a:pt x="350875" y="76200"/>
                  <a:pt x="175437" y="38100"/>
                  <a:pt x="0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group of black symbols&#10;&#10;Description automatically generated with medium confidence">
            <a:extLst>
              <a:ext uri="{FF2B5EF4-FFF2-40B4-BE49-F238E27FC236}">
                <a16:creationId xmlns:a16="http://schemas.microsoft.com/office/drawing/2014/main" id="{FE4EF452-DBAB-42F3-85FE-DB366B1DACB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37819"/>
          <a:stretch/>
        </p:blipFill>
        <p:spPr>
          <a:xfrm>
            <a:off x="6749017" y="447727"/>
            <a:ext cx="1833979" cy="1318929"/>
          </a:xfrm>
          <a:prstGeom prst="rect">
            <a:avLst/>
          </a:prstGeom>
        </p:spPr>
      </p:pic>
      <p:pic>
        <p:nvPicPr>
          <p:cNvPr id="5" name="Picture 4" descr="A close up of a letter&#10;&#10;Description automatically generated">
            <a:extLst>
              <a:ext uri="{FF2B5EF4-FFF2-40B4-BE49-F238E27FC236}">
                <a16:creationId xmlns:a16="http://schemas.microsoft.com/office/drawing/2014/main" id="{340FA094-01B5-4F67-B883-749BDEF7CF1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102" y="917177"/>
            <a:ext cx="746051" cy="230921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D2E9396-13E7-B4BC-51C6-CC27B92027D5}"/>
              </a:ext>
            </a:extLst>
          </p:cNvPr>
          <p:cNvSpPr/>
          <p:nvPr/>
        </p:nvSpPr>
        <p:spPr>
          <a:xfrm>
            <a:off x="7483876" y="1331650"/>
            <a:ext cx="199886" cy="221987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BBB427A-706F-25E4-7C7A-E7E11D3D728C}"/>
              </a:ext>
            </a:extLst>
          </p:cNvPr>
          <p:cNvSpPr txBox="1"/>
          <p:nvPr/>
        </p:nvSpPr>
        <p:spPr>
          <a:xfrm>
            <a:off x="946603" y="1635587"/>
            <a:ext cx="2604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dirty="0">
                <a:latin typeface="Gill Sans MT"/>
                <a:cs typeface="Gill Sans MT"/>
              </a:rPr>
              <a:t>Visualization of the A matrix</a:t>
            </a:r>
          </a:p>
        </p:txBody>
      </p: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A89D6EB5-DDF5-1CF5-472B-F96279E1A4B8}"/>
              </a:ext>
            </a:extLst>
          </p:cNvPr>
          <p:cNvCxnSpPr>
            <a:stCxn id="6" idx="1"/>
            <a:endCxn id="12" idx="1"/>
          </p:cNvCxnSpPr>
          <p:nvPr/>
        </p:nvCxnSpPr>
        <p:spPr>
          <a:xfrm rot="10800000" flipH="1" flipV="1">
            <a:off x="323997" y="1284288"/>
            <a:ext cx="622605" cy="505187"/>
          </a:xfrm>
          <a:prstGeom prst="bentConnector3">
            <a:avLst>
              <a:gd name="adj1" fmla="val -11051"/>
            </a:avLst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872050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/>
      <p:bldP spid="20" grpId="0"/>
      <p:bldP spid="21" grpId="0"/>
      <p:bldP spid="22" grpId="0" animBg="1"/>
      <p:bldP spid="2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Decomposition methods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379080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Structural forms of large-scale problems</a:t>
            </a:r>
          </a:p>
        </p:txBody>
      </p:sp>
      <p:pic>
        <p:nvPicPr>
          <p:cNvPr id="4" name="Picture 3" descr="A group of rectangular shapes&#10;&#10;Description automatically generated with medium confidence">
            <a:extLst>
              <a:ext uri="{FF2B5EF4-FFF2-40B4-BE49-F238E27FC236}">
                <a16:creationId xmlns:a16="http://schemas.microsoft.com/office/drawing/2014/main" id="{BD3849F3-DEF7-2D02-55D5-0208A63CD94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51308"/>
          <a:stretch/>
        </p:blipFill>
        <p:spPr>
          <a:xfrm>
            <a:off x="1246551" y="2690285"/>
            <a:ext cx="5419816" cy="1681823"/>
          </a:xfrm>
          <a:prstGeom prst="rect">
            <a:avLst/>
          </a:prstGeom>
        </p:spPr>
      </p:pic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1A36E6C7-29BE-A6D3-92CE-F0267DAAC6BE}"/>
              </a:ext>
            </a:extLst>
          </p:cNvPr>
          <p:cNvCxnSpPr>
            <a:cxnSpLocks/>
          </p:cNvCxnSpPr>
          <p:nvPr/>
        </p:nvCxnSpPr>
        <p:spPr>
          <a:xfrm>
            <a:off x="1246551" y="4372108"/>
            <a:ext cx="1283998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5C25060-D693-2F0F-1EA4-E7BE94A5B619}"/>
              </a:ext>
            </a:extLst>
          </p:cNvPr>
          <p:cNvCxnSpPr>
            <a:cxnSpLocks/>
          </p:cNvCxnSpPr>
          <p:nvPr/>
        </p:nvCxnSpPr>
        <p:spPr>
          <a:xfrm flipV="1">
            <a:off x="1246551" y="3094074"/>
            <a:ext cx="0" cy="1278034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B2C508D2-6FD9-7970-CD2D-70A063F2C182}"/>
              </a:ext>
            </a:extLst>
          </p:cNvPr>
          <p:cNvSpPr txBox="1"/>
          <p:nvPr/>
        </p:nvSpPr>
        <p:spPr>
          <a:xfrm>
            <a:off x="1616815" y="4369429"/>
            <a:ext cx="89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Variable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BBAD50-295E-87AC-A58A-5C99D8BC3BDD}"/>
              </a:ext>
            </a:extLst>
          </p:cNvPr>
          <p:cNvSpPr txBox="1"/>
          <p:nvPr/>
        </p:nvSpPr>
        <p:spPr>
          <a:xfrm>
            <a:off x="355619" y="3222140"/>
            <a:ext cx="89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Constraint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016B20B-0E1D-9A89-6C0A-78CC0CC1F8DA}"/>
              </a:ext>
            </a:extLst>
          </p:cNvPr>
          <p:cNvSpPr txBox="1"/>
          <p:nvPr/>
        </p:nvSpPr>
        <p:spPr>
          <a:xfrm>
            <a:off x="323999" y="4838715"/>
            <a:ext cx="625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Source: Bradley et al. (1977),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Applied Mathematical Programming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. 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1B2FD34-93C4-F35C-D388-A7FF07FFFD14}"/>
              </a:ext>
            </a:extLst>
          </p:cNvPr>
          <p:cNvSpPr/>
          <p:nvPr/>
        </p:nvSpPr>
        <p:spPr>
          <a:xfrm>
            <a:off x="2878943" y="2690285"/>
            <a:ext cx="1544202" cy="18564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group of black symbols&#10;&#10;Description automatically generated with medium confidence">
            <a:extLst>
              <a:ext uri="{FF2B5EF4-FFF2-40B4-BE49-F238E27FC236}">
                <a16:creationId xmlns:a16="http://schemas.microsoft.com/office/drawing/2014/main" id="{379A8A27-C689-2BFF-90B2-113AE93CFB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49017" y="447727"/>
            <a:ext cx="1833979" cy="212111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EF3982A-6B88-3D3C-ED28-EA1A35A41EE5}"/>
              </a:ext>
            </a:extLst>
          </p:cNvPr>
          <p:cNvSpPr txBox="1"/>
          <p:nvPr/>
        </p:nvSpPr>
        <p:spPr>
          <a:xfrm>
            <a:off x="3499368" y="1661242"/>
            <a:ext cx="12607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solidFill>
                  <a:srgbClr val="FF0000"/>
                </a:solidFill>
                <a:latin typeface="Gill Sans MT"/>
                <a:cs typeface="Gill Sans MT"/>
              </a:rPr>
              <a:t>Coupling constraints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92C48C8-75C6-1C84-99BD-45D544E0D655}"/>
              </a:ext>
            </a:extLst>
          </p:cNvPr>
          <p:cNvSpPr txBox="1"/>
          <p:nvPr/>
        </p:nvSpPr>
        <p:spPr>
          <a:xfrm>
            <a:off x="5423980" y="1753574"/>
            <a:ext cx="100917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200" dirty="0">
                <a:solidFill>
                  <a:srgbClr val="FF0000"/>
                </a:solidFill>
                <a:latin typeface="Gill Sans MT"/>
                <a:cs typeface="Gill Sans MT"/>
              </a:rPr>
              <a:t>Subproblems</a:t>
            </a:r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438E4889-2E17-D949-B269-2973F20B77F1}"/>
              </a:ext>
            </a:extLst>
          </p:cNvPr>
          <p:cNvSpPr/>
          <p:nvPr/>
        </p:nvSpPr>
        <p:spPr>
          <a:xfrm>
            <a:off x="4061637" y="1430266"/>
            <a:ext cx="3009014" cy="1844562"/>
          </a:xfrm>
          <a:custGeom>
            <a:avLst/>
            <a:gdLst>
              <a:gd name="connsiteX0" fmla="*/ 0 w 3009014"/>
              <a:gd name="connsiteY0" fmla="*/ 1844562 h 1844562"/>
              <a:gd name="connsiteX1" fmla="*/ 361507 w 3009014"/>
              <a:gd name="connsiteY1" fmla="*/ 1015222 h 1844562"/>
              <a:gd name="connsiteX2" fmla="*/ 988828 w 3009014"/>
              <a:gd name="connsiteY2" fmla="*/ 419799 h 1844562"/>
              <a:gd name="connsiteX3" fmla="*/ 1850065 w 3009014"/>
              <a:gd name="connsiteY3" fmla="*/ 58292 h 1844562"/>
              <a:gd name="connsiteX4" fmla="*/ 3009014 w 3009014"/>
              <a:gd name="connsiteY4" fmla="*/ 5129 h 18445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09014" h="1844562">
                <a:moveTo>
                  <a:pt x="0" y="1844562"/>
                </a:moveTo>
                <a:cubicBezTo>
                  <a:pt x="98351" y="1548622"/>
                  <a:pt x="196702" y="1252682"/>
                  <a:pt x="361507" y="1015222"/>
                </a:cubicBezTo>
                <a:cubicBezTo>
                  <a:pt x="526312" y="777762"/>
                  <a:pt x="740735" y="579287"/>
                  <a:pt x="988828" y="419799"/>
                </a:cubicBezTo>
                <a:cubicBezTo>
                  <a:pt x="1236921" y="260311"/>
                  <a:pt x="1513367" y="127404"/>
                  <a:pt x="1850065" y="58292"/>
                </a:cubicBezTo>
                <a:cubicBezTo>
                  <a:pt x="2186763" y="-10820"/>
                  <a:pt x="2597888" y="-2846"/>
                  <a:pt x="3009014" y="5129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Freeform 13">
            <a:extLst>
              <a:ext uri="{FF2B5EF4-FFF2-40B4-BE49-F238E27FC236}">
                <a16:creationId xmlns:a16="http://schemas.microsoft.com/office/drawing/2014/main" id="{F734B246-B5DC-F0BE-7201-8CC15F1E7565}"/>
              </a:ext>
            </a:extLst>
          </p:cNvPr>
          <p:cNvSpPr/>
          <p:nvPr/>
        </p:nvSpPr>
        <p:spPr>
          <a:xfrm>
            <a:off x="4082902" y="1967023"/>
            <a:ext cx="2721935" cy="1899597"/>
          </a:xfrm>
          <a:custGeom>
            <a:avLst/>
            <a:gdLst>
              <a:gd name="connsiteX0" fmla="*/ 0 w 2721935"/>
              <a:gd name="connsiteY0" fmla="*/ 1860698 h 1899597"/>
              <a:gd name="connsiteX1" fmla="*/ 414670 w 2721935"/>
              <a:gd name="connsiteY1" fmla="*/ 1828800 h 1899597"/>
              <a:gd name="connsiteX2" fmla="*/ 584791 w 2721935"/>
              <a:gd name="connsiteY2" fmla="*/ 1212112 h 1899597"/>
              <a:gd name="connsiteX3" fmla="*/ 712382 w 2721935"/>
              <a:gd name="connsiteY3" fmla="*/ 552893 h 1899597"/>
              <a:gd name="connsiteX4" fmla="*/ 1414131 w 2721935"/>
              <a:gd name="connsiteY4" fmla="*/ 202019 h 1899597"/>
              <a:gd name="connsiteX5" fmla="*/ 2721935 w 2721935"/>
              <a:gd name="connsiteY5" fmla="*/ 0 h 189959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721935" h="1899597">
                <a:moveTo>
                  <a:pt x="0" y="1860698"/>
                </a:moveTo>
                <a:cubicBezTo>
                  <a:pt x="158602" y="1898798"/>
                  <a:pt x="317205" y="1936898"/>
                  <a:pt x="414670" y="1828800"/>
                </a:cubicBezTo>
                <a:cubicBezTo>
                  <a:pt x="512135" y="1720702"/>
                  <a:pt x="535172" y="1424763"/>
                  <a:pt x="584791" y="1212112"/>
                </a:cubicBezTo>
                <a:cubicBezTo>
                  <a:pt x="634410" y="999461"/>
                  <a:pt x="574159" y="721242"/>
                  <a:pt x="712382" y="552893"/>
                </a:cubicBezTo>
                <a:cubicBezTo>
                  <a:pt x="850605" y="384544"/>
                  <a:pt x="1079206" y="294168"/>
                  <a:pt x="1414131" y="202019"/>
                </a:cubicBezTo>
                <a:cubicBezTo>
                  <a:pt x="1749056" y="109870"/>
                  <a:pt x="2235495" y="54935"/>
                  <a:pt x="2721935" y="0"/>
                </a:cubicBezTo>
              </a:path>
            </a:pathLst>
          </a:custGeom>
          <a:noFill/>
          <a:ln>
            <a:solidFill>
              <a:srgbClr val="FF0000"/>
            </a:solidFill>
            <a:tailEnd type="stealt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 descr="A close up of a letter&#10;&#10;Description automatically generated">
            <a:extLst>
              <a:ext uri="{FF2B5EF4-FFF2-40B4-BE49-F238E27FC236}">
                <a16:creationId xmlns:a16="http://schemas.microsoft.com/office/drawing/2014/main" id="{4B5AB26B-2E6E-CAB3-14F1-B5A2FE73641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5102" y="917177"/>
            <a:ext cx="746051" cy="230921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0E25FF4-585E-09AE-89DC-34BE9155A3F5}"/>
              </a:ext>
            </a:extLst>
          </p:cNvPr>
          <p:cNvSpPr txBox="1"/>
          <p:nvPr/>
        </p:nvSpPr>
        <p:spPr>
          <a:xfrm>
            <a:off x="946603" y="1635587"/>
            <a:ext cx="260446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dirty="0">
                <a:latin typeface="Gill Sans MT"/>
                <a:cs typeface="Gill Sans MT"/>
              </a:rPr>
              <a:t>Visualization of the A matrix</a:t>
            </a:r>
          </a:p>
        </p:txBody>
      </p:sp>
      <p:cxnSp>
        <p:nvCxnSpPr>
          <p:cNvPr id="15" name="Elbow Connector 14">
            <a:extLst>
              <a:ext uri="{FF2B5EF4-FFF2-40B4-BE49-F238E27FC236}">
                <a16:creationId xmlns:a16="http://schemas.microsoft.com/office/drawing/2014/main" id="{58658A8B-177A-BFD1-D937-CC132DF949FC}"/>
              </a:ext>
            </a:extLst>
          </p:cNvPr>
          <p:cNvCxnSpPr>
            <a:endCxn id="3" idx="1"/>
          </p:cNvCxnSpPr>
          <p:nvPr/>
        </p:nvCxnSpPr>
        <p:spPr>
          <a:xfrm rot="10800000" flipH="1" flipV="1">
            <a:off x="323997" y="1284288"/>
            <a:ext cx="622605" cy="505187"/>
          </a:xfrm>
          <a:prstGeom prst="bentConnector3">
            <a:avLst>
              <a:gd name="adj1" fmla="val -11051"/>
            </a:avLst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623124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Decomposition methods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130400"/>
            <a:ext cx="79528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Advantages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Preserve the original problem formulation / delay decisions on its simplification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Reduce computing costs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Allow for parallel computation</a:t>
            </a: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6D02CA2-9424-492F-8BAE-19BFF89E7ABA}"/>
              </a:ext>
            </a:extLst>
          </p:cNvPr>
          <p:cNvSpPr/>
          <p:nvPr/>
        </p:nvSpPr>
        <p:spPr>
          <a:xfrm>
            <a:off x="7216308" y="1308103"/>
            <a:ext cx="1455768" cy="471118"/>
          </a:xfrm>
          <a:prstGeom prst="rect">
            <a:avLst/>
          </a:prstGeom>
          <a:solidFill>
            <a:srgbClr val="FFFF00">
              <a:alpha val="7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544601AF-1E05-9F07-3C27-52A2EFF4BA6B}"/>
              </a:ext>
            </a:extLst>
          </p:cNvPr>
          <p:cNvCxnSpPr>
            <a:cxnSpLocks/>
          </p:cNvCxnSpPr>
          <p:nvPr/>
        </p:nvCxnSpPr>
        <p:spPr>
          <a:xfrm>
            <a:off x="6968691" y="2571750"/>
            <a:ext cx="1800000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7A7246D5-61CD-3D4C-B9FB-B73CBAA06C95}"/>
              </a:ext>
            </a:extLst>
          </p:cNvPr>
          <p:cNvCxnSpPr>
            <a:cxnSpLocks/>
          </p:cNvCxnSpPr>
          <p:nvPr/>
        </p:nvCxnSpPr>
        <p:spPr>
          <a:xfrm flipV="1">
            <a:off x="6968691" y="1132510"/>
            <a:ext cx="0" cy="144000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8208E89A-6DB6-7C29-EEF5-26650627E638}"/>
              </a:ext>
            </a:extLst>
          </p:cNvPr>
          <p:cNvSpPr txBox="1"/>
          <p:nvPr/>
        </p:nvSpPr>
        <p:spPr>
          <a:xfrm>
            <a:off x="7608773" y="2577136"/>
            <a:ext cx="11438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Computing costs</a:t>
            </a:r>
          </a:p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(time-to-build)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7E36ED9-536C-759B-09B6-66D4C8F77752}"/>
              </a:ext>
            </a:extLst>
          </p:cNvPr>
          <p:cNvSpPr txBox="1"/>
          <p:nvPr/>
        </p:nvSpPr>
        <p:spPr>
          <a:xfrm>
            <a:off x="6076827" y="1193330"/>
            <a:ext cx="89186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Accuracy</a:t>
            </a: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F883E72C-3BF0-3B1D-14B0-25E305AC7996}"/>
              </a:ext>
            </a:extLst>
          </p:cNvPr>
          <p:cNvSpPr/>
          <p:nvPr/>
        </p:nvSpPr>
        <p:spPr>
          <a:xfrm>
            <a:off x="8463983" y="1366066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36FEEB46-6082-F462-12CE-9192FF1A23E6}"/>
              </a:ext>
            </a:extLst>
          </p:cNvPr>
          <p:cNvSpPr/>
          <p:nvPr/>
        </p:nvSpPr>
        <p:spPr>
          <a:xfrm>
            <a:off x="8329699" y="1576800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05112A2-80CD-C36E-0271-B5E9A04F9565}"/>
              </a:ext>
            </a:extLst>
          </p:cNvPr>
          <p:cNvSpPr/>
          <p:nvPr/>
        </p:nvSpPr>
        <p:spPr>
          <a:xfrm>
            <a:off x="8016488" y="1896908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CCCA1251-38EB-3374-ED9C-D4E3996009A9}"/>
              </a:ext>
            </a:extLst>
          </p:cNvPr>
          <p:cNvSpPr/>
          <p:nvPr/>
        </p:nvSpPr>
        <p:spPr>
          <a:xfrm>
            <a:off x="7716556" y="2130452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9EA3FD2-14E5-CD6B-2DB2-560F98029611}"/>
              </a:ext>
            </a:extLst>
          </p:cNvPr>
          <p:cNvSpPr/>
          <p:nvPr/>
        </p:nvSpPr>
        <p:spPr>
          <a:xfrm>
            <a:off x="7270624" y="2310063"/>
            <a:ext cx="144000" cy="144000"/>
          </a:xfrm>
          <a:prstGeom prst="ellipse">
            <a:avLst/>
          </a:prstGeom>
          <a:solidFill>
            <a:schemeClr val="bg1">
              <a:lumMod val="75000"/>
            </a:schemeClr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5B8379EA-C174-5783-749E-1C83C6FBDEE1}"/>
              </a:ext>
            </a:extLst>
          </p:cNvPr>
          <p:cNvCxnSpPr>
            <a:cxnSpLocks/>
          </p:cNvCxnSpPr>
          <p:nvPr/>
        </p:nvCxnSpPr>
        <p:spPr>
          <a:xfrm flipH="1">
            <a:off x="7414624" y="1561409"/>
            <a:ext cx="673864" cy="0"/>
          </a:xfrm>
          <a:prstGeom prst="straightConnector1">
            <a:avLst/>
          </a:prstGeom>
          <a:ln w="38100"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99024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Gill Sans MT"/>
                <a:cs typeface="Gill Sans MT"/>
              </a:rPr>
              <a:t>PowNet</a:t>
            </a:r>
            <a:endParaRPr lang="en-US" sz="2800" b="1" dirty="0">
              <a:solidFill>
                <a:srgbClr val="000000"/>
              </a:solidFill>
              <a:latin typeface="Gill Sans MT"/>
              <a:cs typeface="Gill Sans MT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070C64C-ADD8-D659-9CD5-9C5753BE5615}"/>
              </a:ext>
            </a:extLst>
          </p:cNvPr>
          <p:cNvSpPr/>
          <p:nvPr/>
        </p:nvSpPr>
        <p:spPr>
          <a:xfrm>
            <a:off x="5258948" y="860346"/>
            <a:ext cx="2080260" cy="1391082"/>
          </a:xfrm>
          <a:prstGeom prst="rect">
            <a:avLst/>
          </a:prstGeom>
          <a:solidFill>
            <a:srgbClr val="7030A0">
              <a:alpha val="5000"/>
            </a:srgb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E86DBF3F-FE7D-0CCF-FAF2-77D298B81062}"/>
              </a:ext>
            </a:extLst>
          </p:cNvPr>
          <p:cNvSpPr/>
          <p:nvPr/>
        </p:nvSpPr>
        <p:spPr>
          <a:xfrm>
            <a:off x="2822471" y="495486"/>
            <a:ext cx="2080260" cy="2310098"/>
          </a:xfrm>
          <a:prstGeom prst="rect">
            <a:avLst/>
          </a:prstGeom>
          <a:solidFill>
            <a:schemeClr val="accent4">
              <a:lumMod val="20000"/>
              <a:lumOff val="80000"/>
              <a:alpha val="30000"/>
            </a:schemeClr>
          </a:solidFill>
          <a:ln w="9525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200">
              <a:latin typeface="Gill Sans MT" charset="0"/>
              <a:ea typeface="Gill Sans MT" charset="0"/>
              <a:cs typeface="Gill Sans MT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99DB6C3-849F-AEBB-B80F-CF767425024C}"/>
              </a:ext>
            </a:extLst>
          </p:cNvPr>
          <p:cNvSpPr/>
          <p:nvPr/>
        </p:nvSpPr>
        <p:spPr>
          <a:xfrm>
            <a:off x="3072479" y="2141249"/>
            <a:ext cx="1580245" cy="46166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Dispatchable hydropower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907413-23D5-4281-DFD1-ED79C37E909C}"/>
              </a:ext>
            </a:extLst>
          </p:cNvPr>
          <p:cNvSpPr/>
          <p:nvPr/>
        </p:nvSpPr>
        <p:spPr>
          <a:xfrm>
            <a:off x="4061862" y="4129650"/>
            <a:ext cx="2079056" cy="646331"/>
          </a:xfrm>
          <a:prstGeom prst="rect">
            <a:avLst/>
          </a:prstGeom>
          <a:ln w="9525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Generation mix, power flow</a:t>
            </a:r>
          </a:p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+</a:t>
            </a:r>
          </a:p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Costs, CO</a:t>
            </a:r>
            <a:r>
              <a:rPr lang="en-US" sz="1200" baseline="-25000" dirty="0">
                <a:latin typeface="Gill Sans MT" charset="0"/>
                <a:ea typeface="Gill Sans MT" charset="0"/>
                <a:cs typeface="Gill Sans MT" charset="0"/>
              </a:rPr>
              <a:t>2</a:t>
            </a:r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 emissions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0FF5EF-FB8F-C65F-69BA-159A156BBDB5}"/>
              </a:ext>
            </a:extLst>
          </p:cNvPr>
          <p:cNvSpPr/>
          <p:nvPr/>
        </p:nvSpPr>
        <p:spPr>
          <a:xfrm>
            <a:off x="3072479" y="1327697"/>
            <a:ext cx="1580245" cy="646331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 w="952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Techno-economic parameters of thermoelectric units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24260C6-5577-A92B-61CA-117D5E267F84}"/>
              </a:ext>
            </a:extLst>
          </p:cNvPr>
          <p:cNvSpPr/>
          <p:nvPr/>
        </p:nvSpPr>
        <p:spPr>
          <a:xfrm>
            <a:off x="5508955" y="1737506"/>
            <a:ext cx="1580245" cy="276999"/>
          </a:xfrm>
          <a:prstGeom prst="rect">
            <a:avLst/>
          </a:prstGeom>
          <a:solidFill>
            <a:srgbClr val="7030A0">
              <a:alpha val="20000"/>
            </a:srgb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Transmission capacity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54F0E2B-EB89-A4A7-3849-17F6F72B2006}"/>
              </a:ext>
            </a:extLst>
          </p:cNvPr>
          <p:cNvSpPr/>
          <p:nvPr/>
        </p:nvSpPr>
        <p:spPr>
          <a:xfrm>
            <a:off x="3869485" y="2993902"/>
            <a:ext cx="2429593" cy="76944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 err="1">
                <a:latin typeface="Gill Sans MT" charset="0"/>
                <a:ea typeface="Gill Sans MT" charset="0"/>
                <a:cs typeface="Gill Sans MT" charset="0"/>
              </a:rPr>
              <a:t>PowNet</a:t>
            </a:r>
            <a:endParaRPr lang="en-US" sz="1200" b="1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endParaRPr lang="en-US" sz="800" b="1" dirty="0">
              <a:latin typeface="Gill Sans MT" charset="0"/>
              <a:ea typeface="Gill Sans MT" charset="0"/>
              <a:cs typeface="Gill Sans MT" charset="0"/>
            </a:endParaRPr>
          </a:p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n-US" sz="1200" i="1" dirty="0">
                <a:latin typeface="Gill Sans MT" charset="0"/>
                <a:ea typeface="Gill Sans MT" charset="0"/>
                <a:cs typeface="Gill Sans MT" charset="0"/>
              </a:rPr>
              <a:t>MILP problem: minimize production cost, meet demand)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D403D12-26B8-C4F0-7B97-6069647C3DDD}"/>
              </a:ext>
            </a:extLst>
          </p:cNvPr>
          <p:cNvSpPr/>
          <p:nvPr/>
        </p:nvSpPr>
        <p:spPr>
          <a:xfrm>
            <a:off x="3072479" y="698811"/>
            <a:ext cx="1580245" cy="461665"/>
          </a:xfrm>
          <a:prstGeom prst="rect">
            <a:avLst/>
          </a:prstGeom>
          <a:solidFill>
            <a:schemeClr val="accent4">
              <a:lumMod val="40000"/>
              <a:lumOff val="60000"/>
              <a:alpha val="20000"/>
            </a:schemeClr>
          </a:solidFill>
          <a:ln w="9525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Dispatchable wind </a:t>
            </a:r>
          </a:p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and solar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1A4859FF-5CB0-2159-05F3-5C44E2F0969D}"/>
              </a:ext>
            </a:extLst>
          </p:cNvPr>
          <p:cNvCxnSpPr>
            <a:cxnSpLocks/>
          </p:cNvCxnSpPr>
          <p:nvPr/>
        </p:nvCxnSpPr>
        <p:spPr>
          <a:xfrm flipH="1">
            <a:off x="5084281" y="3761737"/>
            <a:ext cx="2" cy="367913"/>
          </a:xfrm>
          <a:prstGeom prst="straightConnector1">
            <a:avLst/>
          </a:prstGeom>
          <a:ln w="952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DF542C8E-17A3-BA02-60B5-DD6AEDDE094B}"/>
              </a:ext>
            </a:extLst>
          </p:cNvPr>
          <p:cNvSpPr/>
          <p:nvPr/>
        </p:nvSpPr>
        <p:spPr>
          <a:xfrm>
            <a:off x="5508956" y="1108365"/>
            <a:ext cx="1580245" cy="461665"/>
          </a:xfrm>
          <a:prstGeom prst="rect">
            <a:avLst/>
          </a:prstGeom>
          <a:solidFill>
            <a:srgbClr val="7030A0">
              <a:alpha val="20000"/>
            </a:srgbClr>
          </a:solidFill>
          <a:ln w="9525">
            <a:solidFill>
              <a:schemeClr val="tx1"/>
            </a:solidFill>
          </a:ln>
          <a:effectLst/>
        </p:spPr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Gill Sans MT" charset="0"/>
                <a:ea typeface="Gill Sans MT" charset="0"/>
                <a:cs typeface="Gill Sans MT" charset="0"/>
              </a:rPr>
              <a:t>Hourly electricity demand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F6548ED-9A3D-2155-9A98-5D6F5E9362AD}"/>
              </a:ext>
            </a:extLst>
          </p:cNvPr>
          <p:cNvSpPr txBox="1"/>
          <p:nvPr/>
        </p:nvSpPr>
        <p:spPr>
          <a:xfrm>
            <a:off x="2822471" y="233727"/>
            <a:ext cx="2080260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Gill Sans MT" panose="020B0502020104020203" pitchFamily="34" charset="77"/>
              </a:rPr>
              <a:t>Generation technology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297A3C7-5B5F-C697-95F2-8056099E99C4}"/>
              </a:ext>
            </a:extLst>
          </p:cNvPr>
          <p:cNvSpPr txBox="1"/>
          <p:nvPr/>
        </p:nvSpPr>
        <p:spPr>
          <a:xfrm>
            <a:off x="5258948" y="588150"/>
            <a:ext cx="2080259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1200" i="1" dirty="0">
                <a:latin typeface="Gill Sans MT" panose="020B0502020104020203" pitchFamily="34" charset="77"/>
              </a:rPr>
              <a:t>Other parameters</a:t>
            </a:r>
          </a:p>
        </p:txBody>
      </p: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208144F-8E41-66D6-6B59-53E468E23467}"/>
              </a:ext>
            </a:extLst>
          </p:cNvPr>
          <p:cNvCxnSpPr>
            <a:cxnSpLocks/>
            <a:stCxn id="17" idx="4"/>
            <a:endCxn id="10" idx="0"/>
          </p:cNvCxnSpPr>
          <p:nvPr/>
        </p:nvCxnSpPr>
        <p:spPr>
          <a:xfrm flipH="1">
            <a:off x="5084282" y="2408635"/>
            <a:ext cx="0" cy="585267"/>
          </a:xfrm>
          <a:prstGeom prst="straightConnector1">
            <a:avLst/>
          </a:prstGeom>
          <a:ln w="9525">
            <a:solidFill>
              <a:schemeClr val="tx1"/>
            </a:solidFill>
            <a:tailEnd type="stealth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Oval 16">
            <a:extLst>
              <a:ext uri="{FF2B5EF4-FFF2-40B4-BE49-F238E27FC236}">
                <a16:creationId xmlns:a16="http://schemas.microsoft.com/office/drawing/2014/main" id="{2EECA777-EED3-1477-AFF1-E5B21BD19FB8}"/>
              </a:ext>
            </a:extLst>
          </p:cNvPr>
          <p:cNvSpPr>
            <a:spLocks/>
          </p:cNvSpPr>
          <p:nvPr/>
        </p:nvSpPr>
        <p:spPr>
          <a:xfrm>
            <a:off x="5052344" y="2336635"/>
            <a:ext cx="72000" cy="72000"/>
          </a:xfrm>
          <a:prstGeom prst="ellipse">
            <a:avLst/>
          </a:prstGeom>
          <a:solidFill>
            <a:schemeClr val="tx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6D7ECC2F-CFB3-A045-A020-03D6E6C6D191}"/>
              </a:ext>
            </a:extLst>
          </p:cNvPr>
          <p:cNvCxnSpPr>
            <a:cxnSpLocks/>
            <a:stCxn id="5" idx="3"/>
            <a:endCxn id="17" idx="2"/>
          </p:cNvCxnSpPr>
          <p:nvPr/>
        </p:nvCxnSpPr>
        <p:spPr>
          <a:xfrm>
            <a:off x="4652724" y="2372082"/>
            <a:ext cx="399620" cy="553"/>
          </a:xfrm>
          <a:prstGeom prst="straightConnector1">
            <a:avLst/>
          </a:prstGeom>
          <a:ln w="952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3B01B6E6-7D78-F196-F559-AC818339E6A6}"/>
              </a:ext>
            </a:extLst>
          </p:cNvPr>
          <p:cNvCxnSpPr>
            <a:stCxn id="8" idx="3"/>
            <a:endCxn id="17" idx="0"/>
          </p:cNvCxnSpPr>
          <p:nvPr/>
        </p:nvCxnSpPr>
        <p:spPr>
          <a:xfrm>
            <a:off x="4652724" y="1650863"/>
            <a:ext cx="435620" cy="685772"/>
          </a:xfrm>
          <a:prstGeom prst="bentConnector2">
            <a:avLst/>
          </a:prstGeom>
          <a:ln w="9525">
            <a:solidFill>
              <a:schemeClr val="tx1"/>
            </a:solidFill>
            <a:head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Elbow Connector 19">
            <a:extLst>
              <a:ext uri="{FF2B5EF4-FFF2-40B4-BE49-F238E27FC236}">
                <a16:creationId xmlns:a16="http://schemas.microsoft.com/office/drawing/2014/main" id="{6AFD7F1E-F2C2-460D-270F-F444085E7C44}"/>
              </a:ext>
            </a:extLst>
          </p:cNvPr>
          <p:cNvCxnSpPr>
            <a:cxnSpLocks/>
            <a:stCxn id="11" idx="3"/>
          </p:cNvCxnSpPr>
          <p:nvPr/>
        </p:nvCxnSpPr>
        <p:spPr>
          <a:xfrm>
            <a:off x="4652723" y="929644"/>
            <a:ext cx="435600" cy="720280"/>
          </a:xfrm>
          <a:prstGeom prst="bentConnector2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F1403ED-9E1E-DC5E-C6E6-58892F09D1A4}"/>
              </a:ext>
            </a:extLst>
          </p:cNvPr>
          <p:cNvCxnSpPr>
            <a:cxnSpLocks/>
            <a:endCxn id="9" idx="1"/>
          </p:cNvCxnSpPr>
          <p:nvPr/>
        </p:nvCxnSpPr>
        <p:spPr>
          <a:xfrm>
            <a:off x="5084281" y="1876005"/>
            <a:ext cx="424674" cy="1"/>
          </a:xfrm>
          <a:prstGeom prst="straightConnector1">
            <a:avLst/>
          </a:prstGeom>
          <a:ln w="952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8033928-70F1-3B28-FFD5-62B848E8B066}"/>
              </a:ext>
            </a:extLst>
          </p:cNvPr>
          <p:cNvCxnSpPr>
            <a:cxnSpLocks/>
            <a:endCxn id="13" idx="1"/>
          </p:cNvCxnSpPr>
          <p:nvPr/>
        </p:nvCxnSpPr>
        <p:spPr>
          <a:xfrm>
            <a:off x="5084281" y="1339039"/>
            <a:ext cx="424675" cy="159"/>
          </a:xfrm>
          <a:prstGeom prst="straightConnector1">
            <a:avLst/>
          </a:prstGeom>
          <a:ln w="9525"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859BDB9-06E2-7388-1E4D-000B7F40805C}"/>
              </a:ext>
            </a:extLst>
          </p:cNvPr>
          <p:cNvSpPr txBox="1"/>
          <p:nvPr/>
        </p:nvSpPr>
        <p:spPr>
          <a:xfrm>
            <a:off x="324000" y="4838715"/>
            <a:ext cx="3737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Chowdhury et al. (2020),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Journal of Open Research Software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8(1)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9D4E1E1-F5D9-3F14-9651-999EB127C037}"/>
              </a:ext>
            </a:extLst>
          </p:cNvPr>
          <p:cNvSpPr txBox="1"/>
          <p:nvPr/>
        </p:nvSpPr>
        <p:spPr>
          <a:xfrm>
            <a:off x="5587413" y="4838714"/>
            <a:ext cx="330632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000" dirty="0">
                <a:latin typeface="Gill Sans MT" panose="020B0502020104020203" pitchFamily="34" charset="77"/>
                <a:hlinkClick r:id="rId3"/>
              </a:rPr>
              <a:t>https://github.com/Critical-Infrastructure-Systems-Lab</a:t>
            </a:r>
            <a:r>
              <a:rPr lang="en-US" sz="1000" dirty="0">
                <a:latin typeface="Gill Sans MT" panose="020B0502020104020203" pitchFamily="34" charset="77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2012086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Gill Sans MT"/>
                <a:cs typeface="Gill Sans MT"/>
              </a:rPr>
              <a:t>PowNet</a:t>
            </a:r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 + Dantzig-Wolfe decomposition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172B49E-E75D-139A-0CD3-2FFE78AA10C7}"/>
              </a:ext>
            </a:extLst>
          </p:cNvPr>
          <p:cNvSpPr txBox="1"/>
          <p:nvPr/>
        </p:nvSpPr>
        <p:spPr>
          <a:xfrm>
            <a:off x="324001" y="1130400"/>
            <a:ext cx="2650206" cy="24622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Master problem</a:t>
            </a:r>
          </a:p>
          <a:p>
            <a:pPr marL="7938" lvl="1"/>
            <a:endParaRPr lang="en-US" sz="1400" b="1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Flow balance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Reserve requirement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Renewable/Import bound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Transmission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Min/Max line capacity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Voltage angle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Reference node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DED7A30-B042-273B-031C-1FB16F6CC96A}"/>
              </a:ext>
            </a:extLst>
          </p:cNvPr>
          <p:cNvSpPr txBox="1"/>
          <p:nvPr/>
        </p:nvSpPr>
        <p:spPr>
          <a:xfrm>
            <a:off x="3769833" y="1130400"/>
            <a:ext cx="3097782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‘Self-scheduling’ sub-problems</a:t>
            </a:r>
          </a:p>
          <a:p>
            <a:pPr marL="7938" lvl="1"/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Minimum-down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Minimum-up time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Ramp down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Ramp up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MIP tightening constraints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Strengthened minimum-down time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Strengthened minimum-up time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Trajectory down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Trajectory up</a:t>
            </a:r>
          </a:p>
          <a:p>
            <a:pPr marL="311150" lvl="2" indent="-306388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Relationship between variables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Dispatch linkage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200" dirty="0">
                <a:latin typeface="Gill Sans MT"/>
                <a:cs typeface="Gill Sans MT"/>
              </a:rPr>
              <a:t>Status linkage</a:t>
            </a:r>
          </a:p>
        </p:txBody>
      </p:sp>
    </p:spTree>
    <p:extLst>
      <p:ext uri="{BB962C8B-B14F-4D97-AF65-F5344CB8AC3E}">
        <p14:creationId xmlns:p14="http://schemas.microsoft.com/office/powerpoint/2010/main" val="26113927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000000"/>
                </a:solidFill>
                <a:latin typeface="Gill Sans MT"/>
                <a:cs typeface="Gill Sans MT"/>
              </a:rPr>
              <a:t>PowNet</a:t>
            </a:r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 + Dantzig-Wolfe decomposition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EBF3C26-81F9-7C4C-41F5-3989CDDE60C8}"/>
              </a:ext>
            </a:extLst>
          </p:cNvPr>
          <p:cNvSpPr txBox="1"/>
          <p:nvPr/>
        </p:nvSpPr>
        <p:spPr>
          <a:xfrm>
            <a:off x="323999" y="1130400"/>
            <a:ext cx="31907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Example – ‘dummy’ power system</a:t>
            </a: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CE82DE-1654-8027-0859-F472E5711451}"/>
              </a:ext>
            </a:extLst>
          </p:cNvPr>
          <p:cNvGrpSpPr/>
          <p:nvPr/>
        </p:nvGrpSpPr>
        <p:grpSpPr>
          <a:xfrm>
            <a:off x="146445" y="1586148"/>
            <a:ext cx="6004788" cy="3263482"/>
            <a:chOff x="146445" y="1586148"/>
            <a:chExt cx="6004788" cy="3263482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6FA3E467-342E-D1FE-167F-7F4447BC5EB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368091" y="3613526"/>
              <a:ext cx="1008000" cy="1009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Node1</a:t>
              </a:r>
            </a:p>
            <a:p>
              <a:pPr algn="ctr"/>
              <a:r>
                <a:rPr lang="en-US" sz="800" dirty="0" err="1">
                  <a:solidFill>
                    <a:schemeClr val="tx1"/>
                  </a:solidFill>
                  <a:latin typeface="Gill Sans MT" panose="020B0502020104020203" pitchFamily="34" charset="77"/>
                </a:rPr>
                <a:t>MaxDemand</a:t>
              </a:r>
              <a:r>
                <a:rPr lang="en-US" sz="8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700 MW</a:t>
              </a:r>
              <a:endParaRPr lang="en-US" sz="8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endParaRPr lang="en-US" sz="8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50AB76ED-9956-406A-731B-ECE747B9BFB4}"/>
                </a:ext>
              </a:extLst>
            </p:cNvPr>
            <p:cNvSpPr txBox="1"/>
            <p:nvPr/>
          </p:nvSpPr>
          <p:spPr>
            <a:xfrm>
              <a:off x="1009120" y="1586148"/>
              <a:ext cx="575299" cy="215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800" dirty="0" err="1">
                  <a:solidFill>
                    <a:srgbClr val="000000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pGas</a:t>
              </a:r>
              <a:endParaRPr lang="en-US" sz="800" dirty="0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D9369FEA-DBE3-1DC5-53CB-3DCB86C14B60}"/>
                </a:ext>
              </a:extLst>
            </p:cNvPr>
            <p:cNvSpPr txBox="1"/>
            <p:nvPr/>
          </p:nvSpPr>
          <p:spPr>
            <a:xfrm>
              <a:off x="991794" y="2024346"/>
              <a:ext cx="606255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latin typeface="Gill Sans MT" panose="020B0502020104020203" pitchFamily="34" charset="77"/>
                </a:rPr>
                <a:t>1762 MW</a:t>
              </a:r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D8654166-695E-23EB-8F24-73CDBA8AE40C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499297" y="2366531"/>
              <a:ext cx="756000" cy="756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Node 3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64C06B7-CAEE-1BEE-6A52-1D508BE61BD3}"/>
                </a:ext>
              </a:extLst>
            </p:cNvPr>
            <p:cNvCxnSpPr>
              <a:cxnSpLocks/>
              <a:stCxn id="4" idx="0"/>
              <a:endCxn id="10" idx="4"/>
            </p:cNvCxnSpPr>
            <p:nvPr/>
          </p:nvCxnSpPr>
          <p:spPr>
            <a:xfrm flipV="1">
              <a:off x="1872091" y="3122531"/>
              <a:ext cx="5206" cy="490995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1879F69-6A9D-D669-8D84-6529C1E85F5B}"/>
                </a:ext>
              </a:extLst>
            </p:cNvPr>
            <p:cNvCxnSpPr>
              <a:cxnSpLocks/>
              <a:stCxn id="10" idx="0"/>
              <a:endCxn id="8" idx="2"/>
            </p:cNvCxnSpPr>
            <p:nvPr/>
          </p:nvCxnSpPr>
          <p:spPr>
            <a:xfrm flipH="1" flipV="1">
              <a:off x="1296770" y="1801592"/>
              <a:ext cx="580527" cy="56493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2ECE2E7A-391E-7FB0-22EE-B63A8E8A4EE0}"/>
                </a:ext>
              </a:extLst>
            </p:cNvPr>
            <p:cNvSpPr txBox="1"/>
            <p:nvPr/>
          </p:nvSpPr>
          <p:spPr>
            <a:xfrm>
              <a:off x="1877154" y="3198751"/>
              <a:ext cx="60625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r>
                <a:rPr lang="en-US" sz="800" dirty="0">
                  <a:latin typeface="Gill Sans MT" panose="020B0502020104020203" pitchFamily="34" charset="77"/>
                </a:rPr>
                <a:t>1762 MW</a:t>
              </a: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D5D97CC0-F1AD-43EA-2820-3F31BCD3731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232785" y="3613526"/>
              <a:ext cx="1008000" cy="1008000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node2</a:t>
              </a:r>
            </a:p>
            <a:p>
              <a:pPr algn="ctr"/>
              <a:r>
                <a:rPr lang="en-US" sz="800" dirty="0" err="1">
                  <a:solidFill>
                    <a:schemeClr val="tx1"/>
                  </a:solidFill>
                  <a:latin typeface="Gill Sans MT" panose="020B0502020104020203" pitchFamily="34" charset="77"/>
                </a:rPr>
                <a:t>MaxDemand</a:t>
              </a:r>
              <a:r>
                <a:rPr lang="en-US" sz="8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102 MW</a:t>
              </a:r>
              <a:endParaRPr lang="en-US" sz="8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749272C0-0195-06AF-4331-13733C01C328}"/>
                </a:ext>
              </a:extLst>
            </p:cNvPr>
            <p:cNvCxnSpPr>
              <a:cxnSpLocks/>
              <a:stCxn id="4" idx="6"/>
              <a:endCxn id="14" idx="2"/>
            </p:cNvCxnSpPr>
            <p:nvPr/>
          </p:nvCxnSpPr>
          <p:spPr>
            <a:xfrm flipV="1">
              <a:off x="2376091" y="4117526"/>
              <a:ext cx="856694" cy="58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768C32A7-B8DA-7997-296D-6A343189553F}"/>
                </a:ext>
              </a:extLst>
            </p:cNvPr>
            <p:cNvSpPr txBox="1"/>
            <p:nvPr/>
          </p:nvSpPr>
          <p:spPr>
            <a:xfrm>
              <a:off x="2549396" y="3778972"/>
              <a:ext cx="526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r>
                <a:rPr lang="en-US" sz="800" dirty="0">
                  <a:latin typeface="Gill Sans MT" panose="020B0502020104020203" pitchFamily="34" charset="77"/>
                </a:rPr>
                <a:t>80 MW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B5D20FDF-B53D-A290-B825-133A21DE19ED}"/>
                </a:ext>
              </a:extLst>
            </p:cNvPr>
            <p:cNvSpPr/>
            <p:nvPr/>
          </p:nvSpPr>
          <p:spPr>
            <a:xfrm>
              <a:off x="5093938" y="3829056"/>
              <a:ext cx="1008000" cy="576939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 err="1">
                  <a:solidFill>
                    <a:schemeClr val="tx1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pHydro</a:t>
              </a:r>
              <a:endParaRPr lang="en-US" sz="8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Max = 36 MW</a:t>
              </a:r>
            </a:p>
          </p:txBody>
        </p: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7F686141-6436-91F5-73E5-0F041CB319A1}"/>
                </a:ext>
              </a:extLst>
            </p:cNvPr>
            <p:cNvCxnSpPr>
              <a:cxnSpLocks/>
              <a:stCxn id="14" idx="6"/>
              <a:endCxn id="17" idx="1"/>
            </p:cNvCxnSpPr>
            <p:nvPr/>
          </p:nvCxnSpPr>
          <p:spPr>
            <a:xfrm>
              <a:off x="4240785" y="4117526"/>
              <a:ext cx="853153" cy="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99139C0-5E9F-F6A5-CF61-E1C476FFE738}"/>
                </a:ext>
              </a:extLst>
            </p:cNvPr>
            <p:cNvSpPr txBox="1"/>
            <p:nvPr/>
          </p:nvSpPr>
          <p:spPr>
            <a:xfrm>
              <a:off x="4389881" y="3781188"/>
              <a:ext cx="554960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r>
                <a:rPr lang="en-US" sz="800" dirty="0">
                  <a:latin typeface="Gill Sans MT" panose="020B0502020104020203" pitchFamily="34" charset="77"/>
                </a:rPr>
                <a:t>100 MW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98E9656-9704-C14B-3AF7-3CA0BE6110FB}"/>
                </a:ext>
              </a:extLst>
            </p:cNvPr>
            <p:cNvSpPr txBox="1"/>
            <p:nvPr/>
          </p:nvSpPr>
          <p:spPr>
            <a:xfrm>
              <a:off x="2106579" y="1586148"/>
              <a:ext cx="568151" cy="215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800" dirty="0" err="1">
                  <a:solidFill>
                    <a:srgbClr val="000000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pOil</a:t>
              </a:r>
              <a:endParaRPr lang="en-US" sz="800" dirty="0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8B80610F-11F5-4CA5-55C7-ED56779839B3}"/>
                </a:ext>
              </a:extLst>
            </p:cNvPr>
            <p:cNvSpPr txBox="1"/>
            <p:nvPr/>
          </p:nvSpPr>
          <p:spPr>
            <a:xfrm>
              <a:off x="3327775" y="2537924"/>
              <a:ext cx="818020" cy="21544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800" dirty="0" err="1">
                  <a:solidFill>
                    <a:srgbClr val="000000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pBiomass</a:t>
              </a:r>
              <a:endParaRPr lang="en-US" sz="800" dirty="0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246C1AB1-BD4D-28E9-3A77-A99868CBD4DC}"/>
                </a:ext>
              </a:extLst>
            </p:cNvPr>
            <p:cNvCxnSpPr>
              <a:cxnSpLocks/>
              <a:stCxn id="10" idx="0"/>
              <a:endCxn id="20" idx="2"/>
            </p:cNvCxnSpPr>
            <p:nvPr/>
          </p:nvCxnSpPr>
          <p:spPr>
            <a:xfrm flipV="1">
              <a:off x="1877297" y="1801592"/>
              <a:ext cx="513358" cy="564939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3D4AD76-AFA3-BA4E-83EE-4FD3485D2A89}"/>
                </a:ext>
              </a:extLst>
            </p:cNvPr>
            <p:cNvCxnSpPr>
              <a:cxnSpLocks/>
              <a:stCxn id="14" idx="0"/>
              <a:endCxn id="21" idx="2"/>
            </p:cNvCxnSpPr>
            <p:nvPr/>
          </p:nvCxnSpPr>
          <p:spPr>
            <a:xfrm flipV="1">
              <a:off x="3736785" y="2753368"/>
              <a:ext cx="0" cy="86015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EFBE7A6-863F-12B3-EF1C-39D51EE9CB94}"/>
                </a:ext>
              </a:extLst>
            </p:cNvPr>
            <p:cNvSpPr txBox="1"/>
            <p:nvPr/>
          </p:nvSpPr>
          <p:spPr>
            <a:xfrm>
              <a:off x="2119855" y="2027397"/>
              <a:ext cx="55495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latin typeface="Gill Sans MT" panose="020B0502020104020203" pitchFamily="34" charset="77"/>
                </a:rPr>
                <a:t>200 MW</a:t>
              </a: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77A9E86-042C-2B00-54A1-F846A18908D8}"/>
                </a:ext>
              </a:extLst>
            </p:cNvPr>
            <p:cNvSpPr txBox="1"/>
            <p:nvPr/>
          </p:nvSpPr>
          <p:spPr>
            <a:xfrm>
              <a:off x="3732572" y="3025954"/>
              <a:ext cx="55495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latin typeface="Gill Sans MT" panose="020B0502020104020203" pitchFamily="34" charset="77"/>
                </a:rPr>
                <a:t>300 MW</a:t>
              </a: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id="{B34F651B-500E-33AD-E77D-3AD947128380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093938" y="2351195"/>
              <a:ext cx="1008000" cy="1009554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800" b="1" dirty="0">
                  <a:solidFill>
                    <a:schemeClr val="tx1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Buyer</a:t>
              </a:r>
            </a:p>
            <a:p>
              <a:pPr algn="ctr"/>
              <a:r>
                <a:rPr lang="en-US" sz="800" dirty="0" err="1">
                  <a:solidFill>
                    <a:schemeClr val="tx1"/>
                  </a:solidFill>
                  <a:latin typeface="Gill Sans MT" panose="020B0502020104020203" pitchFamily="34" charset="77"/>
                </a:rPr>
                <a:t>MaxDemand</a:t>
              </a:r>
              <a:r>
                <a:rPr lang="en-US" sz="8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solidFill>
                    <a:schemeClr val="tx1"/>
                  </a:solidFill>
                  <a:latin typeface="Gill Sans MT" panose="020B0502020104020203" pitchFamily="34" charset="77"/>
                </a:rPr>
                <a:t>32 MW</a:t>
              </a:r>
              <a:endParaRPr lang="en-US" sz="8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1435FC02-9272-FFE2-CB9D-1146F9F9F169}"/>
                </a:ext>
              </a:extLst>
            </p:cNvPr>
            <p:cNvCxnSpPr>
              <a:cxnSpLocks/>
              <a:endCxn id="17" idx="0"/>
            </p:cNvCxnSpPr>
            <p:nvPr/>
          </p:nvCxnSpPr>
          <p:spPr>
            <a:xfrm>
              <a:off x="5597938" y="3364508"/>
              <a:ext cx="0" cy="464548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EF1F4928-BCA0-243B-BB1B-5F00173C05A0}"/>
                </a:ext>
              </a:extLst>
            </p:cNvPr>
            <p:cNvCxnSpPr>
              <a:cxnSpLocks/>
              <a:stCxn id="4" idx="2"/>
              <a:endCxn id="29" idx="0"/>
            </p:cNvCxnSpPr>
            <p:nvPr/>
          </p:nvCxnSpPr>
          <p:spPr>
            <a:xfrm flipH="1">
              <a:off x="650445" y="4118106"/>
              <a:ext cx="717646" cy="392970"/>
            </a:xfrm>
            <a:prstGeom prst="line">
              <a:avLst/>
            </a:prstGeom>
            <a:ln w="9525"/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15693E75-A0DE-8CB8-EBDE-DB933DDC1676}"/>
                </a:ext>
              </a:extLst>
            </p:cNvPr>
            <p:cNvSpPr txBox="1"/>
            <p:nvPr/>
          </p:nvSpPr>
          <p:spPr>
            <a:xfrm>
              <a:off x="146445" y="4511076"/>
              <a:ext cx="1008000" cy="338554"/>
            </a:xfrm>
            <a:prstGeom prst="rect">
              <a:avLst/>
            </a:prstGeom>
            <a:solidFill>
              <a:schemeClr val="accent2">
                <a:lumMod val="20000"/>
                <a:lumOff val="80000"/>
              </a:schemeClr>
            </a:solidFill>
            <a:ln>
              <a:solidFill>
                <a:schemeClr val="tx1"/>
              </a:solidFill>
            </a:ln>
          </p:spPr>
          <p:txBody>
            <a:bodyPr wrap="square">
              <a:spAutoFit/>
            </a:bodyPr>
            <a:lstStyle/>
            <a:p>
              <a:pPr algn="ctr" fontAlgn="b"/>
              <a:r>
                <a:rPr lang="en-US" sz="800" dirty="0">
                  <a:solidFill>
                    <a:srgbClr val="000000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Supplier</a:t>
              </a:r>
            </a:p>
            <a:p>
              <a:pPr algn="ctr" fontAlgn="b"/>
              <a:r>
                <a:rPr lang="en-US" sz="800" dirty="0">
                  <a:solidFill>
                    <a:srgbClr val="000000"/>
                  </a:solidFill>
                  <a:latin typeface="Gill Sans MT" panose="020B0502020104020203" pitchFamily="34" charset="77"/>
                  <a:ea typeface="Calibri" panose="020F0502020204030204" pitchFamily="34" charset="0"/>
                  <a:cs typeface="Calibri" panose="020F0502020204030204" pitchFamily="34" charset="0"/>
                </a:rPr>
                <a:t>Max 60 MW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AD1E370C-6430-E5EC-32FD-B2799F1E2657}"/>
                </a:ext>
              </a:extLst>
            </p:cNvPr>
            <p:cNvSpPr txBox="1"/>
            <p:nvPr/>
          </p:nvSpPr>
          <p:spPr>
            <a:xfrm>
              <a:off x="483014" y="3999350"/>
              <a:ext cx="526106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r>
                <a:rPr lang="en-US" sz="800" dirty="0">
                  <a:latin typeface="Gill Sans MT" panose="020B0502020104020203" pitchFamily="34" charset="77"/>
                </a:rPr>
                <a:t>80 MW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6F6D12-1F18-BE95-78E3-B1BC6D0E3DA3}"/>
                </a:ext>
              </a:extLst>
            </p:cNvPr>
            <p:cNvSpPr txBox="1"/>
            <p:nvPr/>
          </p:nvSpPr>
          <p:spPr>
            <a:xfrm>
              <a:off x="5596274" y="3427505"/>
              <a:ext cx="554959" cy="338554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00" dirty="0" err="1">
                  <a:latin typeface="Gill Sans MT" panose="020B0502020104020203" pitchFamily="34" charset="77"/>
                </a:rPr>
                <a:t>lineCap</a:t>
              </a:r>
              <a:r>
                <a:rPr lang="en-US" sz="800" dirty="0">
                  <a:latin typeface="Gill Sans MT" panose="020B0502020104020203" pitchFamily="34" charset="77"/>
                </a:rPr>
                <a:t> </a:t>
              </a:r>
            </a:p>
            <a:p>
              <a:pPr algn="ctr"/>
              <a:r>
                <a:rPr lang="en-US" sz="800" dirty="0">
                  <a:latin typeface="Gill Sans MT" panose="020B0502020104020203" pitchFamily="34" charset="77"/>
                </a:rPr>
                <a:t>300 MW</a:t>
              </a: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B7EAF875-0265-7F38-1744-7867BEBDEE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268" y="1640057"/>
            <a:ext cx="2276546" cy="277179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26E52CE8-87EB-4266-9C45-D38856178189}"/>
              </a:ext>
            </a:extLst>
          </p:cNvPr>
          <p:cNvSpPr txBox="1"/>
          <p:nvPr/>
        </p:nvSpPr>
        <p:spPr>
          <a:xfrm>
            <a:off x="6638178" y="1329164"/>
            <a:ext cx="23006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Visualization of the A matrix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F3EB33DF-02C9-3585-2385-EE1C0683B4B4}"/>
              </a:ext>
            </a:extLst>
          </p:cNvPr>
          <p:cNvSpPr/>
          <p:nvPr/>
        </p:nvSpPr>
        <p:spPr>
          <a:xfrm>
            <a:off x="6520532" y="3275860"/>
            <a:ext cx="1387938" cy="100955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016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BA57CEF-91D7-D6B6-09C0-7E229B875BB2}"/>
              </a:ext>
            </a:extLst>
          </p:cNvPr>
          <p:cNvSpPr/>
          <p:nvPr/>
        </p:nvSpPr>
        <p:spPr>
          <a:xfrm>
            <a:off x="323998" y="1130400"/>
            <a:ext cx="3737864" cy="530449"/>
          </a:xfrm>
          <a:prstGeom prst="rect">
            <a:avLst/>
          </a:prstGeom>
          <a:solidFill>
            <a:srgbClr val="FF000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37378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Experimental setup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130400"/>
            <a:ext cx="7952899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Formulation based on </a:t>
            </a:r>
            <a:r>
              <a:rPr lang="en-US" sz="1400" dirty="0" err="1">
                <a:latin typeface="Gill Sans MT"/>
                <a:cs typeface="Gill Sans MT"/>
              </a:rPr>
              <a:t>Knueven</a:t>
            </a:r>
            <a:r>
              <a:rPr lang="en-US" sz="1400" dirty="0">
                <a:latin typeface="Gill Sans MT"/>
                <a:cs typeface="Gill Sans MT"/>
              </a:rPr>
              <a:t> et al. (2020)</a:t>
            </a: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Implementation in </a:t>
            </a:r>
            <a:r>
              <a:rPr lang="en-US" sz="1400" dirty="0" err="1">
                <a:latin typeface="Gill Sans MT"/>
                <a:cs typeface="Gill Sans MT"/>
              </a:rPr>
              <a:t>Gurobipy</a:t>
            </a:r>
            <a:r>
              <a:rPr lang="en-US" sz="1400" dirty="0">
                <a:latin typeface="Gill Sans MT"/>
                <a:cs typeface="Gill Sans MT"/>
              </a:rPr>
              <a:t> + </a:t>
            </a:r>
            <a:r>
              <a:rPr lang="en-US" sz="1400" dirty="0" err="1">
                <a:latin typeface="Gill Sans MT"/>
                <a:cs typeface="Gill Sans MT"/>
              </a:rPr>
              <a:t>Gurobi</a:t>
            </a: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 err="1">
                <a:latin typeface="Gill Sans MT"/>
                <a:cs typeface="Gill Sans MT"/>
                <a:sym typeface="Wingdings" pitchFamily="2" charset="2"/>
              </a:rPr>
              <a:t>PowNet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 2.0 vs </a:t>
            </a:r>
            <a:r>
              <a:rPr lang="en-US" sz="1400" dirty="0" err="1">
                <a:latin typeface="Gill Sans MT"/>
                <a:cs typeface="Gill Sans MT"/>
                <a:sym typeface="Wingdings" pitchFamily="2" charset="2"/>
              </a:rPr>
              <a:t>PowNet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 2.0 + DW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Experiments carried out on Hopper Cluster (@Cornell CAC)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Dual 20-core Intel Xeon Gold 5218R CPUs @ 2.1 GHz, 192 GB of RAM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 err="1">
                <a:latin typeface="Gill Sans MT"/>
                <a:cs typeface="Gill Sans MT"/>
                <a:sym typeface="Wingdings" pitchFamily="2" charset="2"/>
              </a:rPr>
              <a:t>OpenHPC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 2.3 with Rocky Linux 8.4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 err="1">
                <a:latin typeface="Gill Sans MT"/>
                <a:cs typeface="Gill Sans MT"/>
                <a:sym typeface="Wingdings" pitchFamily="2" charset="2"/>
              </a:rPr>
              <a:t>Gurobi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 9.5.1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Modeling instances (24 hours)</a:t>
            </a:r>
          </a:p>
          <a:p>
            <a:pPr marL="636588" lvl="2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‘Dummy’ power system (1,411 constraints and 1,056 variables)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Cambodia (8,364 constraints and 5,952 variables)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Thailand (74,633 constraints and 54,312 variables)</a:t>
            </a:r>
          </a:p>
          <a:p>
            <a:pPr marL="636588" lvl="2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5193CB-BEB0-58DB-F0CF-A3298983B940}"/>
              </a:ext>
            </a:extLst>
          </p:cNvPr>
          <p:cNvSpPr txBox="1"/>
          <p:nvPr/>
        </p:nvSpPr>
        <p:spPr>
          <a:xfrm>
            <a:off x="324000" y="4838715"/>
            <a:ext cx="373786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err="1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Knueven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 et al. (2020),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INFORMS Journal on Computing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32(4)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8573EA-F750-78BB-5754-36592361A42C}"/>
              </a:ext>
            </a:extLst>
          </p:cNvPr>
          <p:cNvSpPr txBox="1"/>
          <p:nvPr/>
        </p:nvSpPr>
        <p:spPr>
          <a:xfrm>
            <a:off x="4061862" y="1241735"/>
            <a:ext cx="13032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 err="1">
                <a:latin typeface="Gill Sans MT"/>
                <a:cs typeface="Gill Sans MT"/>
              </a:rPr>
              <a:t>PowNet</a:t>
            </a:r>
            <a:r>
              <a:rPr lang="en-US" sz="1400" b="1" dirty="0">
                <a:latin typeface="Gill Sans MT"/>
                <a:cs typeface="Gill Sans MT"/>
              </a:rPr>
              <a:t> 2.0</a:t>
            </a:r>
          </a:p>
        </p:txBody>
      </p:sp>
    </p:spTree>
    <p:extLst>
      <p:ext uri="{BB962C8B-B14F-4D97-AF65-F5344CB8AC3E}">
        <p14:creationId xmlns:p14="http://schemas.microsoft.com/office/powerpoint/2010/main" val="1378931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130400"/>
            <a:ext cx="795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‘Dummy’ power system (3 Blocks)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327A5C4-0224-4FEB-B846-A5D012D0A3FC}"/>
              </a:ext>
            </a:extLst>
          </p:cNvPr>
          <p:cNvSpPr>
            <a:spLocks noChangeAspect="1"/>
          </p:cNvSpPr>
          <p:nvPr/>
        </p:nvSpPr>
        <p:spPr>
          <a:xfrm>
            <a:off x="5297481" y="2860641"/>
            <a:ext cx="707242" cy="708054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Node1</a:t>
            </a:r>
          </a:p>
          <a:p>
            <a:pPr algn="ctr"/>
            <a:r>
              <a:rPr lang="en-US" sz="6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MaxDemand</a:t>
            </a:r>
            <a:r>
              <a:rPr lang="en-US" sz="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  <a:latin typeface="Gill Sans MT" panose="020B0502020104020203" pitchFamily="34" charset="77"/>
              </a:rPr>
              <a:t>700 MW</a:t>
            </a:r>
            <a:endParaRPr lang="en-US" sz="600" b="1" dirty="0">
              <a:solidFill>
                <a:schemeClr val="tx1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600" b="1" dirty="0">
              <a:solidFill>
                <a:schemeClr val="tx1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F5D34F23-B161-9899-FA24-4E2EF2D51F86}"/>
              </a:ext>
            </a:extLst>
          </p:cNvPr>
          <p:cNvSpPr txBox="1"/>
          <p:nvPr/>
        </p:nvSpPr>
        <p:spPr>
          <a:xfrm>
            <a:off x="5045616" y="1438177"/>
            <a:ext cx="403646" cy="184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n-US" sz="600" dirty="0" err="1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pGas</a:t>
            </a:r>
            <a:endParaRPr lang="en-US" sz="600" dirty="0">
              <a:solidFill>
                <a:srgbClr val="000000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9FDB9C2-1C35-313F-4CDE-202CFE264F12}"/>
              </a:ext>
            </a:extLst>
          </p:cNvPr>
          <p:cNvSpPr txBox="1"/>
          <p:nvPr/>
        </p:nvSpPr>
        <p:spPr>
          <a:xfrm>
            <a:off x="4996715" y="1745629"/>
            <a:ext cx="49885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latin typeface="Gill Sans MT" panose="020B0502020104020203" pitchFamily="34" charset="77"/>
              </a:rPr>
              <a:t>1762 MW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827EFA9-05C6-66F1-B886-C3158B7DB4F6}"/>
              </a:ext>
            </a:extLst>
          </p:cNvPr>
          <p:cNvSpPr>
            <a:spLocks noChangeAspect="1"/>
          </p:cNvSpPr>
          <p:nvPr/>
        </p:nvSpPr>
        <p:spPr>
          <a:xfrm>
            <a:off x="5389539" y="1985715"/>
            <a:ext cx="530431" cy="53043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Node 3</a:t>
            </a:r>
          </a:p>
        </p:txBody>
      </p: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409AD77C-CACA-4D79-F864-4BD3B6C469E8}"/>
              </a:ext>
            </a:extLst>
          </p:cNvPr>
          <p:cNvCxnSpPr>
            <a:cxnSpLocks/>
            <a:stCxn id="16" idx="0"/>
            <a:endCxn id="19" idx="4"/>
          </p:cNvCxnSpPr>
          <p:nvPr/>
        </p:nvCxnSpPr>
        <p:spPr>
          <a:xfrm flipV="1">
            <a:off x="5651102" y="2516146"/>
            <a:ext cx="3653" cy="344496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CA08B67-3C86-68DC-B82D-FA5EEB64BB15}"/>
              </a:ext>
            </a:extLst>
          </p:cNvPr>
          <p:cNvCxnSpPr>
            <a:cxnSpLocks/>
            <a:stCxn id="19" idx="0"/>
            <a:endCxn id="17" idx="2"/>
          </p:cNvCxnSpPr>
          <p:nvPr/>
        </p:nvCxnSpPr>
        <p:spPr>
          <a:xfrm flipH="1" flipV="1">
            <a:off x="5247439" y="1622843"/>
            <a:ext cx="407316" cy="36287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FA89293-C69C-C48E-B91A-13F3721A9D7A}"/>
              </a:ext>
            </a:extLst>
          </p:cNvPr>
          <p:cNvSpPr txBox="1"/>
          <p:nvPr/>
        </p:nvSpPr>
        <p:spPr>
          <a:xfrm>
            <a:off x="5654654" y="2569624"/>
            <a:ext cx="498855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r>
              <a:rPr lang="en-US" sz="600" dirty="0">
                <a:latin typeface="Gill Sans MT" panose="020B0502020104020203" pitchFamily="34" charset="77"/>
              </a:rPr>
              <a:t>1762 MW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ACEFFA22-2FDE-E129-CA90-5380FB33CE98}"/>
              </a:ext>
            </a:extLst>
          </p:cNvPr>
          <p:cNvSpPr>
            <a:spLocks noChangeAspect="1"/>
          </p:cNvSpPr>
          <p:nvPr/>
        </p:nvSpPr>
        <p:spPr>
          <a:xfrm>
            <a:off x="6605803" y="2860641"/>
            <a:ext cx="707242" cy="70724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node2</a:t>
            </a:r>
          </a:p>
          <a:p>
            <a:pPr algn="ctr"/>
            <a:r>
              <a:rPr lang="en-US" sz="6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MaxDemand</a:t>
            </a:r>
            <a:r>
              <a:rPr lang="en-US" sz="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  <a:latin typeface="Gill Sans MT" panose="020B0502020104020203" pitchFamily="34" charset="77"/>
              </a:rPr>
              <a:t>102 MW</a:t>
            </a:r>
            <a:endParaRPr lang="en-US" sz="600" b="1" dirty="0">
              <a:solidFill>
                <a:schemeClr val="tx1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8E83C528-B1D4-CBFB-F7FD-3ED004CE61E8}"/>
              </a:ext>
            </a:extLst>
          </p:cNvPr>
          <p:cNvCxnSpPr>
            <a:cxnSpLocks/>
            <a:stCxn id="16" idx="6"/>
            <a:endCxn id="23" idx="2"/>
          </p:cNvCxnSpPr>
          <p:nvPr/>
        </p:nvCxnSpPr>
        <p:spPr>
          <a:xfrm flipV="1">
            <a:off x="6004722" y="3214262"/>
            <a:ext cx="601081" cy="407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5" name="TextBox 24">
            <a:extLst>
              <a:ext uri="{FF2B5EF4-FFF2-40B4-BE49-F238E27FC236}">
                <a16:creationId xmlns:a16="http://schemas.microsoft.com/office/drawing/2014/main" id="{E3453E50-506A-4138-6D9E-DE1D38DB691B}"/>
              </a:ext>
            </a:extLst>
          </p:cNvPr>
          <p:cNvSpPr txBox="1"/>
          <p:nvPr/>
        </p:nvSpPr>
        <p:spPr>
          <a:xfrm>
            <a:off x="6126318" y="2976723"/>
            <a:ext cx="44114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r>
              <a:rPr lang="en-US" sz="600" dirty="0">
                <a:latin typeface="Gill Sans MT" panose="020B0502020104020203" pitchFamily="34" charset="77"/>
              </a:rPr>
              <a:t>80 MW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2BC0187-E3F9-9E4A-8BE2-90EBAFB18047}"/>
              </a:ext>
            </a:extLst>
          </p:cNvPr>
          <p:cNvSpPr/>
          <p:nvPr/>
        </p:nvSpPr>
        <p:spPr>
          <a:xfrm>
            <a:off x="7911642" y="3011863"/>
            <a:ext cx="707242" cy="404796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 err="1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pHydro</a:t>
            </a:r>
            <a:endParaRPr lang="en-US" sz="600" b="1" dirty="0">
              <a:solidFill>
                <a:schemeClr val="tx1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r>
              <a:rPr lang="en-US" sz="6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Max = 36 MW</a:t>
            </a:r>
          </a:p>
        </p:txBody>
      </p: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409E6188-813F-CC3D-14E9-A40B81870AA2}"/>
              </a:ext>
            </a:extLst>
          </p:cNvPr>
          <p:cNvCxnSpPr>
            <a:cxnSpLocks/>
            <a:stCxn id="23" idx="6"/>
            <a:endCxn id="26" idx="1"/>
          </p:cNvCxnSpPr>
          <p:nvPr/>
        </p:nvCxnSpPr>
        <p:spPr>
          <a:xfrm>
            <a:off x="7313045" y="3214262"/>
            <a:ext cx="598597" cy="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id="{349A941B-1263-A9B7-8F1C-A6353CEFCAF4}"/>
              </a:ext>
            </a:extLst>
          </p:cNvPr>
          <p:cNvSpPr txBox="1"/>
          <p:nvPr/>
        </p:nvSpPr>
        <p:spPr>
          <a:xfrm>
            <a:off x="7417655" y="2978278"/>
            <a:ext cx="460382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r>
              <a:rPr lang="en-US" sz="600" dirty="0">
                <a:latin typeface="Gill Sans MT" panose="020B0502020104020203" pitchFamily="34" charset="77"/>
              </a:rPr>
              <a:t>100 MW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9D808057-A357-57D6-CDF4-54F9E4A3F10E}"/>
              </a:ext>
            </a:extLst>
          </p:cNvPr>
          <p:cNvSpPr txBox="1"/>
          <p:nvPr/>
        </p:nvSpPr>
        <p:spPr>
          <a:xfrm>
            <a:off x="5815625" y="1438177"/>
            <a:ext cx="398631" cy="184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n-US" sz="600" dirty="0" err="1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pOil</a:t>
            </a:r>
            <a:endParaRPr lang="en-US" sz="600" dirty="0">
              <a:solidFill>
                <a:srgbClr val="000000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628CAF4-7C51-5607-D7D9-E962245A3E2C}"/>
              </a:ext>
            </a:extLst>
          </p:cNvPr>
          <p:cNvSpPr txBox="1"/>
          <p:nvPr/>
        </p:nvSpPr>
        <p:spPr>
          <a:xfrm>
            <a:off x="6672451" y="2105969"/>
            <a:ext cx="573946" cy="18466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n-US" sz="600" dirty="0" err="1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pBiomass</a:t>
            </a:r>
            <a:endParaRPr lang="en-US" sz="600" dirty="0">
              <a:solidFill>
                <a:srgbClr val="000000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AC2D59EE-522A-9A7F-73AE-7B14E105191F}"/>
              </a:ext>
            </a:extLst>
          </p:cNvPr>
          <p:cNvCxnSpPr>
            <a:cxnSpLocks/>
            <a:stCxn id="19" idx="0"/>
            <a:endCxn id="29" idx="2"/>
          </p:cNvCxnSpPr>
          <p:nvPr/>
        </p:nvCxnSpPr>
        <p:spPr>
          <a:xfrm flipV="1">
            <a:off x="5654755" y="1622843"/>
            <a:ext cx="360186" cy="362872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C7119017-6A52-EEBD-BF34-ECF94A53F137}"/>
              </a:ext>
            </a:extLst>
          </p:cNvPr>
          <p:cNvCxnSpPr>
            <a:cxnSpLocks/>
            <a:stCxn id="23" idx="0"/>
            <a:endCxn id="30" idx="2"/>
          </p:cNvCxnSpPr>
          <p:nvPr/>
        </p:nvCxnSpPr>
        <p:spPr>
          <a:xfrm flipV="1">
            <a:off x="6959424" y="2290635"/>
            <a:ext cx="0" cy="570006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B24DC949-6BCD-494A-7BE1-977F29555126}"/>
              </a:ext>
            </a:extLst>
          </p:cNvPr>
          <p:cNvSpPr txBox="1"/>
          <p:nvPr/>
        </p:nvSpPr>
        <p:spPr>
          <a:xfrm>
            <a:off x="5789436" y="1747769"/>
            <a:ext cx="46038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latin typeface="Gill Sans MT" panose="020B0502020104020203" pitchFamily="34" charset="77"/>
              </a:rPr>
              <a:t>200 MW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22255D0B-D0F2-8586-A528-0705859A30EE}"/>
              </a:ext>
            </a:extLst>
          </p:cNvPr>
          <p:cNvSpPr txBox="1"/>
          <p:nvPr/>
        </p:nvSpPr>
        <p:spPr>
          <a:xfrm>
            <a:off x="6920964" y="2448385"/>
            <a:ext cx="46038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latin typeface="Gill Sans MT" panose="020B0502020104020203" pitchFamily="34" charset="77"/>
              </a:rPr>
              <a:t>300 MW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B165F635-87D7-1FC3-87D8-9DA8CAD317BC}"/>
              </a:ext>
            </a:extLst>
          </p:cNvPr>
          <p:cNvSpPr>
            <a:spLocks noChangeAspect="1"/>
          </p:cNvSpPr>
          <p:nvPr/>
        </p:nvSpPr>
        <p:spPr>
          <a:xfrm>
            <a:off x="7911642" y="1974955"/>
            <a:ext cx="707242" cy="708331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" b="1" dirty="0">
                <a:solidFill>
                  <a:schemeClr val="tx1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Buyer</a:t>
            </a:r>
          </a:p>
          <a:p>
            <a:pPr algn="ctr"/>
            <a:r>
              <a:rPr lang="en-US" sz="600" dirty="0" err="1">
                <a:solidFill>
                  <a:schemeClr val="tx1"/>
                </a:solidFill>
                <a:latin typeface="Gill Sans MT" panose="020B0502020104020203" pitchFamily="34" charset="77"/>
              </a:rPr>
              <a:t>MaxDemand</a:t>
            </a:r>
            <a:r>
              <a:rPr lang="en-US" sz="600" dirty="0">
                <a:solidFill>
                  <a:schemeClr val="tx1"/>
                </a:solidFill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solidFill>
                  <a:schemeClr val="tx1"/>
                </a:solidFill>
                <a:latin typeface="Gill Sans MT" panose="020B0502020104020203" pitchFamily="34" charset="77"/>
              </a:rPr>
              <a:t>32 MW</a:t>
            </a:r>
            <a:endParaRPr lang="en-US" sz="600" b="1" dirty="0">
              <a:solidFill>
                <a:schemeClr val="tx1"/>
              </a:solidFill>
              <a:latin typeface="Gill Sans MT" panose="020B0502020104020203" pitchFamily="34" charset="77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07CE4FFB-573B-1D0B-E29E-D1A973BDF89D}"/>
              </a:ext>
            </a:extLst>
          </p:cNvPr>
          <p:cNvCxnSpPr>
            <a:cxnSpLocks/>
            <a:endCxn id="26" idx="0"/>
          </p:cNvCxnSpPr>
          <p:nvPr/>
        </p:nvCxnSpPr>
        <p:spPr>
          <a:xfrm>
            <a:off x="8265262" y="2685923"/>
            <a:ext cx="0" cy="325940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7" name="Straight Connector 36">
            <a:extLst>
              <a:ext uri="{FF2B5EF4-FFF2-40B4-BE49-F238E27FC236}">
                <a16:creationId xmlns:a16="http://schemas.microsoft.com/office/drawing/2014/main" id="{C67B3E0F-BEF0-FEC6-9B88-DD21BDA54628}"/>
              </a:ext>
            </a:extLst>
          </p:cNvPr>
          <p:cNvCxnSpPr>
            <a:cxnSpLocks/>
            <a:stCxn id="16" idx="2"/>
            <a:endCxn id="38" idx="0"/>
          </p:cNvCxnSpPr>
          <p:nvPr/>
        </p:nvCxnSpPr>
        <p:spPr>
          <a:xfrm flipH="1">
            <a:off x="4793960" y="3214668"/>
            <a:ext cx="503521" cy="275719"/>
          </a:xfrm>
          <a:prstGeom prst="line">
            <a:avLst/>
          </a:prstGeom>
          <a:ln w="9525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8" name="TextBox 37">
            <a:extLst>
              <a:ext uri="{FF2B5EF4-FFF2-40B4-BE49-F238E27FC236}">
                <a16:creationId xmlns:a16="http://schemas.microsoft.com/office/drawing/2014/main" id="{F01AAF29-67F7-9C91-4876-878F5A6AD02F}"/>
              </a:ext>
            </a:extLst>
          </p:cNvPr>
          <p:cNvSpPr txBox="1"/>
          <p:nvPr/>
        </p:nvSpPr>
        <p:spPr>
          <a:xfrm>
            <a:off x="4440339" y="3490387"/>
            <a:ext cx="707242" cy="276999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 fontAlgn="b"/>
            <a:r>
              <a:rPr lang="en-US" sz="600" dirty="0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Supplier</a:t>
            </a:r>
          </a:p>
          <a:p>
            <a:pPr algn="ctr" fontAlgn="b"/>
            <a:r>
              <a:rPr lang="en-US" sz="600" dirty="0">
                <a:solidFill>
                  <a:srgbClr val="000000"/>
                </a:solidFill>
                <a:latin typeface="Gill Sans MT" panose="020B0502020104020203" pitchFamily="34" charset="77"/>
                <a:ea typeface="Calibri" panose="020F0502020204030204" pitchFamily="34" charset="0"/>
                <a:cs typeface="Calibri" panose="020F0502020204030204" pitchFamily="34" charset="0"/>
              </a:rPr>
              <a:t>Max 60 MW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FF6D7AD4-57BF-15C2-B291-23414CED64BB}"/>
              </a:ext>
            </a:extLst>
          </p:cNvPr>
          <p:cNvSpPr txBox="1"/>
          <p:nvPr/>
        </p:nvSpPr>
        <p:spPr>
          <a:xfrm>
            <a:off x="4676485" y="3131346"/>
            <a:ext cx="441146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r>
              <a:rPr lang="en-US" sz="600" dirty="0">
                <a:latin typeface="Gill Sans MT" panose="020B0502020104020203" pitchFamily="34" charset="77"/>
              </a:rPr>
              <a:t>80 MW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902AEEF-2BB0-0FC8-5FFD-22250B7807D6}"/>
              </a:ext>
            </a:extLst>
          </p:cNvPr>
          <p:cNvSpPr txBox="1"/>
          <p:nvPr/>
        </p:nvSpPr>
        <p:spPr>
          <a:xfrm>
            <a:off x="8228591" y="2730124"/>
            <a:ext cx="460383" cy="276999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algn="ctr"/>
            <a:r>
              <a:rPr lang="en-US" sz="600" dirty="0" err="1">
                <a:latin typeface="Gill Sans MT" panose="020B0502020104020203" pitchFamily="34" charset="77"/>
              </a:rPr>
              <a:t>lineCap</a:t>
            </a:r>
            <a:r>
              <a:rPr lang="en-US" sz="600" dirty="0">
                <a:latin typeface="Gill Sans MT" panose="020B0502020104020203" pitchFamily="34" charset="77"/>
              </a:rPr>
              <a:t> </a:t>
            </a:r>
          </a:p>
          <a:p>
            <a:pPr algn="ctr"/>
            <a:r>
              <a:rPr lang="en-US" sz="600" dirty="0">
                <a:latin typeface="Gill Sans MT" panose="020B0502020104020203" pitchFamily="34" charset="77"/>
              </a:rPr>
              <a:t>300 MW</a:t>
            </a: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F5C25A67-3226-957D-A000-B64C657923F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8437282"/>
              </p:ext>
            </p:extLst>
          </p:nvPr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ill Sans MT" panose="020B0502020104020203" pitchFamily="34" charset="77"/>
                        </a:rPr>
                        <a:t>1,612,145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ill Sans MT" panose="020B0502020104020203" pitchFamily="34" charset="77"/>
                        </a:rPr>
                        <a:t>1,629,253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0.0084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0.4692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0.0976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0.3716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094958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130400"/>
            <a:ext cx="795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‘Dummy’ power system (3 Blocks)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7DB948-BED1-F2F7-EAF3-7F0326E27C1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06170133"/>
              </p:ext>
            </p:extLst>
          </p:nvPr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ill Sans MT" panose="020B0502020104020203" pitchFamily="34" charset="77"/>
                        </a:rPr>
                        <a:t>1,612,145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ill Sans MT" panose="020B0502020104020203" pitchFamily="34" charset="77"/>
                        </a:rPr>
                        <a:t>1,629,253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0.0084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0.4692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0.0976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0.3716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BAE92E-B3AD-D2F9-5DBB-11EED1DFE749}"/>
              </a:ext>
            </a:extLst>
          </p:cNvPr>
          <p:cNvSpPr txBox="1"/>
          <p:nvPr/>
        </p:nvSpPr>
        <p:spPr>
          <a:xfrm>
            <a:off x="4414857" y="1949009"/>
            <a:ext cx="115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200" dirty="0">
                <a:latin typeface="Gill Sans MT"/>
                <a:cs typeface="Gill Sans MT"/>
              </a:rPr>
              <a:t>Optimality gap: </a:t>
            </a:r>
          </a:p>
          <a:p>
            <a:pPr marL="7938" lvl="1"/>
            <a:r>
              <a:rPr lang="en-US" sz="1200" dirty="0">
                <a:latin typeface="Gill Sans MT"/>
                <a:cs typeface="Gill Sans MT"/>
              </a:rPr>
              <a:t>1.06%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363D0B-6817-2982-7B4F-9E77D830452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171220" y="2179842"/>
            <a:ext cx="243637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82DA2417-3868-ED23-C172-32CDB3E35A5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4573" y="1547383"/>
            <a:ext cx="1955915" cy="238141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2F439542-FD07-B04B-6699-C04EF5D78A7A}"/>
              </a:ext>
            </a:extLst>
          </p:cNvPr>
          <p:cNvSpPr txBox="1"/>
          <p:nvPr/>
        </p:nvSpPr>
        <p:spPr>
          <a:xfrm>
            <a:off x="6204573" y="1259140"/>
            <a:ext cx="195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Visualization of the A matrix</a:t>
            </a:r>
          </a:p>
        </p:txBody>
      </p:sp>
    </p:spTree>
    <p:extLst>
      <p:ext uri="{BB962C8B-B14F-4D97-AF65-F5344CB8AC3E}">
        <p14:creationId xmlns:p14="http://schemas.microsoft.com/office/powerpoint/2010/main" val="69947575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3AEC330D-F2D6-AF42-A02F-4978221595B1}"/>
              </a:ext>
            </a:extLst>
          </p:cNvPr>
          <p:cNvSpPr/>
          <p:nvPr/>
        </p:nvSpPr>
        <p:spPr>
          <a:xfrm>
            <a:off x="4479721" y="553673"/>
            <a:ext cx="303199" cy="64595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08116CC-2DDA-5140-8578-770855F592C9}"/>
              </a:ext>
            </a:extLst>
          </p:cNvPr>
          <p:cNvSpPr/>
          <p:nvPr/>
        </p:nvSpPr>
        <p:spPr>
          <a:xfrm rot="16200000">
            <a:off x="4355606" y="907766"/>
            <a:ext cx="551427" cy="1994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92B9869-4092-8944-A2B6-588BF5945C2E}"/>
              </a:ext>
            </a:extLst>
          </p:cNvPr>
          <p:cNvSpPr txBox="1"/>
          <p:nvPr/>
        </p:nvSpPr>
        <p:spPr>
          <a:xfrm>
            <a:off x="324001" y="276114"/>
            <a:ext cx="7119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Energy / power system analysis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D8E0044-6B49-6A4B-9A27-A6CC8BBA0D3C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Common challenges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E1B7D2-1276-DE48-99F4-F8A7327F049D}"/>
              </a:ext>
            </a:extLst>
          </p:cNvPr>
          <p:cNvSpPr txBox="1"/>
          <p:nvPr/>
        </p:nvSpPr>
        <p:spPr>
          <a:xfrm>
            <a:off x="1262178" y="1812124"/>
            <a:ext cx="65945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Representation of interactions with other socio-economic sectors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3DCB8A0-E765-C74D-9CC0-BA403F780327}"/>
              </a:ext>
            </a:extLst>
          </p:cNvPr>
          <p:cNvSpPr txBox="1"/>
          <p:nvPr/>
        </p:nvSpPr>
        <p:spPr>
          <a:xfrm>
            <a:off x="1262178" y="2548950"/>
            <a:ext cx="465054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Analyses across large(r)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spatio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-temporal domains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1DCECA6-E3F4-AD41-8664-CAEDC95AD3B3}"/>
              </a:ext>
            </a:extLst>
          </p:cNvPr>
          <p:cNvSpPr txBox="1"/>
          <p:nvPr/>
        </p:nvSpPr>
        <p:spPr>
          <a:xfrm>
            <a:off x="1262178" y="3292478"/>
            <a:ext cx="70029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Integration of weather and climate uncertainty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F56F372-CB2F-7343-B333-5750E5D30864}"/>
              </a:ext>
            </a:extLst>
          </p:cNvPr>
          <p:cNvSpPr txBox="1"/>
          <p:nvPr/>
        </p:nvSpPr>
        <p:spPr>
          <a:xfrm>
            <a:off x="1262178" y="4444243"/>
            <a:ext cx="356819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Increase in computational requirements</a:t>
            </a:r>
          </a:p>
        </p:txBody>
      </p:sp>
      <p:pic>
        <p:nvPicPr>
          <p:cNvPr id="3" name="Picture 2" descr="A group of colorful gears&#10;&#10;Description automatically generated">
            <a:extLst>
              <a:ext uri="{FF2B5EF4-FFF2-40B4-BE49-F238E27FC236}">
                <a16:creationId xmlns:a16="http://schemas.microsoft.com/office/drawing/2014/main" id="{186BD704-E829-F54B-DAAB-F6827ADB9A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439" y="1727727"/>
            <a:ext cx="507348" cy="507348"/>
          </a:xfrm>
          <a:prstGeom prst="rect">
            <a:avLst/>
          </a:prstGeom>
        </p:spPr>
      </p:pic>
      <p:pic>
        <p:nvPicPr>
          <p:cNvPr id="5" name="Picture 4" descr="A sun and cloud with rain drops&#10;&#10;Description automatically generated">
            <a:extLst>
              <a:ext uri="{FF2B5EF4-FFF2-40B4-BE49-F238E27FC236}">
                <a16:creationId xmlns:a16="http://schemas.microsoft.com/office/drawing/2014/main" id="{6A7DC7AF-27C2-AA63-7EE9-DB7D60ADEC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8439" y="3156277"/>
            <a:ext cx="507348" cy="507348"/>
          </a:xfrm>
          <a:prstGeom prst="rect">
            <a:avLst/>
          </a:prstGeom>
        </p:spPr>
      </p:pic>
      <p:pic>
        <p:nvPicPr>
          <p:cNvPr id="14" name="Picture 13" descr="A drawing of a map with a ruler and a pin&#10;&#10;Description automatically generated">
            <a:extLst>
              <a:ext uri="{FF2B5EF4-FFF2-40B4-BE49-F238E27FC236}">
                <a16:creationId xmlns:a16="http://schemas.microsoft.com/office/drawing/2014/main" id="{0FE474AD-BE89-D8F9-20E8-B8C59F3357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8439" y="2442002"/>
            <a:ext cx="507348" cy="507348"/>
          </a:xfrm>
          <a:prstGeom prst="rect">
            <a:avLst/>
          </a:prstGeom>
        </p:spPr>
      </p:pic>
      <p:pic>
        <p:nvPicPr>
          <p:cNvPr id="16" name="Picture 15" descr="A computer server and a yellow object&#10;&#10;Description automatically generated with medium confidence">
            <a:extLst>
              <a:ext uri="{FF2B5EF4-FFF2-40B4-BE49-F238E27FC236}">
                <a16:creationId xmlns:a16="http://schemas.microsoft.com/office/drawing/2014/main" id="{3AB6EBA8-A0D1-6E9E-E4FE-4725585749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8439" y="4383810"/>
            <a:ext cx="507348" cy="507348"/>
          </a:xfrm>
          <a:prstGeom prst="rect">
            <a:avLst/>
          </a:prstGeom>
        </p:spPr>
      </p:pic>
      <p:sp>
        <p:nvSpPr>
          <p:cNvPr id="17" name="Down Arrow 16">
            <a:extLst>
              <a:ext uri="{FF2B5EF4-FFF2-40B4-BE49-F238E27FC236}">
                <a16:creationId xmlns:a16="http://schemas.microsoft.com/office/drawing/2014/main" id="{45673633-3ABF-9C49-F505-ED2EE9527157}"/>
              </a:ext>
            </a:extLst>
          </p:cNvPr>
          <p:cNvSpPr/>
          <p:nvPr/>
        </p:nvSpPr>
        <p:spPr>
          <a:xfrm>
            <a:off x="2860446" y="3834127"/>
            <a:ext cx="368710" cy="503270"/>
          </a:xfrm>
          <a:prstGeom prst="downArrow">
            <a:avLst/>
          </a:prstGeom>
          <a:solidFill>
            <a:srgbClr val="FF0000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8480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40908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‘Dummy’ power system (3 Blocks)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D87DB948-BED1-F2F7-EAF3-7F0326E27C16}"/>
              </a:ext>
            </a:extLst>
          </p:cNvPr>
          <p:cNvGraphicFramePr>
            <a:graphicFrameLocks noGrp="1"/>
          </p:cNvGraphicFramePr>
          <p:nvPr/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ill Sans MT" panose="020B0502020104020203" pitchFamily="34" charset="77"/>
                        </a:rPr>
                        <a:t>1,612,145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latin typeface="Gill Sans MT" panose="020B0502020104020203" pitchFamily="34" charset="77"/>
                        </a:rPr>
                        <a:t>1,629,253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0.0084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0.4692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0.0976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0.3716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46BAE92E-B3AD-D2F9-5DBB-11EED1DFE749}"/>
              </a:ext>
            </a:extLst>
          </p:cNvPr>
          <p:cNvSpPr txBox="1"/>
          <p:nvPr/>
        </p:nvSpPr>
        <p:spPr>
          <a:xfrm>
            <a:off x="4414857" y="1949009"/>
            <a:ext cx="115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200" dirty="0">
                <a:latin typeface="Gill Sans MT"/>
                <a:cs typeface="Gill Sans MT"/>
              </a:rPr>
              <a:t>Optimality gap: </a:t>
            </a:r>
          </a:p>
          <a:p>
            <a:pPr marL="7938" lvl="1"/>
            <a:r>
              <a:rPr lang="en-US" sz="1200" dirty="0">
                <a:latin typeface="Gill Sans MT"/>
                <a:cs typeface="Gill Sans MT"/>
              </a:rPr>
              <a:t>1.06%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1363D0B-6817-2982-7B4F-9E77D8304527}"/>
              </a:ext>
            </a:extLst>
          </p:cNvPr>
          <p:cNvCxnSpPr>
            <a:cxnSpLocks/>
            <a:endCxn id="10" idx="1"/>
          </p:cNvCxnSpPr>
          <p:nvPr/>
        </p:nvCxnSpPr>
        <p:spPr>
          <a:xfrm>
            <a:off x="4171220" y="2179842"/>
            <a:ext cx="243637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3" descr="A diagram of a number and a number&#10;&#10;Description automatically generated">
            <a:extLst>
              <a:ext uri="{FF2B5EF4-FFF2-40B4-BE49-F238E27FC236}">
                <a16:creationId xmlns:a16="http://schemas.microsoft.com/office/drawing/2014/main" id="{DAFC1F33-70A1-F73E-86F6-03419732637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34" y="2625011"/>
            <a:ext cx="2745740" cy="2059306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 descr="A graph of different sizes and numbers&#10;&#10;Description automatically generated with medium confidence">
            <a:extLst>
              <a:ext uri="{FF2B5EF4-FFF2-40B4-BE49-F238E27FC236}">
                <a16:creationId xmlns:a16="http://schemas.microsoft.com/office/drawing/2014/main" id="{09A32D2D-BB41-A9C0-05E0-B4D4CC35F8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3234" y="276114"/>
            <a:ext cx="2745740" cy="205930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833899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33F21-FF17-4B18-EC64-277EF3D63F3B}"/>
              </a:ext>
            </a:extLst>
          </p:cNvPr>
          <p:cNvSpPr txBox="1"/>
          <p:nvPr/>
        </p:nvSpPr>
        <p:spPr>
          <a:xfrm>
            <a:off x="323998" y="1130400"/>
            <a:ext cx="795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Cambodia’s grid (18 Blocks)</a:t>
            </a:r>
          </a:p>
        </p:txBody>
      </p:sp>
      <p:pic>
        <p:nvPicPr>
          <p:cNvPr id="9" name="Picture 8" descr="A map of the country&#10;&#10;Description automatically generated">
            <a:extLst>
              <a:ext uri="{FF2B5EF4-FFF2-40B4-BE49-F238E27FC236}">
                <a16:creationId xmlns:a16="http://schemas.microsoft.com/office/drawing/2014/main" id="{78EA386B-C185-441E-A931-D56EC252BE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5413" y="799334"/>
            <a:ext cx="4928587" cy="3479955"/>
          </a:xfrm>
          <a:prstGeom prst="rect">
            <a:avLst/>
          </a:prstGeom>
        </p:spPr>
      </p:pic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DF15E26-C01D-4430-4358-C3130AB7883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75362604"/>
              </p:ext>
            </p:extLst>
          </p:nvPr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438,281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451,075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0.0215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0.6643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0.0943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0.5700 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581962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2933F21-FF17-4B18-EC64-277EF3D63F3B}"/>
              </a:ext>
            </a:extLst>
          </p:cNvPr>
          <p:cNvSpPr txBox="1"/>
          <p:nvPr/>
        </p:nvSpPr>
        <p:spPr>
          <a:xfrm>
            <a:off x="323998" y="1130400"/>
            <a:ext cx="795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Cambodia’s grid (18 Blocks)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BE46D69-1F54-8F36-B124-F473839637CA}"/>
              </a:ext>
            </a:extLst>
          </p:cNvPr>
          <p:cNvSpPr txBox="1"/>
          <p:nvPr/>
        </p:nvSpPr>
        <p:spPr>
          <a:xfrm>
            <a:off x="4414857" y="1949009"/>
            <a:ext cx="115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200" dirty="0">
                <a:latin typeface="Gill Sans MT"/>
                <a:cs typeface="Gill Sans MT"/>
              </a:rPr>
              <a:t>Optimality gap: </a:t>
            </a:r>
          </a:p>
          <a:p>
            <a:pPr marL="7938" lvl="1"/>
            <a:r>
              <a:rPr lang="en-US" sz="1200" dirty="0">
                <a:latin typeface="Gill Sans MT"/>
                <a:cs typeface="Gill Sans MT"/>
              </a:rPr>
              <a:t>% 2.92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83B7370-93D1-F6A5-529D-ACBEE8B228E4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171220" y="2179842"/>
            <a:ext cx="243637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Picture 7">
            <a:extLst>
              <a:ext uri="{FF2B5EF4-FFF2-40B4-BE49-F238E27FC236}">
                <a16:creationId xmlns:a16="http://schemas.microsoft.com/office/drawing/2014/main" id="{BD8CAECE-7856-C98B-4652-26B5C9B830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12816" y="1536139"/>
            <a:ext cx="1947672" cy="248259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350A095-288E-E5F9-1D15-A3A134D3CD38}"/>
              </a:ext>
            </a:extLst>
          </p:cNvPr>
          <p:cNvSpPr txBox="1"/>
          <p:nvPr/>
        </p:nvSpPr>
        <p:spPr>
          <a:xfrm>
            <a:off x="6204573" y="1259140"/>
            <a:ext cx="195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Visualization of the A matrix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EEE57CA1-D905-D98B-F692-15C1F916C28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43135767"/>
              </p:ext>
            </p:extLst>
          </p:nvPr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438,281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6858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451,075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0.0215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0.6643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0.0943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0.5700 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1778689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4000" y="276114"/>
            <a:ext cx="36265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132B2-D143-1A19-BBB0-6416545C47DD}"/>
              </a:ext>
            </a:extLst>
          </p:cNvPr>
          <p:cNvSpPr txBox="1"/>
          <p:nvPr/>
        </p:nvSpPr>
        <p:spPr>
          <a:xfrm>
            <a:off x="323998" y="1130400"/>
            <a:ext cx="795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Thai grid (151 Blocks)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C764E97C-21C4-FCD8-4417-573B4AD66D1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524372"/>
              </p:ext>
            </p:extLst>
          </p:nvPr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36,888,014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38,763,317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13.3008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19.8815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12.1936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7.6879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  <p:grpSp>
        <p:nvGrpSpPr>
          <p:cNvPr id="13" name="Group 12">
            <a:extLst>
              <a:ext uri="{FF2B5EF4-FFF2-40B4-BE49-F238E27FC236}">
                <a16:creationId xmlns:a16="http://schemas.microsoft.com/office/drawing/2014/main" id="{310D9094-B43E-8BC6-35AF-3A8E538C5426}"/>
              </a:ext>
            </a:extLst>
          </p:cNvPr>
          <p:cNvGrpSpPr/>
          <p:nvPr/>
        </p:nvGrpSpPr>
        <p:grpSpPr>
          <a:xfrm>
            <a:off x="5291091" y="276114"/>
            <a:ext cx="3128606" cy="4591271"/>
            <a:chOff x="5291091" y="276114"/>
            <a:chExt cx="3128606" cy="4591271"/>
          </a:xfrm>
        </p:grpSpPr>
        <p:pic>
          <p:nvPicPr>
            <p:cNvPr id="10" name="Picture 9" descr="A map of the country&#10;&#10;Description automatically generated">
              <a:extLst>
                <a:ext uri="{FF2B5EF4-FFF2-40B4-BE49-F238E27FC236}">
                  <a16:creationId xmlns:a16="http://schemas.microsoft.com/office/drawing/2014/main" id="{212506E2-678F-BCF2-CD9C-F928C3E6A8B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4814" t="2385" r="3592" b="3171"/>
            <a:stretch/>
          </p:blipFill>
          <p:spPr>
            <a:xfrm>
              <a:off x="5354816" y="382157"/>
              <a:ext cx="3001156" cy="4379186"/>
            </a:xfrm>
            <a:prstGeom prst="rect">
              <a:avLst/>
            </a:prstGeom>
          </p:spPr>
        </p:pic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581F87F-82F2-6C77-2959-3834985BFAE7}"/>
                </a:ext>
              </a:extLst>
            </p:cNvPr>
            <p:cNvSpPr/>
            <p:nvPr/>
          </p:nvSpPr>
          <p:spPr>
            <a:xfrm>
              <a:off x="5291091" y="276114"/>
              <a:ext cx="727969" cy="26161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DD804BD-D5BC-D91F-CB00-B627925A464A}"/>
                </a:ext>
              </a:extLst>
            </p:cNvPr>
            <p:cNvSpPr/>
            <p:nvPr/>
          </p:nvSpPr>
          <p:spPr>
            <a:xfrm>
              <a:off x="7210148" y="2631278"/>
              <a:ext cx="1209549" cy="22361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741349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Preliminary results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A2132B2-D143-1A19-BBB0-6416545C47DD}"/>
              </a:ext>
            </a:extLst>
          </p:cNvPr>
          <p:cNvSpPr txBox="1"/>
          <p:nvPr/>
        </p:nvSpPr>
        <p:spPr>
          <a:xfrm>
            <a:off x="323998" y="1130400"/>
            <a:ext cx="79528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Thai grid (151 Blocks)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15692D3-6E71-8B40-AC55-C527D7C9A11E}"/>
              </a:ext>
            </a:extLst>
          </p:cNvPr>
          <p:cNvSpPr txBox="1"/>
          <p:nvPr/>
        </p:nvSpPr>
        <p:spPr>
          <a:xfrm>
            <a:off x="4414857" y="1949009"/>
            <a:ext cx="11514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200" dirty="0">
                <a:latin typeface="Gill Sans MT"/>
                <a:cs typeface="Gill Sans MT"/>
              </a:rPr>
              <a:t>Optimality gap: </a:t>
            </a:r>
          </a:p>
          <a:p>
            <a:pPr marL="7938" lvl="1"/>
            <a:r>
              <a:rPr lang="en-US" sz="1200" dirty="0">
                <a:latin typeface="Gill Sans MT"/>
                <a:cs typeface="Gill Sans MT"/>
              </a:rPr>
              <a:t>% 5.08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3D0468D9-5B95-202E-6163-F9077D6453CA}"/>
              </a:ext>
            </a:extLst>
          </p:cNvPr>
          <p:cNvCxnSpPr>
            <a:cxnSpLocks/>
            <a:endCxn id="5" idx="1"/>
          </p:cNvCxnSpPr>
          <p:nvPr/>
        </p:nvCxnSpPr>
        <p:spPr>
          <a:xfrm>
            <a:off x="4171220" y="2179842"/>
            <a:ext cx="243637" cy="0"/>
          </a:xfrm>
          <a:prstGeom prst="straightConnector1">
            <a:avLst/>
          </a:prstGeom>
          <a:ln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2E24E2A-0920-CDAF-C67F-D93954B326B5}"/>
              </a:ext>
            </a:extLst>
          </p:cNvPr>
          <p:cNvSpPr txBox="1"/>
          <p:nvPr/>
        </p:nvSpPr>
        <p:spPr>
          <a:xfrm>
            <a:off x="6204573" y="1259140"/>
            <a:ext cx="195591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Visualization of the A matrix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4091D71C-EEA1-7419-5229-F8E12BD7552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5575470"/>
              </p:ext>
            </p:extLst>
          </p:nvPr>
        </p:nvGraphicFramePr>
        <p:xfrm>
          <a:off x="455026" y="1887852"/>
          <a:ext cx="3613538" cy="1486855"/>
        </p:xfrm>
        <a:graphic>
          <a:graphicData uri="http://schemas.openxmlformats.org/drawingml/2006/table">
            <a:tbl>
              <a:tblPr>
                <a:tableStyleId>{2D5ABB26-0587-4C30-8999-92F81FD0307C}</a:tableStyleId>
              </a:tblPr>
              <a:tblGrid>
                <a:gridCol w="1579055">
                  <a:extLst>
                    <a:ext uri="{9D8B030D-6E8A-4147-A177-3AD203B41FA5}">
                      <a16:colId xmlns:a16="http://schemas.microsoft.com/office/drawing/2014/main" val="4027278895"/>
                    </a:ext>
                  </a:extLst>
                </a:gridCol>
                <a:gridCol w="969163">
                  <a:extLst>
                    <a:ext uri="{9D8B030D-6E8A-4147-A177-3AD203B41FA5}">
                      <a16:colId xmlns:a16="http://schemas.microsoft.com/office/drawing/2014/main" val="2900102471"/>
                    </a:ext>
                  </a:extLst>
                </a:gridCol>
                <a:gridCol w="1065320">
                  <a:extLst>
                    <a:ext uri="{9D8B030D-6E8A-4147-A177-3AD203B41FA5}">
                      <a16:colId xmlns:a16="http://schemas.microsoft.com/office/drawing/2014/main" val="4142779841"/>
                    </a:ext>
                  </a:extLst>
                </a:gridCol>
              </a:tblGrid>
              <a:tr h="180975">
                <a:tc>
                  <a:txBody>
                    <a:bodyPr/>
                    <a:lstStyle/>
                    <a:p>
                      <a:pPr algn="ctr" fontAlgn="b"/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 err="1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PowNet+DW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7683647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Obj. f.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36,888,014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38,763,317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92166916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TOT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13.3008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19.8815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067172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Master problem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12.1936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80247055"/>
                  </a:ext>
                </a:extLst>
              </a:tr>
              <a:tr h="180975"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Time-to-solve, </a:t>
                      </a:r>
                    </a:p>
                    <a:p>
                      <a:pPr algn="ctr" fontAlgn="b"/>
                      <a:r>
                        <a:rPr lang="en-US" sz="1200" b="1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Sub-problems (sec)</a:t>
                      </a:r>
                      <a:endParaRPr lang="en-US" sz="1200" b="1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Gill Sans MT" panose="020B0502020104020203" pitchFamily="34" charset="77"/>
                        </a:rPr>
                        <a:t>-</a:t>
                      </a: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200" dirty="0">
                          <a:latin typeface="Gill Sans MT" panose="020B0502020104020203" pitchFamily="34" charset="77"/>
                        </a:rPr>
                        <a:t>7.6879</a:t>
                      </a:r>
                      <a:endParaRPr lang="en-US" sz="1200" b="0" i="0" u="none" strike="noStrike" dirty="0">
                        <a:solidFill>
                          <a:srgbClr val="000000"/>
                        </a:solidFill>
                        <a:effectLst/>
                        <a:latin typeface="Gill Sans MT" panose="020B0502020104020203" pitchFamily="34" charset="77"/>
                      </a:endParaRPr>
                    </a:p>
                  </a:txBody>
                  <a:tcPr marL="4763" marR="4763" marT="4763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6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1325188"/>
                  </a:ext>
                </a:extLst>
              </a:tr>
            </a:tbl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F8010C51-167E-4B85-08A1-B7572338AF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7977" r="10038" b="7350"/>
          <a:stretch/>
        </p:blipFill>
        <p:spPr>
          <a:xfrm>
            <a:off x="6212815" y="1536139"/>
            <a:ext cx="1955916" cy="245454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C475334F-CC55-BA82-3E1C-234BB27D3B26}"/>
              </a:ext>
            </a:extLst>
          </p:cNvPr>
          <p:cNvSpPr txBox="1"/>
          <p:nvPr/>
        </p:nvSpPr>
        <p:spPr>
          <a:xfrm>
            <a:off x="3019777" y="3875264"/>
            <a:ext cx="10487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200" dirty="0">
                <a:solidFill>
                  <a:srgbClr val="FF0000"/>
                </a:solidFill>
                <a:latin typeface="Gill Sans MT"/>
                <a:cs typeface="Gill Sans MT"/>
              </a:rPr>
              <a:t>Potential for parallelization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0D7A7B01-7FA7-A5FD-F5CD-89535BBD7451}"/>
              </a:ext>
            </a:extLst>
          </p:cNvPr>
          <p:cNvCxnSpPr>
            <a:cxnSpLocks/>
            <a:endCxn id="11" idx="0"/>
          </p:cNvCxnSpPr>
          <p:nvPr/>
        </p:nvCxnSpPr>
        <p:spPr>
          <a:xfrm>
            <a:off x="3544171" y="3515557"/>
            <a:ext cx="0" cy="359707"/>
          </a:xfrm>
          <a:prstGeom prst="straightConnector1">
            <a:avLst/>
          </a:prstGeom>
          <a:ln>
            <a:solidFill>
              <a:srgbClr val="FF0000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829809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4000" y="276114"/>
            <a:ext cx="263827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455084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Implementation of DW decomposition for a large-scale power system model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A7B94631-EA86-5562-0265-7F79899AD02D}"/>
              </a:ext>
            </a:extLst>
          </p:cNvPr>
          <p:cNvCxnSpPr>
            <a:cxnSpLocks/>
          </p:cNvCxnSpPr>
          <p:nvPr/>
        </p:nvCxnSpPr>
        <p:spPr>
          <a:xfrm>
            <a:off x="5366659" y="2752725"/>
            <a:ext cx="1800000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261FA7B-9E42-CE73-8E7A-561B4433219C}"/>
              </a:ext>
            </a:extLst>
          </p:cNvPr>
          <p:cNvCxnSpPr>
            <a:cxnSpLocks/>
          </p:cNvCxnSpPr>
          <p:nvPr/>
        </p:nvCxnSpPr>
        <p:spPr>
          <a:xfrm flipV="1">
            <a:off x="5366659" y="1313485"/>
            <a:ext cx="0" cy="144000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4DBC871F-6A4A-341C-79A4-A158CF5EB411}"/>
              </a:ext>
            </a:extLst>
          </p:cNvPr>
          <p:cNvSpPr txBox="1"/>
          <p:nvPr/>
        </p:nvSpPr>
        <p:spPr>
          <a:xfrm>
            <a:off x="5812592" y="2758111"/>
            <a:ext cx="133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# decision variables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6AA6CFE-C8C0-6C39-3A94-354190E7B747}"/>
              </a:ext>
            </a:extLst>
          </p:cNvPr>
          <p:cNvSpPr txBox="1"/>
          <p:nvPr/>
        </p:nvSpPr>
        <p:spPr>
          <a:xfrm>
            <a:off x="4474795" y="1374305"/>
            <a:ext cx="89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Computing costs</a:t>
            </a:r>
          </a:p>
        </p:txBody>
      </p:sp>
      <p:sp>
        <p:nvSpPr>
          <p:cNvPr id="21" name="Freeform 20">
            <a:extLst>
              <a:ext uri="{FF2B5EF4-FFF2-40B4-BE49-F238E27FC236}">
                <a16:creationId xmlns:a16="http://schemas.microsoft.com/office/drawing/2014/main" id="{7B671872-28D9-506E-8B25-AED79B95DAFB}"/>
              </a:ext>
            </a:extLst>
          </p:cNvPr>
          <p:cNvSpPr/>
          <p:nvPr/>
        </p:nvSpPr>
        <p:spPr>
          <a:xfrm>
            <a:off x="5503618" y="1428750"/>
            <a:ext cx="1266825" cy="1114425"/>
          </a:xfrm>
          <a:custGeom>
            <a:avLst/>
            <a:gdLst>
              <a:gd name="connsiteX0" fmla="*/ 0 w 1266825"/>
              <a:gd name="connsiteY0" fmla="*/ 1114425 h 1114425"/>
              <a:gd name="connsiteX1" fmla="*/ 209550 w 1266825"/>
              <a:gd name="connsiteY1" fmla="*/ 1104900 h 1114425"/>
              <a:gd name="connsiteX2" fmla="*/ 476250 w 1266825"/>
              <a:gd name="connsiteY2" fmla="*/ 1028700 h 1114425"/>
              <a:gd name="connsiteX3" fmla="*/ 723900 w 1266825"/>
              <a:gd name="connsiteY3" fmla="*/ 895350 h 1114425"/>
              <a:gd name="connsiteX4" fmla="*/ 933450 w 1266825"/>
              <a:gd name="connsiteY4" fmla="*/ 704850 h 1114425"/>
              <a:gd name="connsiteX5" fmla="*/ 1104900 w 1266825"/>
              <a:gd name="connsiteY5" fmla="*/ 438150 h 1114425"/>
              <a:gd name="connsiteX6" fmla="*/ 1219200 w 1266825"/>
              <a:gd name="connsiteY6" fmla="*/ 171450 h 1114425"/>
              <a:gd name="connsiteX7" fmla="*/ 1266825 w 1266825"/>
              <a:gd name="connsiteY7" fmla="*/ 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6825" h="1114425">
                <a:moveTo>
                  <a:pt x="0" y="1114425"/>
                </a:moveTo>
                <a:lnTo>
                  <a:pt x="209550" y="1104900"/>
                </a:lnTo>
                <a:cubicBezTo>
                  <a:pt x="288925" y="1090613"/>
                  <a:pt x="390525" y="1063625"/>
                  <a:pt x="476250" y="1028700"/>
                </a:cubicBezTo>
                <a:cubicBezTo>
                  <a:pt x="561975" y="993775"/>
                  <a:pt x="647700" y="949325"/>
                  <a:pt x="723900" y="895350"/>
                </a:cubicBezTo>
                <a:cubicBezTo>
                  <a:pt x="800100" y="841375"/>
                  <a:pt x="869950" y="781050"/>
                  <a:pt x="933450" y="704850"/>
                </a:cubicBezTo>
                <a:cubicBezTo>
                  <a:pt x="996950" y="628650"/>
                  <a:pt x="1057275" y="527050"/>
                  <a:pt x="1104900" y="438150"/>
                </a:cubicBezTo>
                <a:cubicBezTo>
                  <a:pt x="1152525" y="349250"/>
                  <a:pt x="1192213" y="244475"/>
                  <a:pt x="1219200" y="171450"/>
                </a:cubicBezTo>
                <a:cubicBezTo>
                  <a:pt x="1246188" y="98425"/>
                  <a:pt x="1256506" y="49212"/>
                  <a:pt x="126682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>
            <a:extLst>
              <a:ext uri="{FF2B5EF4-FFF2-40B4-BE49-F238E27FC236}">
                <a16:creationId xmlns:a16="http://schemas.microsoft.com/office/drawing/2014/main" id="{CFE941FE-8D3D-BBF4-45CD-716C725A94D2}"/>
              </a:ext>
            </a:extLst>
          </p:cNvPr>
          <p:cNvSpPr/>
          <p:nvPr/>
        </p:nvSpPr>
        <p:spPr>
          <a:xfrm>
            <a:off x="5534025" y="1866900"/>
            <a:ext cx="1419225" cy="504825"/>
          </a:xfrm>
          <a:custGeom>
            <a:avLst/>
            <a:gdLst>
              <a:gd name="connsiteX0" fmla="*/ 0 w 1419225"/>
              <a:gd name="connsiteY0" fmla="*/ 504825 h 504825"/>
              <a:gd name="connsiteX1" fmla="*/ 266700 w 1419225"/>
              <a:gd name="connsiteY1" fmla="*/ 495300 h 504825"/>
              <a:gd name="connsiteX2" fmla="*/ 561975 w 1419225"/>
              <a:gd name="connsiteY2" fmla="*/ 457200 h 504825"/>
              <a:gd name="connsiteX3" fmla="*/ 742950 w 1419225"/>
              <a:gd name="connsiteY3" fmla="*/ 390525 h 504825"/>
              <a:gd name="connsiteX4" fmla="*/ 933450 w 1419225"/>
              <a:gd name="connsiteY4" fmla="*/ 314325 h 504825"/>
              <a:gd name="connsiteX5" fmla="*/ 1200150 w 1419225"/>
              <a:gd name="connsiteY5" fmla="*/ 161925 h 504825"/>
              <a:gd name="connsiteX6" fmla="*/ 1419225 w 1419225"/>
              <a:gd name="connsiteY6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9225" h="504825">
                <a:moveTo>
                  <a:pt x="0" y="504825"/>
                </a:moveTo>
                <a:cubicBezTo>
                  <a:pt x="86519" y="504031"/>
                  <a:pt x="173038" y="503237"/>
                  <a:pt x="266700" y="495300"/>
                </a:cubicBezTo>
                <a:cubicBezTo>
                  <a:pt x="360363" y="487362"/>
                  <a:pt x="482600" y="474662"/>
                  <a:pt x="561975" y="457200"/>
                </a:cubicBezTo>
                <a:cubicBezTo>
                  <a:pt x="641350" y="439738"/>
                  <a:pt x="681038" y="414337"/>
                  <a:pt x="742950" y="390525"/>
                </a:cubicBezTo>
                <a:cubicBezTo>
                  <a:pt x="804862" y="366713"/>
                  <a:pt x="857250" y="352425"/>
                  <a:pt x="933450" y="314325"/>
                </a:cubicBezTo>
                <a:cubicBezTo>
                  <a:pt x="1009650" y="276225"/>
                  <a:pt x="1119188" y="214312"/>
                  <a:pt x="1200150" y="161925"/>
                </a:cubicBezTo>
                <a:cubicBezTo>
                  <a:pt x="1281113" y="109537"/>
                  <a:pt x="1350169" y="54768"/>
                  <a:pt x="1419225" y="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EAE0C165-0457-17FC-09A8-6F42B51ADB82}"/>
              </a:ext>
            </a:extLst>
          </p:cNvPr>
          <p:cNvSpPr txBox="1"/>
          <p:nvPr/>
        </p:nvSpPr>
        <p:spPr>
          <a:xfrm>
            <a:off x="7150593" y="1305639"/>
            <a:ext cx="1183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 err="1">
                <a:latin typeface="Gill Sans MT"/>
                <a:cs typeface="Gill Sans MT"/>
              </a:rPr>
              <a:t>PowNet</a:t>
            </a:r>
            <a:endParaRPr lang="en-US" sz="1000" dirty="0">
              <a:latin typeface="Gill Sans MT"/>
              <a:cs typeface="Gill Sans MT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41D4614F-E5FE-313D-0D70-91FDF52922AA}"/>
              </a:ext>
            </a:extLst>
          </p:cNvPr>
          <p:cNvSpPr txBox="1"/>
          <p:nvPr/>
        </p:nvSpPr>
        <p:spPr>
          <a:xfrm>
            <a:off x="7150593" y="1695449"/>
            <a:ext cx="1183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 err="1">
                <a:solidFill>
                  <a:schemeClr val="accent4">
                    <a:lumMod val="50000"/>
                  </a:schemeClr>
                </a:solidFill>
                <a:latin typeface="Gill Sans MT"/>
                <a:cs typeface="Gill Sans MT"/>
              </a:rPr>
              <a:t>PowNet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  <a:latin typeface="Gill Sans MT"/>
                <a:cs typeface="Gill Sans MT"/>
              </a:rPr>
              <a:t> + DW</a:t>
            </a:r>
          </a:p>
        </p:txBody>
      </p:sp>
    </p:spTree>
    <p:extLst>
      <p:ext uri="{BB962C8B-B14F-4D97-AF65-F5344CB8AC3E}">
        <p14:creationId xmlns:p14="http://schemas.microsoft.com/office/powerpoint/2010/main" val="9814254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455084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Implementation of DW decomposition for a large-scale power system model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Major improvements expected with 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Parallelization schemes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5D9A922-932A-2AA4-9355-930482021728}"/>
              </a:ext>
            </a:extLst>
          </p:cNvPr>
          <p:cNvCxnSpPr>
            <a:cxnSpLocks/>
          </p:cNvCxnSpPr>
          <p:nvPr/>
        </p:nvCxnSpPr>
        <p:spPr>
          <a:xfrm>
            <a:off x="5366659" y="2752725"/>
            <a:ext cx="1800000" cy="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2CA65C12-D79F-11AB-03C9-B1790DD73537}"/>
              </a:ext>
            </a:extLst>
          </p:cNvPr>
          <p:cNvCxnSpPr>
            <a:cxnSpLocks/>
          </p:cNvCxnSpPr>
          <p:nvPr/>
        </p:nvCxnSpPr>
        <p:spPr>
          <a:xfrm flipV="1">
            <a:off x="5366659" y="1313485"/>
            <a:ext cx="0" cy="1440000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54BCD63-473C-DF84-1538-52F8A884DA91}"/>
              </a:ext>
            </a:extLst>
          </p:cNvPr>
          <p:cNvSpPr txBox="1"/>
          <p:nvPr/>
        </p:nvSpPr>
        <p:spPr>
          <a:xfrm>
            <a:off x="5812592" y="2758111"/>
            <a:ext cx="133800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# decision variables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A8AC6F1-2365-8E00-114C-13767D0F2D71}"/>
              </a:ext>
            </a:extLst>
          </p:cNvPr>
          <p:cNvSpPr txBox="1"/>
          <p:nvPr/>
        </p:nvSpPr>
        <p:spPr>
          <a:xfrm>
            <a:off x="4474795" y="1374305"/>
            <a:ext cx="8918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000" dirty="0">
                <a:latin typeface="Gill Sans MT"/>
                <a:cs typeface="Gill Sans MT"/>
              </a:rPr>
              <a:t>Computing costs</a:t>
            </a:r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F92E0149-AD10-FDD0-4731-EADD1AEE57A1}"/>
              </a:ext>
            </a:extLst>
          </p:cNvPr>
          <p:cNvSpPr/>
          <p:nvPr/>
        </p:nvSpPr>
        <p:spPr>
          <a:xfrm>
            <a:off x="5503618" y="1428750"/>
            <a:ext cx="1266825" cy="1114425"/>
          </a:xfrm>
          <a:custGeom>
            <a:avLst/>
            <a:gdLst>
              <a:gd name="connsiteX0" fmla="*/ 0 w 1266825"/>
              <a:gd name="connsiteY0" fmla="*/ 1114425 h 1114425"/>
              <a:gd name="connsiteX1" fmla="*/ 209550 w 1266825"/>
              <a:gd name="connsiteY1" fmla="*/ 1104900 h 1114425"/>
              <a:gd name="connsiteX2" fmla="*/ 476250 w 1266825"/>
              <a:gd name="connsiteY2" fmla="*/ 1028700 h 1114425"/>
              <a:gd name="connsiteX3" fmla="*/ 723900 w 1266825"/>
              <a:gd name="connsiteY3" fmla="*/ 895350 h 1114425"/>
              <a:gd name="connsiteX4" fmla="*/ 933450 w 1266825"/>
              <a:gd name="connsiteY4" fmla="*/ 704850 h 1114425"/>
              <a:gd name="connsiteX5" fmla="*/ 1104900 w 1266825"/>
              <a:gd name="connsiteY5" fmla="*/ 438150 h 1114425"/>
              <a:gd name="connsiteX6" fmla="*/ 1219200 w 1266825"/>
              <a:gd name="connsiteY6" fmla="*/ 171450 h 1114425"/>
              <a:gd name="connsiteX7" fmla="*/ 1266825 w 1266825"/>
              <a:gd name="connsiteY7" fmla="*/ 0 h 1114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66825" h="1114425">
                <a:moveTo>
                  <a:pt x="0" y="1114425"/>
                </a:moveTo>
                <a:lnTo>
                  <a:pt x="209550" y="1104900"/>
                </a:lnTo>
                <a:cubicBezTo>
                  <a:pt x="288925" y="1090613"/>
                  <a:pt x="390525" y="1063625"/>
                  <a:pt x="476250" y="1028700"/>
                </a:cubicBezTo>
                <a:cubicBezTo>
                  <a:pt x="561975" y="993775"/>
                  <a:pt x="647700" y="949325"/>
                  <a:pt x="723900" y="895350"/>
                </a:cubicBezTo>
                <a:cubicBezTo>
                  <a:pt x="800100" y="841375"/>
                  <a:pt x="869950" y="781050"/>
                  <a:pt x="933450" y="704850"/>
                </a:cubicBezTo>
                <a:cubicBezTo>
                  <a:pt x="996950" y="628650"/>
                  <a:pt x="1057275" y="527050"/>
                  <a:pt x="1104900" y="438150"/>
                </a:cubicBezTo>
                <a:cubicBezTo>
                  <a:pt x="1152525" y="349250"/>
                  <a:pt x="1192213" y="244475"/>
                  <a:pt x="1219200" y="171450"/>
                </a:cubicBezTo>
                <a:cubicBezTo>
                  <a:pt x="1246188" y="98425"/>
                  <a:pt x="1256506" y="49212"/>
                  <a:pt x="1266825" y="0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Freeform 12">
            <a:extLst>
              <a:ext uri="{FF2B5EF4-FFF2-40B4-BE49-F238E27FC236}">
                <a16:creationId xmlns:a16="http://schemas.microsoft.com/office/drawing/2014/main" id="{A1B7AB98-8E1E-93D7-6F6C-57803136655C}"/>
              </a:ext>
            </a:extLst>
          </p:cNvPr>
          <p:cNvSpPr/>
          <p:nvPr/>
        </p:nvSpPr>
        <p:spPr>
          <a:xfrm>
            <a:off x="5534025" y="1866900"/>
            <a:ext cx="1419225" cy="504825"/>
          </a:xfrm>
          <a:custGeom>
            <a:avLst/>
            <a:gdLst>
              <a:gd name="connsiteX0" fmla="*/ 0 w 1419225"/>
              <a:gd name="connsiteY0" fmla="*/ 504825 h 504825"/>
              <a:gd name="connsiteX1" fmla="*/ 266700 w 1419225"/>
              <a:gd name="connsiteY1" fmla="*/ 495300 h 504825"/>
              <a:gd name="connsiteX2" fmla="*/ 561975 w 1419225"/>
              <a:gd name="connsiteY2" fmla="*/ 457200 h 504825"/>
              <a:gd name="connsiteX3" fmla="*/ 742950 w 1419225"/>
              <a:gd name="connsiteY3" fmla="*/ 390525 h 504825"/>
              <a:gd name="connsiteX4" fmla="*/ 933450 w 1419225"/>
              <a:gd name="connsiteY4" fmla="*/ 314325 h 504825"/>
              <a:gd name="connsiteX5" fmla="*/ 1200150 w 1419225"/>
              <a:gd name="connsiteY5" fmla="*/ 161925 h 504825"/>
              <a:gd name="connsiteX6" fmla="*/ 1419225 w 1419225"/>
              <a:gd name="connsiteY6" fmla="*/ 0 h 504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419225" h="504825">
                <a:moveTo>
                  <a:pt x="0" y="504825"/>
                </a:moveTo>
                <a:cubicBezTo>
                  <a:pt x="86519" y="504031"/>
                  <a:pt x="173038" y="503237"/>
                  <a:pt x="266700" y="495300"/>
                </a:cubicBezTo>
                <a:cubicBezTo>
                  <a:pt x="360363" y="487362"/>
                  <a:pt x="482600" y="474662"/>
                  <a:pt x="561975" y="457200"/>
                </a:cubicBezTo>
                <a:cubicBezTo>
                  <a:pt x="641350" y="439738"/>
                  <a:pt x="681038" y="414337"/>
                  <a:pt x="742950" y="390525"/>
                </a:cubicBezTo>
                <a:cubicBezTo>
                  <a:pt x="804862" y="366713"/>
                  <a:pt x="857250" y="352425"/>
                  <a:pt x="933450" y="314325"/>
                </a:cubicBezTo>
                <a:cubicBezTo>
                  <a:pt x="1009650" y="276225"/>
                  <a:pt x="1119188" y="214312"/>
                  <a:pt x="1200150" y="161925"/>
                </a:cubicBezTo>
                <a:cubicBezTo>
                  <a:pt x="1281113" y="109537"/>
                  <a:pt x="1350169" y="54768"/>
                  <a:pt x="1419225" y="0"/>
                </a:cubicBezTo>
              </a:path>
            </a:pathLst>
          </a:custGeom>
          <a:noFill/>
          <a:ln w="63500">
            <a:solidFill>
              <a:schemeClr val="accent4">
                <a:lumMod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89860774-197C-014B-26CB-24E5189AC5D9}"/>
              </a:ext>
            </a:extLst>
          </p:cNvPr>
          <p:cNvSpPr txBox="1"/>
          <p:nvPr/>
        </p:nvSpPr>
        <p:spPr>
          <a:xfrm>
            <a:off x="7150593" y="1305639"/>
            <a:ext cx="1183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 err="1">
                <a:latin typeface="Gill Sans MT"/>
                <a:cs typeface="Gill Sans MT"/>
              </a:rPr>
              <a:t>PowNet</a:t>
            </a:r>
            <a:endParaRPr lang="en-US" sz="1000" dirty="0">
              <a:latin typeface="Gill Sans MT"/>
              <a:cs typeface="Gill Sans M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072A102-C6D8-194B-81E8-7D6263A92C56}"/>
              </a:ext>
            </a:extLst>
          </p:cNvPr>
          <p:cNvSpPr txBox="1"/>
          <p:nvPr/>
        </p:nvSpPr>
        <p:spPr>
          <a:xfrm>
            <a:off x="7150593" y="1695449"/>
            <a:ext cx="118378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 err="1">
                <a:solidFill>
                  <a:schemeClr val="accent4">
                    <a:lumMod val="50000"/>
                  </a:schemeClr>
                </a:solidFill>
                <a:latin typeface="Gill Sans MT"/>
                <a:cs typeface="Gill Sans MT"/>
              </a:rPr>
              <a:t>PowNet</a:t>
            </a:r>
            <a:r>
              <a:rPr lang="en-US" sz="1000" dirty="0">
                <a:solidFill>
                  <a:schemeClr val="accent4">
                    <a:lumMod val="50000"/>
                  </a:schemeClr>
                </a:solidFill>
                <a:latin typeface="Gill Sans MT"/>
                <a:cs typeface="Gill Sans MT"/>
              </a:rPr>
              <a:t> + DW</a:t>
            </a:r>
          </a:p>
        </p:txBody>
      </p:sp>
      <p:sp>
        <p:nvSpPr>
          <p:cNvPr id="16" name="Freeform 15">
            <a:extLst>
              <a:ext uri="{FF2B5EF4-FFF2-40B4-BE49-F238E27FC236}">
                <a16:creationId xmlns:a16="http://schemas.microsoft.com/office/drawing/2014/main" id="{FBFC83B0-F3E2-53A6-FE85-862F5A96D612}"/>
              </a:ext>
            </a:extLst>
          </p:cNvPr>
          <p:cNvSpPr/>
          <p:nvPr/>
        </p:nvSpPr>
        <p:spPr>
          <a:xfrm>
            <a:off x="5572125" y="2181225"/>
            <a:ext cx="1390650" cy="247650"/>
          </a:xfrm>
          <a:custGeom>
            <a:avLst/>
            <a:gdLst>
              <a:gd name="connsiteX0" fmla="*/ 0 w 1390650"/>
              <a:gd name="connsiteY0" fmla="*/ 247650 h 247650"/>
              <a:gd name="connsiteX1" fmla="*/ 266700 w 1390650"/>
              <a:gd name="connsiteY1" fmla="*/ 238125 h 247650"/>
              <a:gd name="connsiteX2" fmla="*/ 447675 w 1390650"/>
              <a:gd name="connsiteY2" fmla="*/ 238125 h 247650"/>
              <a:gd name="connsiteX3" fmla="*/ 723900 w 1390650"/>
              <a:gd name="connsiteY3" fmla="*/ 180975 h 247650"/>
              <a:gd name="connsiteX4" fmla="*/ 1114425 w 1390650"/>
              <a:gd name="connsiteY4" fmla="*/ 104775 h 247650"/>
              <a:gd name="connsiteX5" fmla="*/ 1390650 w 1390650"/>
              <a:gd name="connsiteY5" fmla="*/ 0 h 2476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390650" h="247650">
                <a:moveTo>
                  <a:pt x="0" y="247650"/>
                </a:moveTo>
                <a:lnTo>
                  <a:pt x="266700" y="238125"/>
                </a:lnTo>
                <a:cubicBezTo>
                  <a:pt x="341312" y="236538"/>
                  <a:pt x="371475" y="247650"/>
                  <a:pt x="447675" y="238125"/>
                </a:cubicBezTo>
                <a:cubicBezTo>
                  <a:pt x="523875" y="228600"/>
                  <a:pt x="723900" y="180975"/>
                  <a:pt x="723900" y="180975"/>
                </a:cubicBezTo>
                <a:cubicBezTo>
                  <a:pt x="835025" y="158750"/>
                  <a:pt x="1003300" y="134937"/>
                  <a:pt x="1114425" y="104775"/>
                </a:cubicBezTo>
                <a:cubicBezTo>
                  <a:pt x="1225550" y="74612"/>
                  <a:pt x="1308100" y="37306"/>
                  <a:pt x="1390650" y="0"/>
                </a:cubicBezTo>
              </a:path>
            </a:pathLst>
          </a:custGeom>
          <a:noFill/>
          <a:ln w="635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58C9764-93E3-E69F-6068-4AC82B6832DC}"/>
              </a:ext>
            </a:extLst>
          </p:cNvPr>
          <p:cNvSpPr txBox="1"/>
          <p:nvPr/>
        </p:nvSpPr>
        <p:spPr>
          <a:xfrm>
            <a:off x="7150592" y="2085259"/>
            <a:ext cx="1669409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 err="1">
                <a:solidFill>
                  <a:schemeClr val="accent6">
                    <a:lumMod val="50000"/>
                  </a:schemeClr>
                </a:solidFill>
                <a:latin typeface="Gill Sans MT"/>
                <a:cs typeface="Gill Sans MT"/>
              </a:rPr>
              <a:t>PowNet</a:t>
            </a:r>
            <a:r>
              <a:rPr lang="en-US" sz="1000" dirty="0">
                <a:solidFill>
                  <a:schemeClr val="accent6">
                    <a:lumMod val="50000"/>
                  </a:schemeClr>
                </a:solidFill>
                <a:latin typeface="Gill Sans MT"/>
                <a:cs typeface="Gill Sans MT"/>
              </a:rPr>
              <a:t> + DW + Parallel.</a:t>
            </a:r>
          </a:p>
        </p:txBody>
      </p:sp>
    </p:spTree>
    <p:extLst>
      <p:ext uri="{BB962C8B-B14F-4D97-AF65-F5344CB8AC3E}">
        <p14:creationId xmlns:p14="http://schemas.microsoft.com/office/powerpoint/2010/main" val="3037774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455084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Implementation of DW decomposition for a large-scale power system model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Major improvements expected with 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Parallelization schemes 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Larger grids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AB8563-CF89-123A-1214-5F79E97223CB}"/>
              </a:ext>
            </a:extLst>
          </p:cNvPr>
          <p:cNvGrpSpPr/>
          <p:nvPr/>
        </p:nvGrpSpPr>
        <p:grpSpPr>
          <a:xfrm>
            <a:off x="4946738" y="453526"/>
            <a:ext cx="3139138" cy="4331256"/>
            <a:chOff x="6745526" y="1589494"/>
            <a:chExt cx="2328124" cy="35024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A94D81-D0DA-C588-154F-EB2D8875D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0" r="41194" b="2222"/>
            <a:stretch/>
          </p:blipFill>
          <p:spPr>
            <a:xfrm>
              <a:off x="6745526" y="1589494"/>
              <a:ext cx="2274805" cy="3502413"/>
            </a:xfrm>
            <a:prstGeom prst="snipRound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A23EC0-7C94-AC39-A711-91527A47F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523" t="5606" r="17354" b="89197"/>
            <a:stretch/>
          </p:blipFill>
          <p:spPr>
            <a:xfrm>
              <a:off x="7779513" y="2043836"/>
              <a:ext cx="1294137" cy="1820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8B7941-EB19-C8D8-2D08-ACC054375D8A}"/>
              </a:ext>
            </a:extLst>
          </p:cNvPr>
          <p:cNvSpPr txBox="1"/>
          <p:nvPr/>
        </p:nvSpPr>
        <p:spPr>
          <a:xfrm>
            <a:off x="6980472" y="434357"/>
            <a:ext cx="1595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200" dirty="0">
                <a:latin typeface="Gill Sans MT"/>
                <a:cs typeface="Gill Sans MT"/>
              </a:rPr>
              <a:t>ASEAN Power Grid</a:t>
            </a:r>
          </a:p>
        </p:txBody>
      </p:sp>
    </p:spTree>
    <p:extLst>
      <p:ext uri="{BB962C8B-B14F-4D97-AF65-F5344CB8AC3E}">
        <p14:creationId xmlns:p14="http://schemas.microsoft.com/office/powerpoint/2010/main" val="3074711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Conclusions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4550846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Implementation of DW decomposition for a large-scale power system model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Major improvements expected with 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Parallelization schemes </a:t>
            </a:r>
          </a:p>
          <a:p>
            <a:pPr marL="636588" lvl="2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Larger grids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  <a:sym typeface="Wingdings" pitchFamily="2" charset="2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 err="1">
                <a:latin typeface="Gill Sans MT"/>
                <a:cs typeface="Gill Sans MT"/>
                <a:sym typeface="Wingdings" pitchFamily="2" charset="2"/>
              </a:rPr>
              <a:t>PowNet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 2.0 + DW implementation to be released on GitHub </a:t>
            </a:r>
            <a:r>
              <a:rPr lang="en-US" sz="1400" dirty="0" err="1">
                <a:latin typeface="Gill Sans MT"/>
                <a:cs typeface="Gill Sans MT"/>
                <a:sym typeface="Wingdings" pitchFamily="2" charset="2"/>
              </a:rPr>
              <a:t>PowNet’s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 webpage</a:t>
            </a: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A6AB8563-CF89-123A-1214-5F79E97223CB}"/>
              </a:ext>
            </a:extLst>
          </p:cNvPr>
          <p:cNvGrpSpPr/>
          <p:nvPr/>
        </p:nvGrpSpPr>
        <p:grpSpPr>
          <a:xfrm>
            <a:off x="4946738" y="453526"/>
            <a:ext cx="3139138" cy="4331256"/>
            <a:chOff x="6745526" y="1589494"/>
            <a:chExt cx="2328124" cy="3502413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C3A94D81-D0DA-C588-154F-EB2D8875D8A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500" r="41194" b="2222"/>
            <a:stretch/>
          </p:blipFill>
          <p:spPr>
            <a:xfrm>
              <a:off x="6745526" y="1589494"/>
              <a:ext cx="2274805" cy="3502413"/>
            </a:xfrm>
            <a:prstGeom prst="snipRound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4A23EC0-7C94-AC39-A711-91527A47F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1523" t="5606" r="17354" b="89197"/>
            <a:stretch/>
          </p:blipFill>
          <p:spPr>
            <a:xfrm>
              <a:off x="7779513" y="2043836"/>
              <a:ext cx="1294137" cy="182060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08B7941-EB19-C8D8-2D08-ACC054375D8A}"/>
              </a:ext>
            </a:extLst>
          </p:cNvPr>
          <p:cNvSpPr txBox="1"/>
          <p:nvPr/>
        </p:nvSpPr>
        <p:spPr>
          <a:xfrm>
            <a:off x="6980472" y="434357"/>
            <a:ext cx="15953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200" dirty="0">
                <a:latin typeface="Gill Sans MT"/>
                <a:cs typeface="Gill Sans MT"/>
              </a:rPr>
              <a:t>ASEAN Power Grid</a:t>
            </a:r>
          </a:p>
        </p:txBody>
      </p:sp>
    </p:spTree>
    <p:extLst>
      <p:ext uri="{BB962C8B-B14F-4D97-AF65-F5344CB8AC3E}">
        <p14:creationId xmlns:p14="http://schemas.microsoft.com/office/powerpoint/2010/main" val="19805992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4000" y="276114"/>
            <a:ext cx="3352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Acknowledgments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130400"/>
            <a:ext cx="2000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dirty="0" err="1">
                <a:latin typeface="Gill Sans MT"/>
                <a:cs typeface="Gill Sans MT"/>
              </a:rPr>
              <a:t>Phumthep</a:t>
            </a:r>
            <a:r>
              <a:rPr lang="en-US" sz="1400" dirty="0">
                <a:latin typeface="Gill Sans MT"/>
                <a:cs typeface="Gill Sans MT"/>
              </a:rPr>
              <a:t> </a:t>
            </a:r>
            <a:r>
              <a:rPr lang="en-US" sz="1400" dirty="0" err="1">
                <a:latin typeface="Gill Sans MT"/>
                <a:cs typeface="Gill Sans MT"/>
              </a:rPr>
              <a:t>Bunnak</a:t>
            </a:r>
            <a:endParaRPr lang="en-US" sz="1400" dirty="0">
              <a:latin typeface="Gill Sans MT"/>
              <a:cs typeface="Gill Sans MT"/>
            </a:endParaRPr>
          </a:p>
        </p:txBody>
      </p:sp>
      <p:pic>
        <p:nvPicPr>
          <p:cNvPr id="9" name="Picture 8" descr="A person with a beard and glasses&#10;&#10;Description automatically generated">
            <a:extLst>
              <a:ext uri="{FF2B5EF4-FFF2-40B4-BE49-F238E27FC236}">
                <a16:creationId xmlns:a16="http://schemas.microsoft.com/office/drawing/2014/main" id="{A85F1ADA-8364-6C6B-214A-1604A5349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23762" y="1557093"/>
            <a:ext cx="1905000" cy="2235200"/>
          </a:xfrm>
          <a:prstGeom prst="rect">
            <a:avLst/>
          </a:prstGeom>
        </p:spPr>
      </p:pic>
      <p:pic>
        <p:nvPicPr>
          <p:cNvPr id="11" name="Picture 10" descr="A person in a suit&#10;&#10;Description automatically generated">
            <a:extLst>
              <a:ext uri="{FF2B5EF4-FFF2-40B4-BE49-F238E27FC236}">
                <a16:creationId xmlns:a16="http://schemas.microsoft.com/office/drawing/2014/main" id="{F6C1A868-830B-21CB-D70B-269CB5303AD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072" r="13489"/>
          <a:stretch/>
        </p:blipFill>
        <p:spPr>
          <a:xfrm>
            <a:off x="371549" y="1557093"/>
            <a:ext cx="1905000" cy="22352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82AF71D5-92CA-88B1-7A78-D260F0B7D3ED}"/>
              </a:ext>
            </a:extLst>
          </p:cNvPr>
          <p:cNvSpPr txBox="1"/>
          <p:nvPr/>
        </p:nvSpPr>
        <p:spPr>
          <a:xfrm>
            <a:off x="2628661" y="1130400"/>
            <a:ext cx="20001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dirty="0">
                <a:latin typeface="Gill Sans MT"/>
                <a:cs typeface="Gill Sans MT"/>
              </a:rPr>
              <a:t>Stefano Coniglio</a:t>
            </a:r>
          </a:p>
        </p:txBody>
      </p:sp>
    </p:spTree>
    <p:extLst>
      <p:ext uri="{BB962C8B-B14F-4D97-AF65-F5344CB8AC3E}">
        <p14:creationId xmlns:p14="http://schemas.microsoft.com/office/powerpoint/2010/main" val="384576744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Increase in computational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F35E7-AE38-BF9D-6CBF-C765FBB61B16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Example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3A322D-2BD9-FFF7-4180-5A6772DF4E2D}"/>
              </a:ext>
            </a:extLst>
          </p:cNvPr>
          <p:cNvSpPr txBox="1"/>
          <p:nvPr/>
        </p:nvSpPr>
        <p:spPr>
          <a:xfrm>
            <a:off x="323999" y="4838715"/>
            <a:ext cx="625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Koh et al. (2022),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Applied Energy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321, 119386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pic>
        <p:nvPicPr>
          <p:cNvPr id="7" name="Picture 6" descr="A map of the country&#10;&#10;Description automatically generated">
            <a:extLst>
              <a:ext uri="{FF2B5EF4-FFF2-40B4-BE49-F238E27FC236}">
                <a16:creationId xmlns:a16="http://schemas.microsoft.com/office/drawing/2014/main" id="{48B83E7E-F9B6-12A2-707C-235A831071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42722" y="1299566"/>
            <a:ext cx="4858556" cy="343050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DA7D4A51-E3DF-EC6F-A5FB-E337D2565453}"/>
              </a:ext>
            </a:extLst>
          </p:cNvPr>
          <p:cNvSpPr txBox="1"/>
          <p:nvPr/>
        </p:nvSpPr>
        <p:spPr>
          <a:xfrm>
            <a:off x="323999" y="1576800"/>
            <a:ext cx="191868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Cambodian power system</a:t>
            </a: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33F12C-D7B8-08D0-62A1-04188EFAA21A}"/>
              </a:ext>
            </a:extLst>
          </p:cNvPr>
          <p:cNvSpPr txBox="1"/>
          <p:nvPr/>
        </p:nvSpPr>
        <p:spPr>
          <a:xfrm>
            <a:off x="6130213" y="1576074"/>
            <a:ext cx="2180396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Installed capacity ~ 2 GW</a:t>
            </a:r>
          </a:p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Hydropower capacity ~ 1 GW</a:t>
            </a:r>
          </a:p>
        </p:txBody>
      </p:sp>
    </p:spTree>
    <p:extLst>
      <p:ext uri="{BB962C8B-B14F-4D97-AF65-F5344CB8AC3E}">
        <p14:creationId xmlns:p14="http://schemas.microsoft.com/office/powerpoint/2010/main" val="20211958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2314538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Gill Sans MT"/>
                <a:cs typeface="Gill Sans MT"/>
              </a:rPr>
              <a:t>Thank you!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778809" y="3730745"/>
            <a:ext cx="13323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latin typeface="Gill Sans MT"/>
                <a:cs typeface="Gill Sans MT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galelli@cornell.edu</a:t>
            </a:r>
            <a:r>
              <a:rPr lang="en-US" sz="1000" u="sng" dirty="0">
                <a:latin typeface="Gill Sans MT"/>
                <a:cs typeface="Gill Sans MT"/>
              </a:rPr>
              <a:t>  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B55852B-C337-D34B-B251-BBD2B5294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112" y="262645"/>
            <a:ext cx="540815" cy="54081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723C67D-6C7B-BD4D-B7CA-C4B9E2AC42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9101" y="3730745"/>
            <a:ext cx="296956" cy="2969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B1E722C-EA31-3146-896E-5172C2E7675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419101" y="4142759"/>
            <a:ext cx="296956" cy="296956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5E99B57E-F945-044E-8A50-82396084ED81}"/>
              </a:ext>
            </a:extLst>
          </p:cNvPr>
          <p:cNvSpPr txBox="1"/>
          <p:nvPr/>
        </p:nvSpPr>
        <p:spPr>
          <a:xfrm>
            <a:off x="778807" y="4168126"/>
            <a:ext cx="199128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u="sng" dirty="0">
                <a:latin typeface="Gill Sans MT"/>
                <a:cs typeface="Gill Sans MT"/>
                <a:hlinkClick r:id="rId7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https://galelli.cee.cornell.edu</a:t>
            </a:r>
            <a:r>
              <a:rPr lang="en-US" sz="1000" u="sng" dirty="0">
                <a:latin typeface="Gill Sans MT"/>
                <a:cs typeface="Gill Sans MT"/>
              </a:rPr>
              <a:t>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4AEED3D-4851-544E-A971-7C88C178D20E}"/>
              </a:ext>
            </a:extLst>
          </p:cNvPr>
          <p:cNvSpPr txBox="1"/>
          <p:nvPr/>
        </p:nvSpPr>
        <p:spPr>
          <a:xfrm>
            <a:off x="766891" y="4591391"/>
            <a:ext cx="153928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latin typeface="Gill Sans MT"/>
                <a:cs typeface="Gill Sans MT"/>
              </a:rPr>
              <a:t>@</a:t>
            </a:r>
            <a:r>
              <a:rPr lang="en-US" sz="1000" dirty="0" err="1">
                <a:latin typeface="Gill Sans MT"/>
                <a:cs typeface="Gill Sans MT"/>
              </a:rPr>
              <a:t>GalelliStefano</a:t>
            </a:r>
            <a:r>
              <a:rPr lang="en-US" sz="1000" dirty="0">
                <a:latin typeface="Gill Sans MT"/>
                <a:cs typeface="Gill Sans MT"/>
              </a:rPr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C551A19A-CC17-0A4D-8D1C-EE146AAD405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305297" y="4328576"/>
            <a:ext cx="525630" cy="5256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B952CF07-17CF-214A-8800-92CCEBC9474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9101" y="4566023"/>
            <a:ext cx="296956" cy="296956"/>
          </a:xfrm>
          <a:prstGeom prst="rect">
            <a:avLst/>
          </a:prstGeom>
        </p:spPr>
      </p:pic>
      <p:pic>
        <p:nvPicPr>
          <p:cNvPr id="7" name="Picture 6" descr="A megaphone with a speech bubble and a message&#10;&#10;Description automatically generated">
            <a:extLst>
              <a:ext uri="{FF2B5EF4-FFF2-40B4-BE49-F238E27FC236}">
                <a16:creationId xmlns:a16="http://schemas.microsoft.com/office/drawing/2014/main" id="{2A707D11-9EE3-2A5F-A1FF-ED41BEDEE53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5297" y="3700965"/>
            <a:ext cx="525630" cy="5256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10B7F29E-B695-EE7D-A7DE-7C1076CF5A71}"/>
              </a:ext>
            </a:extLst>
          </p:cNvPr>
          <p:cNvGrpSpPr/>
          <p:nvPr/>
        </p:nvGrpSpPr>
        <p:grpSpPr>
          <a:xfrm>
            <a:off x="225827" y="240664"/>
            <a:ext cx="1225016" cy="584775"/>
            <a:chOff x="2015483" y="1146536"/>
            <a:chExt cx="1225016" cy="584775"/>
          </a:xfrm>
        </p:grpSpPr>
        <p:pic>
          <p:nvPicPr>
            <p:cNvPr id="6" name="Picture 5" descr="A group of circles in different colors&#10;&#10;Description automatically generated">
              <a:extLst>
                <a:ext uri="{FF2B5EF4-FFF2-40B4-BE49-F238E27FC236}">
                  <a16:creationId xmlns:a16="http://schemas.microsoft.com/office/drawing/2014/main" id="{232F5574-CFC5-CF22-CEED-5426A382C005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015483" y="1165329"/>
              <a:ext cx="467231" cy="50903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0FA9A92-E145-0F99-58BD-CB5C3E963B08}"/>
                </a:ext>
              </a:extLst>
            </p:cNvPr>
            <p:cNvSpPr txBox="1"/>
            <p:nvPr/>
          </p:nvSpPr>
          <p:spPr>
            <a:xfrm>
              <a:off x="2420568" y="1146536"/>
              <a:ext cx="81993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 dirty="0">
                  <a:latin typeface="Gill Sans MT" panose="020B0502020104020203" pitchFamily="34" charset="77"/>
                </a:rPr>
                <a:t>CIS</a:t>
              </a:r>
            </a:p>
            <a:p>
              <a:r>
                <a:rPr lang="en-US" sz="1600" dirty="0">
                  <a:latin typeface="Gill Sans MT" panose="020B0502020104020203" pitchFamily="34" charset="77"/>
                </a:rPr>
                <a:t>Lab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345231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Increase in computational requirements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E7F35E7-AE38-BF9D-6CBF-C765FBB61B16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Example</a:t>
            </a:r>
          </a:p>
        </p:txBody>
      </p:sp>
      <p:pic>
        <p:nvPicPr>
          <p:cNvPr id="9" name="Picture 8" descr="A graph showing the solar irradiated energy&#10;&#10;Description automatically generated">
            <a:extLst>
              <a:ext uri="{FF2B5EF4-FFF2-40B4-BE49-F238E27FC236}">
                <a16:creationId xmlns:a16="http://schemas.microsoft.com/office/drawing/2014/main" id="{743EF284-990B-AA32-15AC-65C6155189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800" y="2263616"/>
            <a:ext cx="7772400" cy="194876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3292B2C-5390-6B67-585F-4556CFEF4A76}"/>
              </a:ext>
            </a:extLst>
          </p:cNvPr>
          <p:cNvSpPr txBox="1"/>
          <p:nvPr/>
        </p:nvSpPr>
        <p:spPr>
          <a:xfrm>
            <a:off x="323998" y="1576800"/>
            <a:ext cx="683719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1000-year synthetic dataset of daily streamflow, solar irradiance and load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3F3CB9B-67D7-FBA1-D013-12C1B22D34AF}"/>
              </a:ext>
            </a:extLst>
          </p:cNvPr>
          <p:cNvSpPr txBox="1"/>
          <p:nvPr/>
        </p:nvSpPr>
        <p:spPr>
          <a:xfrm>
            <a:off x="323999" y="4838715"/>
            <a:ext cx="625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Koh et al. (2022),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Applied Energy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321, 119386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</p:spTree>
    <p:extLst>
      <p:ext uri="{BB962C8B-B14F-4D97-AF65-F5344CB8AC3E}">
        <p14:creationId xmlns:p14="http://schemas.microsoft.com/office/powerpoint/2010/main" val="26521752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aph of different types of lines&#10;&#10;Description automatically generated with medium confidence">
            <a:extLst>
              <a:ext uri="{FF2B5EF4-FFF2-40B4-BE49-F238E27FC236}">
                <a16:creationId xmlns:a16="http://schemas.microsoft.com/office/drawing/2014/main" id="{B347AF21-8D94-288A-4E79-2845196C81A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49142"/>
          <a:stretch/>
        </p:blipFill>
        <p:spPr>
          <a:xfrm>
            <a:off x="1140647" y="1944173"/>
            <a:ext cx="6862706" cy="27276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2005C418-B969-9EA7-1C93-BE62772F5FAC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Increase in computational requirements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02D8696-C6F8-C434-CE8A-162983BCA77D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Example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FEC0368-E238-E6C8-59EA-3106C5669AD4}"/>
              </a:ext>
            </a:extLst>
          </p:cNvPr>
          <p:cNvSpPr txBox="1"/>
          <p:nvPr/>
        </p:nvSpPr>
        <p:spPr>
          <a:xfrm>
            <a:off x="323999" y="1576192"/>
            <a:ext cx="5990174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400" b="1" dirty="0">
                <a:latin typeface="Gill Sans MT"/>
                <a:cs typeface="Gill Sans MT"/>
              </a:rPr>
              <a:t>System’s response (evaluated via simulation)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8A75DAE-9FFC-C9A8-817D-DF8EA6DDE619}"/>
              </a:ext>
            </a:extLst>
          </p:cNvPr>
          <p:cNvSpPr txBox="1"/>
          <p:nvPr/>
        </p:nvSpPr>
        <p:spPr>
          <a:xfrm>
            <a:off x="323999" y="4838715"/>
            <a:ext cx="625132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Koh et al. (2022), </a:t>
            </a:r>
            <a:r>
              <a:rPr lang="en-US" sz="1000" i="1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Applied Energy</a:t>
            </a:r>
            <a:r>
              <a:rPr lang="en-US" sz="1000" dirty="0">
                <a:solidFill>
                  <a:schemeClr val="bg1">
                    <a:lumMod val="50000"/>
                  </a:schemeClr>
                </a:solidFill>
                <a:latin typeface="Gill Sans MT" panose="020B0502020104020203" pitchFamily="34" charset="77"/>
              </a:rPr>
              <a:t>, 321, 119386</a:t>
            </a:r>
            <a:endParaRPr lang="en-US" sz="1000" b="1" dirty="0">
              <a:solidFill>
                <a:schemeClr val="bg1">
                  <a:lumMod val="50000"/>
                </a:schemeClr>
              </a:solidFill>
              <a:latin typeface="Gill Sans MT" panose="020B0502020104020203" pitchFamily="34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6DF379-8207-7028-D756-370D329BF705}"/>
              </a:ext>
            </a:extLst>
          </p:cNvPr>
          <p:cNvSpPr txBox="1"/>
          <p:nvPr/>
        </p:nvSpPr>
        <p:spPr>
          <a:xfrm>
            <a:off x="6391921" y="1576074"/>
            <a:ext cx="1518081" cy="276999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Run time ~ 7,900 sec</a:t>
            </a:r>
          </a:p>
        </p:txBody>
      </p:sp>
    </p:spTree>
    <p:extLst>
      <p:ext uri="{BB962C8B-B14F-4D97-AF65-F5344CB8AC3E}">
        <p14:creationId xmlns:p14="http://schemas.microsoft.com/office/powerpoint/2010/main" val="21584001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Rectangle 34">
            <a:extLst>
              <a:ext uri="{FF2B5EF4-FFF2-40B4-BE49-F238E27FC236}">
                <a16:creationId xmlns:a16="http://schemas.microsoft.com/office/drawing/2014/main" id="{4C19D0C5-16DC-7E67-6415-C619FC117029}"/>
              </a:ext>
            </a:extLst>
          </p:cNvPr>
          <p:cNvSpPr/>
          <p:nvPr/>
        </p:nvSpPr>
        <p:spPr>
          <a:xfrm>
            <a:off x="2965147" y="3904453"/>
            <a:ext cx="5508006" cy="81244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46A2805-4E54-7B1E-4356-10D7045E0FDC}"/>
              </a:ext>
            </a:extLst>
          </p:cNvPr>
          <p:cNvSpPr/>
          <p:nvPr/>
        </p:nvSpPr>
        <p:spPr>
          <a:xfrm>
            <a:off x="2565954" y="2465493"/>
            <a:ext cx="6406588" cy="812447"/>
          </a:xfrm>
          <a:prstGeom prst="rect">
            <a:avLst/>
          </a:prstGeom>
          <a:solidFill>
            <a:schemeClr val="bg1">
              <a:lumMod val="95000"/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Balancing Accuracy and Computing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576800"/>
            <a:ext cx="45511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Rely on faster optimization frameworks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CDD5B-4125-EB78-3699-71079FD98D1D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Strategies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C7A7862F-61FF-105D-10BE-5C4930950968}"/>
              </a:ext>
            </a:extLst>
          </p:cNvPr>
          <p:cNvSpPr txBox="1"/>
          <p:nvPr/>
        </p:nvSpPr>
        <p:spPr>
          <a:xfrm>
            <a:off x="1272255" y="2459674"/>
            <a:ext cx="126577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Algebraic (opt.) modeling languages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292AD332-D642-EBBD-79C3-F1A6E329F026}"/>
              </a:ext>
            </a:extLst>
          </p:cNvPr>
          <p:cNvSpPr txBox="1"/>
          <p:nvPr/>
        </p:nvSpPr>
        <p:spPr>
          <a:xfrm>
            <a:off x="1709667" y="3904453"/>
            <a:ext cx="126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dirty="0">
                <a:latin typeface="Gill Sans MT"/>
                <a:cs typeface="Gill Sans MT"/>
              </a:rPr>
              <a:t>Solver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5460AC-9263-D810-856C-476C04294988}"/>
              </a:ext>
            </a:extLst>
          </p:cNvPr>
          <p:cNvSpPr txBox="1"/>
          <p:nvPr/>
        </p:nvSpPr>
        <p:spPr>
          <a:xfrm>
            <a:off x="4395048" y="1753678"/>
            <a:ext cx="43643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Better connection between data analysis packages      (e.g., </a:t>
            </a:r>
            <a:r>
              <a:rPr lang="en-US" sz="1400" dirty="0" err="1">
                <a:latin typeface="Gill Sans MT" charset="0"/>
                <a:ea typeface="Gill Sans MT" charset="0"/>
                <a:cs typeface="Gill Sans MT" charset="0"/>
              </a:rPr>
              <a:t>xarray</a:t>
            </a:r>
            <a:r>
              <a:rPr lang="en-US" sz="1400" dirty="0">
                <a:latin typeface="Gill Sans MT" charset="0"/>
                <a:ea typeface="Gill Sans MT" charset="0"/>
                <a:cs typeface="Gill Sans MT" charset="0"/>
              </a:rPr>
              <a:t> and pandas) with solvers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FC97C0-5FE3-3869-92AB-C1C61C377B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3192" y="2670545"/>
            <a:ext cx="1162050" cy="419100"/>
          </a:xfrm>
          <a:prstGeom prst="rect">
            <a:avLst/>
          </a:prstGeom>
        </p:spPr>
      </p:pic>
      <p:pic>
        <p:nvPicPr>
          <p:cNvPr id="22" name="Picture 21" descr="A black and purple logo&#10;&#10;Description automatically generated with medium confidence">
            <a:extLst>
              <a:ext uri="{FF2B5EF4-FFF2-40B4-BE49-F238E27FC236}">
                <a16:creationId xmlns:a16="http://schemas.microsoft.com/office/drawing/2014/main" id="{962E346A-D8C5-1991-94DF-7491CA33F02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95048" y="2670545"/>
            <a:ext cx="1265774" cy="426774"/>
          </a:xfrm>
          <a:prstGeom prst="rect">
            <a:avLst/>
          </a:prstGeom>
        </p:spPr>
      </p:pic>
      <p:pic>
        <p:nvPicPr>
          <p:cNvPr id="24" name="Picture 23" descr="A black and white logo with white letters&#10;&#10;Description automatically generated">
            <a:extLst>
              <a:ext uri="{FF2B5EF4-FFF2-40B4-BE49-F238E27FC236}">
                <a16:creationId xmlns:a16="http://schemas.microsoft.com/office/drawing/2014/main" id="{8B934334-A015-CC9B-B174-71060EECE2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1395" y="2653789"/>
            <a:ext cx="1188039" cy="425534"/>
          </a:xfrm>
          <a:prstGeom prst="rect">
            <a:avLst/>
          </a:prstGeom>
        </p:spPr>
      </p:pic>
      <p:pic>
        <p:nvPicPr>
          <p:cNvPr id="26" name="Picture 25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9AE0B9DC-1F3E-A073-3845-599C4D661F4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80628" y="2653789"/>
            <a:ext cx="1070961" cy="435856"/>
          </a:xfrm>
          <a:prstGeom prst="rect">
            <a:avLst/>
          </a:prstGeom>
        </p:spPr>
      </p:pic>
      <p:pic>
        <p:nvPicPr>
          <p:cNvPr id="30" name="Picture 29" descr="A black text on a white background&#10;&#10;Description automatically generated">
            <a:extLst>
              <a:ext uri="{FF2B5EF4-FFF2-40B4-BE49-F238E27FC236}">
                <a16:creationId xmlns:a16="http://schemas.microsoft.com/office/drawing/2014/main" id="{F3E57AD0-87A3-5D46-0DB1-8D915F2CF85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8563" y="4088668"/>
            <a:ext cx="1265774" cy="444015"/>
          </a:xfrm>
          <a:prstGeom prst="rect">
            <a:avLst/>
          </a:prstGeom>
        </p:spPr>
      </p:pic>
      <p:pic>
        <p:nvPicPr>
          <p:cNvPr id="32" name="Picture 31" descr="A close-up of a logo&#10;&#10;Description automatically generated">
            <a:extLst>
              <a:ext uri="{FF2B5EF4-FFF2-40B4-BE49-F238E27FC236}">
                <a16:creationId xmlns:a16="http://schemas.microsoft.com/office/drawing/2014/main" id="{A08D7E0B-948A-4853-D2E0-CC5C0E0D76F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499170" y="4088668"/>
            <a:ext cx="518018" cy="444015"/>
          </a:xfrm>
          <a:prstGeom prst="rect">
            <a:avLst/>
          </a:prstGeom>
        </p:spPr>
      </p:pic>
      <p:pic>
        <p:nvPicPr>
          <p:cNvPr id="34" name="Picture 33" descr="A close up of a text&#10;&#10;Description automatically generated">
            <a:extLst>
              <a:ext uri="{FF2B5EF4-FFF2-40B4-BE49-F238E27FC236}">
                <a16:creationId xmlns:a16="http://schemas.microsoft.com/office/drawing/2014/main" id="{2090A596-CD82-D233-F323-4FE9F00B1CC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62517" y="4119803"/>
            <a:ext cx="1345278" cy="35053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768B70A7-63AB-59AB-8660-782120748060}"/>
              </a:ext>
            </a:extLst>
          </p:cNvPr>
          <p:cNvCxnSpPr>
            <a:cxnSpLocks/>
          </p:cNvCxnSpPr>
          <p:nvPr/>
        </p:nvCxnSpPr>
        <p:spPr>
          <a:xfrm>
            <a:off x="4352516" y="2281276"/>
            <a:ext cx="4406918" cy="0"/>
          </a:xfrm>
          <a:prstGeom prst="straightConnector1">
            <a:avLst/>
          </a:prstGeom>
          <a:ln w="31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2BBAFB7-9CC3-2BA8-7E45-A148C3F3B809}"/>
              </a:ext>
            </a:extLst>
          </p:cNvPr>
          <p:cNvCxnSpPr>
            <a:cxnSpLocks/>
          </p:cNvCxnSpPr>
          <p:nvPr/>
        </p:nvCxnSpPr>
        <p:spPr>
          <a:xfrm>
            <a:off x="1309081" y="2469746"/>
            <a:ext cx="0" cy="808194"/>
          </a:xfrm>
          <a:prstGeom prst="straightConnector1">
            <a:avLst/>
          </a:prstGeom>
          <a:ln w="31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Arrow Connector 6">
            <a:extLst>
              <a:ext uri="{FF2B5EF4-FFF2-40B4-BE49-F238E27FC236}">
                <a16:creationId xmlns:a16="http://schemas.microsoft.com/office/drawing/2014/main" id="{30F6116E-61DD-55F6-036D-33300035BEB0}"/>
              </a:ext>
            </a:extLst>
          </p:cNvPr>
          <p:cNvCxnSpPr>
            <a:cxnSpLocks/>
          </p:cNvCxnSpPr>
          <p:nvPr/>
        </p:nvCxnSpPr>
        <p:spPr>
          <a:xfrm>
            <a:off x="1318801" y="3908706"/>
            <a:ext cx="0" cy="808194"/>
          </a:xfrm>
          <a:prstGeom prst="straightConnector1">
            <a:avLst/>
          </a:prstGeom>
          <a:ln w="3175">
            <a:solidFill>
              <a:schemeClr val="tx1"/>
            </a:solidFill>
            <a:headEnd type="stealth"/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30D61EEB-1C03-C44E-63A2-E9057FA038D8}"/>
              </a:ext>
            </a:extLst>
          </p:cNvPr>
          <p:cNvSpPr txBox="1"/>
          <p:nvPr/>
        </p:nvSpPr>
        <p:spPr>
          <a:xfrm>
            <a:off x="47758" y="2745432"/>
            <a:ext cx="126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b="1" dirty="0">
                <a:latin typeface="Gill Sans MT"/>
                <a:cs typeface="Gill Sans MT"/>
              </a:rPr>
              <a:t>Time-to-build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F1CCD2E-A407-95AA-41E3-1EEDCECF03E8}"/>
              </a:ext>
            </a:extLst>
          </p:cNvPr>
          <p:cNvSpPr txBox="1"/>
          <p:nvPr/>
        </p:nvSpPr>
        <p:spPr>
          <a:xfrm>
            <a:off x="61333" y="4172175"/>
            <a:ext cx="126577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 algn="r"/>
            <a:r>
              <a:rPr lang="en-US" sz="1200" b="1" dirty="0">
                <a:latin typeface="Gill Sans MT"/>
                <a:cs typeface="Gill Sans MT"/>
              </a:rPr>
              <a:t>Time-to-solve</a:t>
            </a:r>
          </a:p>
        </p:txBody>
      </p:sp>
    </p:spTree>
    <p:extLst>
      <p:ext uri="{BB962C8B-B14F-4D97-AF65-F5344CB8AC3E}">
        <p14:creationId xmlns:p14="http://schemas.microsoft.com/office/powerpoint/2010/main" val="456192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27" grpId="0" animBg="1"/>
      <p:bldP spid="8" grpId="0"/>
      <p:bldP spid="13" grpId="0"/>
      <p:bldP spid="15" grpId="0"/>
      <p:bldP spid="9" grpId="0"/>
      <p:bldP spid="1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Balancing Accuracy and Computing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576800"/>
            <a:ext cx="79528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Rely on faster optimization frameworks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Adopt simplifications of temporal, spatial, or technological dimensions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CDD5B-4125-EB78-3699-71079FD98D1D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686CE-4FDC-6998-939E-EE02B724A261}"/>
              </a:ext>
            </a:extLst>
          </p:cNvPr>
          <p:cNvSpPr txBox="1"/>
          <p:nvPr/>
        </p:nvSpPr>
        <p:spPr>
          <a:xfrm>
            <a:off x="323998" y="3221115"/>
            <a:ext cx="201654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Reduce the number of weather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D887D-7B73-6693-D37D-E595E1D5E5B4}"/>
              </a:ext>
            </a:extLst>
          </p:cNvPr>
          <p:cNvSpPr txBox="1"/>
          <p:nvPr/>
        </p:nvSpPr>
        <p:spPr>
          <a:xfrm>
            <a:off x="3233970" y="3217767"/>
            <a:ext cx="201654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Aggregate the representation of power fleet components into macro areas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D9B6C5-A6B7-CE2B-5C33-3B7DEFA1013D}"/>
              </a:ext>
            </a:extLst>
          </p:cNvPr>
          <p:cNvCxnSpPr>
            <a:endCxn id="4" idx="0"/>
          </p:cNvCxnSpPr>
          <p:nvPr/>
        </p:nvCxnSpPr>
        <p:spPr>
          <a:xfrm flipH="1">
            <a:off x="1332271" y="2310063"/>
            <a:ext cx="1439805" cy="911052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E91D99-B97D-9D35-B4D2-46D456422FC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426594" y="2310063"/>
            <a:ext cx="815649" cy="907704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8B8F0046-B69C-F7FF-7C1E-46A25C0E531F}"/>
              </a:ext>
            </a:extLst>
          </p:cNvPr>
          <p:cNvSpPr txBox="1"/>
          <p:nvPr/>
        </p:nvSpPr>
        <p:spPr>
          <a:xfrm>
            <a:off x="323996" y="4433716"/>
            <a:ext cx="20165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Smaller uncertainty set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88E920B-B348-8D33-855D-F35972676C56}"/>
              </a:ext>
            </a:extLst>
          </p:cNvPr>
          <p:cNvSpPr txBox="1"/>
          <p:nvPr/>
        </p:nvSpPr>
        <p:spPr>
          <a:xfrm>
            <a:off x="3225448" y="4433716"/>
            <a:ext cx="20165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Less decision variables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09A7B6-D5D7-1537-A95B-1D69AD631FEE}"/>
              </a:ext>
            </a:extLst>
          </p:cNvPr>
          <p:cNvSpPr/>
          <p:nvPr/>
        </p:nvSpPr>
        <p:spPr>
          <a:xfrm>
            <a:off x="5953041" y="3317336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EA23F5-FC47-F9D4-A910-8B1665016217}"/>
              </a:ext>
            </a:extLst>
          </p:cNvPr>
          <p:cNvSpPr/>
          <p:nvPr/>
        </p:nvSpPr>
        <p:spPr>
          <a:xfrm>
            <a:off x="5881041" y="3545602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3C6F88-E2BC-B5FB-F7C5-B5CF8A8BE0C2}"/>
              </a:ext>
            </a:extLst>
          </p:cNvPr>
          <p:cNvSpPr/>
          <p:nvPr/>
        </p:nvSpPr>
        <p:spPr>
          <a:xfrm>
            <a:off x="6143942" y="3744335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12F954-33AB-4574-3A78-D47C6B113DCA}"/>
              </a:ext>
            </a:extLst>
          </p:cNvPr>
          <p:cNvSpPr/>
          <p:nvPr/>
        </p:nvSpPr>
        <p:spPr>
          <a:xfrm>
            <a:off x="7372952" y="3245336"/>
            <a:ext cx="144379" cy="144000"/>
          </a:xfrm>
          <a:prstGeom prst="rect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5D2597-A2ED-D1E9-3501-7B3C59451A64}"/>
              </a:ext>
            </a:extLst>
          </p:cNvPr>
          <p:cNvCxnSpPr>
            <a:cxnSpLocks/>
            <a:stCxn id="14" idx="6"/>
            <a:endCxn id="17" idx="1"/>
          </p:cNvCxnSpPr>
          <p:nvPr/>
        </p:nvCxnSpPr>
        <p:spPr>
          <a:xfrm flipV="1">
            <a:off x="6097041" y="3317336"/>
            <a:ext cx="1275911" cy="72000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5C6A95-05A0-F4EC-23A2-CB40B0FE53F4}"/>
              </a:ext>
            </a:extLst>
          </p:cNvPr>
          <p:cNvCxnSpPr>
            <a:cxnSpLocks/>
            <a:stCxn id="15" idx="6"/>
            <a:endCxn id="17" idx="1"/>
          </p:cNvCxnSpPr>
          <p:nvPr/>
        </p:nvCxnSpPr>
        <p:spPr>
          <a:xfrm flipV="1">
            <a:off x="6025041" y="3317336"/>
            <a:ext cx="1347911" cy="300266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34CD23-439F-A9CA-539A-E7FF15DD1B54}"/>
              </a:ext>
            </a:extLst>
          </p:cNvPr>
          <p:cNvCxnSpPr>
            <a:cxnSpLocks/>
            <a:stCxn id="16" idx="6"/>
            <a:endCxn id="17" idx="1"/>
          </p:cNvCxnSpPr>
          <p:nvPr/>
        </p:nvCxnSpPr>
        <p:spPr>
          <a:xfrm flipV="1">
            <a:off x="6287942" y="3317336"/>
            <a:ext cx="1085010" cy="498999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73D6420-D0A8-67F3-4826-602A1202798D}"/>
              </a:ext>
            </a:extLst>
          </p:cNvPr>
          <p:cNvSpPr/>
          <p:nvPr/>
        </p:nvSpPr>
        <p:spPr>
          <a:xfrm>
            <a:off x="7369370" y="4171874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CC116A-DB22-5725-077A-C1E6E32C6490}"/>
              </a:ext>
            </a:extLst>
          </p:cNvPr>
          <p:cNvSpPr/>
          <p:nvPr/>
        </p:nvSpPr>
        <p:spPr>
          <a:xfrm>
            <a:off x="7368991" y="4506542"/>
            <a:ext cx="144379" cy="144000"/>
          </a:xfrm>
          <a:prstGeom prst="rect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8B3C6A-634E-7D8B-A5F5-99A2BA9B8EB7}"/>
              </a:ext>
            </a:extLst>
          </p:cNvPr>
          <p:cNvSpPr txBox="1"/>
          <p:nvPr/>
        </p:nvSpPr>
        <p:spPr>
          <a:xfrm>
            <a:off x="7513370" y="4120763"/>
            <a:ext cx="126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>
                <a:latin typeface="Gill Sans MT"/>
                <a:cs typeface="Gill Sans MT"/>
              </a:rPr>
              <a:t>Generator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90E563-AE25-1AE9-BCCC-0558CBD3082C}"/>
              </a:ext>
            </a:extLst>
          </p:cNvPr>
          <p:cNvSpPr txBox="1"/>
          <p:nvPr/>
        </p:nvSpPr>
        <p:spPr>
          <a:xfrm>
            <a:off x="7513370" y="4455431"/>
            <a:ext cx="126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>
                <a:latin typeface="Gill Sans MT"/>
                <a:cs typeface="Gill Sans MT"/>
              </a:rPr>
              <a:t>Sub-station</a:t>
            </a:r>
          </a:p>
        </p:txBody>
      </p:sp>
    </p:spTree>
    <p:extLst>
      <p:ext uri="{BB962C8B-B14F-4D97-AF65-F5344CB8AC3E}">
        <p14:creationId xmlns:p14="http://schemas.microsoft.com/office/powerpoint/2010/main" val="3354492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8" grpId="0" animBg="1"/>
      <p:bldP spid="10" grpId="0" animBg="1"/>
      <p:bldP spid="14" grpId="0" animBg="1"/>
      <p:bldP spid="15" grpId="0" animBg="1"/>
      <p:bldP spid="16" grpId="0" animBg="1"/>
      <p:bldP spid="17" grpId="0" animBg="1"/>
      <p:bldP spid="27" grpId="0" animBg="1"/>
      <p:bldP spid="28" grpId="0" animBg="1"/>
      <p:bldP spid="29" grpId="0"/>
      <p:bldP spid="3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17128FD0-CD5F-7491-A663-88E08D89CA77}"/>
              </a:ext>
            </a:extLst>
          </p:cNvPr>
          <p:cNvSpPr/>
          <p:nvPr/>
        </p:nvSpPr>
        <p:spPr>
          <a:xfrm>
            <a:off x="5698156" y="3217767"/>
            <a:ext cx="789271" cy="747841"/>
          </a:xfrm>
          <a:prstGeom prst="rect">
            <a:avLst/>
          </a:prstGeom>
          <a:solidFill>
            <a:srgbClr val="FFFF00">
              <a:alpha val="30000"/>
            </a:srgbClr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Balancing Accuracy and Computing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8" y="1576800"/>
            <a:ext cx="7952899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Rely on faster optimization frameworks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Adopt simplifications of temporal, spatial, or technological dimensions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CDD5B-4125-EB78-3699-71079FD98D1D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686CE-4FDC-6998-939E-EE02B724A261}"/>
              </a:ext>
            </a:extLst>
          </p:cNvPr>
          <p:cNvSpPr txBox="1"/>
          <p:nvPr/>
        </p:nvSpPr>
        <p:spPr>
          <a:xfrm>
            <a:off x="323998" y="3221115"/>
            <a:ext cx="201654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Reduce the number of weather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D887D-7B73-6693-D37D-E595E1D5E5B4}"/>
              </a:ext>
            </a:extLst>
          </p:cNvPr>
          <p:cNvSpPr txBox="1"/>
          <p:nvPr/>
        </p:nvSpPr>
        <p:spPr>
          <a:xfrm>
            <a:off x="3233970" y="3217767"/>
            <a:ext cx="201654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Aggregate the representation of power fleet components into macro areas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D9B6C5-A6B7-CE2B-5C33-3B7DEFA1013D}"/>
              </a:ext>
            </a:extLst>
          </p:cNvPr>
          <p:cNvCxnSpPr>
            <a:endCxn id="4" idx="0"/>
          </p:cNvCxnSpPr>
          <p:nvPr/>
        </p:nvCxnSpPr>
        <p:spPr>
          <a:xfrm flipH="1">
            <a:off x="1332271" y="2310063"/>
            <a:ext cx="1439805" cy="911052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E91D99-B97D-9D35-B4D2-46D456422FC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426594" y="2310063"/>
            <a:ext cx="815649" cy="907704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8E920B-B348-8D33-855D-F35972676C56}"/>
              </a:ext>
            </a:extLst>
          </p:cNvPr>
          <p:cNvSpPr txBox="1"/>
          <p:nvPr/>
        </p:nvSpPr>
        <p:spPr>
          <a:xfrm>
            <a:off x="3225448" y="4433716"/>
            <a:ext cx="20165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Less decision variables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A209A7B6-D5D7-1537-A95B-1D69AD631FEE}"/>
              </a:ext>
            </a:extLst>
          </p:cNvPr>
          <p:cNvSpPr/>
          <p:nvPr/>
        </p:nvSpPr>
        <p:spPr>
          <a:xfrm>
            <a:off x="5953041" y="3317336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77EA23F5-FC47-F9D4-A910-8B1665016217}"/>
              </a:ext>
            </a:extLst>
          </p:cNvPr>
          <p:cNvSpPr/>
          <p:nvPr/>
        </p:nvSpPr>
        <p:spPr>
          <a:xfrm>
            <a:off x="5881041" y="3545602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6F3C6F88-E2BC-B5FB-F7C5-B5CF8A8BE0C2}"/>
              </a:ext>
            </a:extLst>
          </p:cNvPr>
          <p:cNvSpPr/>
          <p:nvPr/>
        </p:nvSpPr>
        <p:spPr>
          <a:xfrm>
            <a:off x="6143942" y="3744335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A512F954-33AB-4574-3A78-D47C6B113DCA}"/>
              </a:ext>
            </a:extLst>
          </p:cNvPr>
          <p:cNvSpPr/>
          <p:nvPr/>
        </p:nvSpPr>
        <p:spPr>
          <a:xfrm>
            <a:off x="7372952" y="3245336"/>
            <a:ext cx="144379" cy="144000"/>
          </a:xfrm>
          <a:prstGeom prst="rect">
            <a:avLst/>
          </a:prstGeom>
          <a:solidFill>
            <a:srgbClr val="00B0F0"/>
          </a:solidFill>
          <a:ln w="381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15D2597-A2ED-D1E9-3501-7B3C59451A64}"/>
              </a:ext>
            </a:extLst>
          </p:cNvPr>
          <p:cNvCxnSpPr>
            <a:cxnSpLocks/>
            <a:stCxn id="14" idx="6"/>
            <a:endCxn id="17" idx="1"/>
          </p:cNvCxnSpPr>
          <p:nvPr/>
        </p:nvCxnSpPr>
        <p:spPr>
          <a:xfrm flipV="1">
            <a:off x="6097041" y="3317336"/>
            <a:ext cx="1275911" cy="72000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05C6A95-05A0-F4EC-23A2-CB40B0FE53F4}"/>
              </a:ext>
            </a:extLst>
          </p:cNvPr>
          <p:cNvCxnSpPr>
            <a:cxnSpLocks/>
            <a:stCxn id="15" idx="6"/>
            <a:endCxn id="17" idx="1"/>
          </p:cNvCxnSpPr>
          <p:nvPr/>
        </p:nvCxnSpPr>
        <p:spPr>
          <a:xfrm flipV="1">
            <a:off x="6025041" y="3317336"/>
            <a:ext cx="1347911" cy="300266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7034CD23-439F-A9CA-539A-E7FF15DD1B54}"/>
              </a:ext>
            </a:extLst>
          </p:cNvPr>
          <p:cNvCxnSpPr>
            <a:cxnSpLocks/>
            <a:stCxn id="16" idx="6"/>
            <a:endCxn id="17" idx="1"/>
          </p:cNvCxnSpPr>
          <p:nvPr/>
        </p:nvCxnSpPr>
        <p:spPr>
          <a:xfrm flipV="1">
            <a:off x="6287942" y="3317336"/>
            <a:ext cx="1085010" cy="498999"/>
          </a:xfrm>
          <a:prstGeom prst="straightConnector1">
            <a:avLst/>
          </a:prstGeom>
          <a:ln w="3175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Oval 26">
            <a:extLst>
              <a:ext uri="{FF2B5EF4-FFF2-40B4-BE49-F238E27FC236}">
                <a16:creationId xmlns:a16="http://schemas.microsoft.com/office/drawing/2014/main" id="{573D6420-D0A8-67F3-4826-602A1202798D}"/>
              </a:ext>
            </a:extLst>
          </p:cNvPr>
          <p:cNvSpPr/>
          <p:nvPr/>
        </p:nvSpPr>
        <p:spPr>
          <a:xfrm>
            <a:off x="7369370" y="4171874"/>
            <a:ext cx="144000" cy="144000"/>
          </a:xfrm>
          <a:prstGeom prst="ellipse">
            <a:avLst/>
          </a:prstGeom>
          <a:solidFill>
            <a:srgbClr val="FFFF0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B7CC116A-DB22-5725-077A-C1E6E32C6490}"/>
              </a:ext>
            </a:extLst>
          </p:cNvPr>
          <p:cNvSpPr/>
          <p:nvPr/>
        </p:nvSpPr>
        <p:spPr>
          <a:xfrm>
            <a:off x="7368991" y="4506542"/>
            <a:ext cx="144379" cy="144000"/>
          </a:xfrm>
          <a:prstGeom prst="rect">
            <a:avLst/>
          </a:prstGeom>
          <a:solidFill>
            <a:srgbClr val="00B0F0"/>
          </a:solidFill>
          <a:ln w="31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38B3C6A-634E-7D8B-A5F5-99A2BA9B8EB7}"/>
              </a:ext>
            </a:extLst>
          </p:cNvPr>
          <p:cNvSpPr txBox="1"/>
          <p:nvPr/>
        </p:nvSpPr>
        <p:spPr>
          <a:xfrm>
            <a:off x="7513370" y="4120763"/>
            <a:ext cx="126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>
                <a:latin typeface="Gill Sans MT"/>
                <a:cs typeface="Gill Sans MT"/>
              </a:rPr>
              <a:t>Generator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F90E563-AE25-1AE9-BCCC-0558CBD3082C}"/>
              </a:ext>
            </a:extLst>
          </p:cNvPr>
          <p:cNvSpPr txBox="1"/>
          <p:nvPr/>
        </p:nvSpPr>
        <p:spPr>
          <a:xfrm>
            <a:off x="7513370" y="4455431"/>
            <a:ext cx="126577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938" lvl="1"/>
            <a:r>
              <a:rPr lang="en-US" sz="1000" dirty="0">
                <a:latin typeface="Gill Sans MT"/>
                <a:cs typeface="Gill Sans MT"/>
              </a:rPr>
              <a:t>Sub-station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46F21B13-7699-C32D-BE40-536B50A83A16}"/>
              </a:ext>
            </a:extLst>
          </p:cNvPr>
          <p:cNvCxnSpPr>
            <a:cxnSpLocks/>
            <a:stCxn id="7" idx="3"/>
            <a:endCxn id="17" idx="1"/>
          </p:cNvCxnSpPr>
          <p:nvPr/>
        </p:nvCxnSpPr>
        <p:spPr>
          <a:xfrm flipV="1">
            <a:off x="6487427" y="3317336"/>
            <a:ext cx="885525" cy="27435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BC24D963-A66A-71DB-E38C-AB8EDE7B1363}"/>
              </a:ext>
            </a:extLst>
          </p:cNvPr>
          <p:cNvSpPr txBox="1"/>
          <p:nvPr/>
        </p:nvSpPr>
        <p:spPr>
          <a:xfrm>
            <a:off x="323996" y="4433716"/>
            <a:ext cx="20165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Smaller uncertainty set</a:t>
            </a:r>
          </a:p>
        </p:txBody>
      </p:sp>
    </p:spTree>
    <p:extLst>
      <p:ext uri="{BB962C8B-B14F-4D97-AF65-F5344CB8AC3E}">
        <p14:creationId xmlns:p14="http://schemas.microsoft.com/office/powerpoint/2010/main" val="27767897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C103628B-7FDB-7849-A97A-A696E7BC757E}"/>
              </a:ext>
            </a:extLst>
          </p:cNvPr>
          <p:cNvSpPr txBox="1"/>
          <p:nvPr/>
        </p:nvSpPr>
        <p:spPr>
          <a:xfrm>
            <a:off x="323999" y="276114"/>
            <a:ext cx="78364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0000"/>
                </a:solidFill>
                <a:latin typeface="Gill Sans MT"/>
                <a:cs typeface="Gill Sans MT"/>
              </a:rPr>
              <a:t>Balancing Accuracy and Computing Costs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AF4E977-2F11-3B44-BAA5-210FBF085796}"/>
              </a:ext>
            </a:extLst>
          </p:cNvPr>
          <p:cNvSpPr txBox="1"/>
          <p:nvPr/>
        </p:nvSpPr>
        <p:spPr>
          <a:xfrm>
            <a:off x="323999" y="1576800"/>
            <a:ext cx="8305096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Rely on faster optimization frameworks</a:t>
            </a: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r>
              <a:rPr lang="en-US" sz="1400" dirty="0">
                <a:latin typeface="Gill Sans MT"/>
                <a:cs typeface="Gill Sans MT"/>
              </a:rPr>
              <a:t>Adopt simplifications of temporal, spatial, or technological dimensions</a:t>
            </a:r>
            <a:endParaRPr lang="en-US" sz="1400" b="1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  <a:p>
            <a:pPr marL="293688" lvl="1" indent="-285750">
              <a:buFont typeface="Wingdings" pitchFamily="2" charset="2"/>
              <a:buChar char="§"/>
            </a:pP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F9CDD5B-4125-EB78-3699-71079FD98D1D}"/>
              </a:ext>
            </a:extLst>
          </p:cNvPr>
          <p:cNvSpPr txBox="1"/>
          <p:nvPr/>
        </p:nvSpPr>
        <p:spPr>
          <a:xfrm>
            <a:off x="323999" y="1130289"/>
            <a:ext cx="296659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Gill Sans MT" charset="0"/>
                <a:ea typeface="Gill Sans MT" charset="0"/>
                <a:cs typeface="Gill Sans MT" charset="0"/>
              </a:rPr>
              <a:t>Strategies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68686CE-4FDC-6998-939E-EE02B724A261}"/>
              </a:ext>
            </a:extLst>
          </p:cNvPr>
          <p:cNvSpPr txBox="1"/>
          <p:nvPr/>
        </p:nvSpPr>
        <p:spPr>
          <a:xfrm>
            <a:off x="323998" y="3221115"/>
            <a:ext cx="201654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Reduce the number of weather events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46D887D-7B73-6693-D37D-E595E1D5E5B4}"/>
              </a:ext>
            </a:extLst>
          </p:cNvPr>
          <p:cNvSpPr txBox="1"/>
          <p:nvPr/>
        </p:nvSpPr>
        <p:spPr>
          <a:xfrm>
            <a:off x="3233970" y="3217767"/>
            <a:ext cx="2016545" cy="95410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Aggregate the representation of power fleet components into macro areas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0EC271-7943-A5D7-0482-B05692A44980}"/>
              </a:ext>
            </a:extLst>
          </p:cNvPr>
          <p:cNvSpPr txBox="1"/>
          <p:nvPr/>
        </p:nvSpPr>
        <p:spPr>
          <a:xfrm>
            <a:off x="6143943" y="3246642"/>
            <a:ext cx="2016545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Drop the representation of unit commitment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D9B6C5-A6B7-CE2B-5C33-3B7DEFA1013D}"/>
              </a:ext>
            </a:extLst>
          </p:cNvPr>
          <p:cNvCxnSpPr>
            <a:endCxn id="4" idx="0"/>
          </p:cNvCxnSpPr>
          <p:nvPr/>
        </p:nvCxnSpPr>
        <p:spPr>
          <a:xfrm flipH="1">
            <a:off x="1332271" y="2310063"/>
            <a:ext cx="1439805" cy="911052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87E91D99-B97D-9D35-B4D2-46D456422FC2}"/>
              </a:ext>
            </a:extLst>
          </p:cNvPr>
          <p:cNvCxnSpPr>
            <a:cxnSpLocks/>
            <a:endCxn id="5" idx="0"/>
          </p:cNvCxnSpPr>
          <p:nvPr/>
        </p:nvCxnSpPr>
        <p:spPr>
          <a:xfrm>
            <a:off x="3426594" y="2310063"/>
            <a:ext cx="815649" cy="907704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FF0F5D3D-26B6-C335-1150-517284B96546}"/>
              </a:ext>
            </a:extLst>
          </p:cNvPr>
          <p:cNvCxnSpPr>
            <a:cxnSpLocks/>
            <a:endCxn id="7" idx="0"/>
          </p:cNvCxnSpPr>
          <p:nvPr/>
        </p:nvCxnSpPr>
        <p:spPr>
          <a:xfrm>
            <a:off x="4434867" y="2310063"/>
            <a:ext cx="2717349" cy="936579"/>
          </a:xfrm>
          <a:prstGeom prst="straightConnector1">
            <a:avLst/>
          </a:prstGeom>
          <a:ln w="3175">
            <a:solidFill>
              <a:schemeClr val="tx1"/>
            </a:solidFill>
            <a:tailEnd type="stealt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C88E920B-B348-8D33-855D-F35972676C56}"/>
              </a:ext>
            </a:extLst>
          </p:cNvPr>
          <p:cNvSpPr txBox="1"/>
          <p:nvPr/>
        </p:nvSpPr>
        <p:spPr>
          <a:xfrm>
            <a:off x="3225448" y="4433716"/>
            <a:ext cx="20165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Less decision variables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56951C2-8BE8-F222-BBF8-CA8B6AB99F0E}"/>
              </a:ext>
            </a:extLst>
          </p:cNvPr>
          <p:cNvSpPr txBox="1"/>
          <p:nvPr/>
        </p:nvSpPr>
        <p:spPr>
          <a:xfrm>
            <a:off x="5960419" y="4433716"/>
            <a:ext cx="2411224" cy="52322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Simpler formulation         (MILP </a:t>
            </a:r>
            <a:r>
              <a:rPr lang="en-US" sz="1400" dirty="0">
                <a:latin typeface="Gill Sans MT"/>
                <a:cs typeface="Gill Sans MT"/>
                <a:sym typeface="Wingdings" pitchFamily="2" charset="2"/>
              </a:rPr>
              <a:t> LP, MINLP  NLP)</a:t>
            </a:r>
            <a:endParaRPr lang="en-US" sz="1400" dirty="0">
              <a:latin typeface="Gill Sans MT"/>
              <a:cs typeface="Gill Sans MT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BDF868B-96F1-2522-DB29-3CA711D0B1B6}"/>
              </a:ext>
            </a:extLst>
          </p:cNvPr>
          <p:cNvSpPr txBox="1"/>
          <p:nvPr/>
        </p:nvSpPr>
        <p:spPr>
          <a:xfrm>
            <a:off x="323996" y="4433716"/>
            <a:ext cx="2016545" cy="307777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7938" lvl="1" algn="ctr"/>
            <a:r>
              <a:rPr lang="en-US" sz="1400" dirty="0">
                <a:latin typeface="Gill Sans MT"/>
                <a:cs typeface="Gill Sans MT"/>
              </a:rPr>
              <a:t>Smaller uncertainty set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10B1035-1F20-5312-A1F8-7849BC8D0BB2}"/>
              </a:ext>
            </a:extLst>
          </p:cNvPr>
          <p:cNvSpPr txBox="1"/>
          <p:nvPr/>
        </p:nvSpPr>
        <p:spPr>
          <a:xfrm>
            <a:off x="5704231" y="2033064"/>
            <a:ext cx="228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>
                <a:latin typeface="Gill Sans MT"/>
                <a:cs typeface="Gill Sans MT"/>
                <a:sym typeface="Wingdings" pitchFamily="2" charset="2"/>
              </a:rPr>
              <a:t> </a:t>
            </a:r>
            <a:r>
              <a:rPr lang="en-US" sz="1200" b="1" dirty="0">
                <a:latin typeface="Gill Sans MT"/>
                <a:cs typeface="Gill Sans MT"/>
                <a:sym typeface="Wingdings" pitchFamily="2" charset="2"/>
              </a:rPr>
              <a:t>structural uncertainty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6538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5637</TotalTime>
  <Words>1348</Words>
  <Application>Microsoft Macintosh PowerPoint</Application>
  <PresentationFormat>On-screen Show (16:9)</PresentationFormat>
  <Paragraphs>459</Paragraphs>
  <Slides>30</Slides>
  <Notes>30</Notes>
  <HiddenSlides>1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7" baseType="lpstr">
      <vt:lpstr>Arial</vt:lpstr>
      <vt:lpstr>Calibri</vt:lpstr>
      <vt:lpstr>Calibri Light</vt:lpstr>
      <vt:lpstr>Gill Sans MT</vt:lpstr>
      <vt:lpstr>Helvetica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Stefano Galelli</dc:creator>
  <cp:lastModifiedBy>Stefano Galelli</cp:lastModifiedBy>
  <cp:revision>915</cp:revision>
  <cp:lastPrinted>2022-03-06T17:00:10Z</cp:lastPrinted>
  <dcterms:created xsi:type="dcterms:W3CDTF">2020-11-19T02:30:26Z</dcterms:created>
  <dcterms:modified xsi:type="dcterms:W3CDTF">2024-06-07T14:01:11Z</dcterms:modified>
</cp:coreProperties>
</file>