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7"/>
  </p:notesMasterIdLst>
  <p:sldIdLst>
    <p:sldId id="373" r:id="rId2"/>
    <p:sldId id="825" r:id="rId3"/>
    <p:sldId id="803" r:id="rId4"/>
    <p:sldId id="802" r:id="rId5"/>
    <p:sldId id="817" r:id="rId6"/>
    <p:sldId id="828" r:id="rId7"/>
    <p:sldId id="831" r:id="rId8"/>
    <p:sldId id="829" r:id="rId9"/>
    <p:sldId id="838" r:id="rId10"/>
    <p:sldId id="868" r:id="rId11"/>
    <p:sldId id="874" r:id="rId12"/>
    <p:sldId id="742" r:id="rId13"/>
    <p:sldId id="506" r:id="rId14"/>
    <p:sldId id="741" r:id="rId15"/>
    <p:sldId id="750" r:id="rId16"/>
    <p:sldId id="507" r:id="rId17"/>
    <p:sldId id="837" r:id="rId18"/>
    <p:sldId id="791" r:id="rId19"/>
    <p:sldId id="842" r:id="rId20"/>
    <p:sldId id="848" r:id="rId21"/>
    <p:sldId id="843" r:id="rId22"/>
    <p:sldId id="855" r:id="rId23"/>
    <p:sldId id="684" r:id="rId24"/>
    <p:sldId id="740" r:id="rId25"/>
    <p:sldId id="806" r:id="rId26"/>
    <p:sldId id="850" r:id="rId27"/>
    <p:sldId id="851" r:id="rId28"/>
    <p:sldId id="852" r:id="rId29"/>
    <p:sldId id="853" r:id="rId30"/>
    <p:sldId id="844" r:id="rId31"/>
    <p:sldId id="747" r:id="rId32"/>
    <p:sldId id="699" r:id="rId33"/>
    <p:sldId id="723" r:id="rId34"/>
    <p:sldId id="878" r:id="rId35"/>
    <p:sldId id="716" r:id="rId36"/>
    <p:sldId id="717" r:id="rId37"/>
    <p:sldId id="856" r:id="rId38"/>
    <p:sldId id="734" r:id="rId39"/>
    <p:sldId id="728" r:id="rId40"/>
    <p:sldId id="746" r:id="rId41"/>
    <p:sldId id="722" r:id="rId42"/>
    <p:sldId id="528" r:id="rId43"/>
    <p:sldId id="760" r:id="rId44"/>
    <p:sldId id="807" r:id="rId45"/>
    <p:sldId id="515" r:id="rId46"/>
    <p:sldId id="730" r:id="rId47"/>
    <p:sldId id="876" r:id="rId48"/>
    <p:sldId id="793" r:id="rId49"/>
    <p:sldId id="861" r:id="rId50"/>
    <p:sldId id="808" r:id="rId51"/>
    <p:sldId id="877" r:id="rId52"/>
    <p:sldId id="815" r:id="rId53"/>
    <p:sldId id="866" r:id="rId54"/>
    <p:sldId id="798" r:id="rId55"/>
    <p:sldId id="867" r:id="rId56"/>
    <p:sldId id="823" r:id="rId57"/>
    <p:sldId id="875" r:id="rId58"/>
    <p:sldId id="862" r:id="rId59"/>
    <p:sldId id="846" r:id="rId60"/>
    <p:sldId id="872" r:id="rId61"/>
    <p:sldId id="845" r:id="rId62"/>
    <p:sldId id="858" r:id="rId63"/>
    <p:sldId id="869" r:id="rId64"/>
    <p:sldId id="865" r:id="rId65"/>
    <p:sldId id="864" r:id="rId66"/>
    <p:sldId id="606" r:id="rId67"/>
    <p:sldId id="501" r:id="rId68"/>
    <p:sldId id="873" r:id="rId69"/>
    <p:sldId id="870" r:id="rId70"/>
    <p:sldId id="871" r:id="rId71"/>
    <p:sldId id="662" r:id="rId72"/>
    <p:sldId id="727" r:id="rId73"/>
    <p:sldId id="735" r:id="rId74"/>
    <p:sldId id="820" r:id="rId75"/>
    <p:sldId id="854" r:id="rId7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0EFF2"/>
    <a:srgbClr val="00DCDE"/>
    <a:srgbClr val="00A6A9"/>
    <a:srgbClr val="00C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B680F9-11CA-4826-84A6-EFA4D079C981}" v="2652" dt="2024-06-13T01:49:35.6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6690" autoAdjust="0"/>
  </p:normalViewPr>
  <p:slideViewPr>
    <p:cSldViewPr snapToGrid="0" showGuides="1">
      <p:cViewPr varScale="1">
        <p:scale>
          <a:sx n="118" d="100"/>
          <a:sy n="118" d="100"/>
        </p:scale>
        <p:origin x="13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58777c4a60c85cc9/25_phd/15_A-exam/data/statistic_id262860_brent-crude-oil-price-annually-1976-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58777c4a60c85cc9/07%20NIDA%20-%20MPPM/23%20Individual%20Study/01%20prposal/03%20&#3586;&#3657;&#3629;&#3617;&#3641;&#3621;&#3585;&#3634;&#3619;&#3623;&#3636;&#3592;&#3633;&#3618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https://d.docs.live.net/58777c4a60c85cc9/10%20&#3585;&#3619;&#3632;&#3607;&#3619;&#3623;&#3591;&#3614;&#3621;&#3633;&#3591;&#3591;&#3634;&#3609;/06%20Energy%20Policy%20In%20Thailand/03%20&#3586;&#3657;&#3629;&#3617;&#3641;&#3621;&#3623;&#3636;&#3648;&#3588;&#3619;&#3634;&#3632;&#3627;&#366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'[statistic_id262860_brent-crude-oil-price-annually-1976-2024.xlsx]Data'!$B$38:$B$54</c:f>
              <c:numCache>
                <c:formatCode>General</c:formatCode>
                <c:ptCount val="1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</c:numCache>
            </c:numRef>
          </c:cat>
          <c:val>
            <c:numRef>
              <c:f>'[statistic_id262860_brent-crude-oil-price-annually-1976-2024.xlsx]Data'!$C$38:$C$54</c:f>
              <c:numCache>
                <c:formatCode>#,##0.00</c:formatCode>
                <c:ptCount val="17"/>
                <c:pt idx="0">
                  <c:v>96.99</c:v>
                </c:pt>
                <c:pt idx="1">
                  <c:v>61.51</c:v>
                </c:pt>
                <c:pt idx="2">
                  <c:v>79.47</c:v>
                </c:pt>
                <c:pt idx="3">
                  <c:v>111.26</c:v>
                </c:pt>
                <c:pt idx="4">
                  <c:v>111.63</c:v>
                </c:pt>
                <c:pt idx="5">
                  <c:v>108.56</c:v>
                </c:pt>
                <c:pt idx="6">
                  <c:v>98.97</c:v>
                </c:pt>
                <c:pt idx="7">
                  <c:v>52.32</c:v>
                </c:pt>
                <c:pt idx="8">
                  <c:v>43.67</c:v>
                </c:pt>
                <c:pt idx="9">
                  <c:v>54.25</c:v>
                </c:pt>
                <c:pt idx="10">
                  <c:v>71.34</c:v>
                </c:pt>
                <c:pt idx="11">
                  <c:v>64.3</c:v>
                </c:pt>
                <c:pt idx="12">
                  <c:v>41.96</c:v>
                </c:pt>
                <c:pt idx="13">
                  <c:v>70.86</c:v>
                </c:pt>
                <c:pt idx="14">
                  <c:v>100.93</c:v>
                </c:pt>
                <c:pt idx="15">
                  <c:v>82.49</c:v>
                </c:pt>
                <c:pt idx="16" formatCode="#,##0">
                  <c:v>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1A-4810-89C9-6580C751F1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04700336"/>
        <c:axId val="1004723376"/>
      </c:lineChart>
      <c:catAx>
        <c:axId val="100470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04723376"/>
        <c:crosses val="autoZero"/>
        <c:auto val="1"/>
        <c:lblAlgn val="ctr"/>
        <c:lblOffset val="100"/>
        <c:noMultiLvlLbl val="0"/>
      </c:catAx>
      <c:valAx>
        <c:axId val="1004723376"/>
        <c:scaling>
          <c:orientation val="minMax"/>
          <c:max val="115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Brent oil price ($/</a:t>
                </a:r>
                <a:r>
                  <a:rPr lang="en-US" b="1" err="1"/>
                  <a:t>bbl</a:t>
                </a:r>
                <a:r>
                  <a:rPr lang="en-US" b="1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0470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76025762220594"/>
          <c:y val="3.895192824591967E-2"/>
          <c:w val="0.81933765681178794"/>
          <c:h val="0.7978983245930819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'[03 ข้อมูลการวิจัย.xlsx]Summary'!$B$28</c:f>
              <c:strCache>
                <c:ptCount val="1"/>
                <c:pt idx="0">
                  <c:v>Gasoline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'[03 ข้อมูลการวิจัย.xlsx]Summary'!$C$26:$G$26</c:f>
              <c:strCache>
                <c:ptCount val="5"/>
                <c:pt idx="0">
                  <c:v>20% poorest</c:v>
                </c:pt>
                <c:pt idx="1">
                  <c:v>2nd quintile</c:v>
                </c:pt>
                <c:pt idx="2">
                  <c:v>3rd quintile</c:v>
                </c:pt>
                <c:pt idx="3">
                  <c:v>4th quintile</c:v>
                </c:pt>
                <c:pt idx="4">
                  <c:v>20% richest</c:v>
                </c:pt>
              </c:strCache>
            </c:strRef>
          </c:cat>
          <c:val>
            <c:numRef>
              <c:f>'[03 ข้อมูลการวิจัย.xlsx]Summary'!$C$28:$G$28</c:f>
              <c:numCache>
                <c:formatCode>0</c:formatCode>
                <c:ptCount val="5"/>
                <c:pt idx="0">
                  <c:v>120.8282129717013</c:v>
                </c:pt>
                <c:pt idx="1">
                  <c:v>179.68305962611313</c:v>
                </c:pt>
                <c:pt idx="2">
                  <c:v>251.44949583271446</c:v>
                </c:pt>
                <c:pt idx="3">
                  <c:v>377.97323674227374</c:v>
                </c:pt>
                <c:pt idx="4">
                  <c:v>938.03751694406492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22-4262-8459-5E3BC0642FEA}"/>
            </c:ext>
          </c:extLst>
        </c:ser>
        <c:ser>
          <c:idx val="5"/>
          <c:order val="1"/>
          <c:tx>
            <c:strRef>
              <c:f>'[03 ข้อมูลการวิจัย.xlsx]Summary'!$B$32</c:f>
              <c:strCache>
                <c:ptCount val="1"/>
                <c:pt idx="0">
                  <c:v>Electricity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'[03 ข้อมูลการวิจัย.xlsx]Summary'!$C$26:$G$26</c:f>
              <c:strCache>
                <c:ptCount val="5"/>
                <c:pt idx="0">
                  <c:v>20% poorest</c:v>
                </c:pt>
                <c:pt idx="1">
                  <c:v>2nd quintile</c:v>
                </c:pt>
                <c:pt idx="2">
                  <c:v>3rd quintile</c:v>
                </c:pt>
                <c:pt idx="3">
                  <c:v>4th quintile</c:v>
                </c:pt>
                <c:pt idx="4">
                  <c:v>20% richest</c:v>
                </c:pt>
              </c:strCache>
            </c:strRef>
          </c:cat>
          <c:val>
            <c:numRef>
              <c:f>'[03 ข้อมูลการวิจัย.xlsx]Summary'!$C$32:$G$32</c:f>
              <c:numCache>
                <c:formatCode>0</c:formatCode>
                <c:ptCount val="5"/>
                <c:pt idx="0">
                  <c:v>104.66327095677272</c:v>
                </c:pt>
                <c:pt idx="1">
                  <c:v>159.13801229726036</c:v>
                </c:pt>
                <c:pt idx="2">
                  <c:v>228.78661095819703</c:v>
                </c:pt>
                <c:pt idx="3">
                  <c:v>332.98012318439442</c:v>
                </c:pt>
                <c:pt idx="4">
                  <c:v>643.71714324689196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22-4262-8459-5E3BC0642FEA}"/>
            </c:ext>
          </c:extLst>
        </c:ser>
        <c:ser>
          <c:idx val="2"/>
          <c:order val="2"/>
          <c:tx>
            <c:strRef>
              <c:f>'[03 ข้อมูลการวิจัย.xlsx]Summary'!$B$29</c:f>
              <c:strCache>
                <c:ptCount val="1"/>
                <c:pt idx="0">
                  <c:v>Diesel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8528202585440882E-2"/>
                  <c:y val="1.4675448435551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22-4262-8459-5E3BC0642F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'[03 ข้อมูลการวิจัย.xlsx]Summary'!$C$26:$G$26</c:f>
              <c:strCache>
                <c:ptCount val="5"/>
                <c:pt idx="0">
                  <c:v>20% poorest</c:v>
                </c:pt>
                <c:pt idx="1">
                  <c:v>2nd quintile</c:v>
                </c:pt>
                <c:pt idx="2">
                  <c:v>3rd quintile</c:v>
                </c:pt>
                <c:pt idx="3">
                  <c:v>4th quintile</c:v>
                </c:pt>
                <c:pt idx="4">
                  <c:v>20% richest</c:v>
                </c:pt>
              </c:strCache>
            </c:strRef>
          </c:cat>
          <c:val>
            <c:numRef>
              <c:f>'[03 ข้อมูลการวิจัย.xlsx]Summary'!$C$29:$G$29</c:f>
              <c:numCache>
                <c:formatCode>0</c:formatCode>
                <c:ptCount val="5"/>
                <c:pt idx="0">
                  <c:v>19.402814255721335</c:v>
                </c:pt>
                <c:pt idx="1">
                  <c:v>75.110580149242139</c:v>
                </c:pt>
                <c:pt idx="2">
                  <c:v>145.00316054757479</c:v>
                </c:pt>
                <c:pt idx="3">
                  <c:v>229.33409807774473</c:v>
                </c:pt>
                <c:pt idx="4">
                  <c:v>496.48981845338352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22-4262-8459-5E3BC0642FEA}"/>
            </c:ext>
          </c:extLst>
        </c:ser>
        <c:ser>
          <c:idx val="3"/>
          <c:order val="3"/>
          <c:tx>
            <c:strRef>
              <c:f>'[03 ข้อมูลการวิจัย.xlsx]Summary'!$B$30</c:f>
              <c:strCache>
                <c:ptCount val="1"/>
                <c:pt idx="0">
                  <c:v>LPG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3601222260451042E-3"/>
                  <c:y val="-3.6175756213325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B22-4262-8459-5E3BC0642FEA}"/>
                </c:ext>
              </c:extLst>
            </c:dLbl>
            <c:dLbl>
              <c:idx val="1"/>
              <c:layout>
                <c:manualLayout>
                  <c:x val="8.849979245284706E-4"/>
                  <c:y val="-3.4877557801999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B22-4262-8459-5E3BC0642FEA}"/>
                </c:ext>
              </c:extLst>
            </c:dLbl>
            <c:dLbl>
              <c:idx val="2"/>
              <c:layout>
                <c:manualLayout>
                  <c:x val="0"/>
                  <c:y val="-4.4842574316856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B22-4262-8459-5E3BC0642FEA}"/>
                </c:ext>
              </c:extLst>
            </c:dLbl>
            <c:dLbl>
              <c:idx val="3"/>
              <c:layout>
                <c:manualLayout>
                  <c:x val="-1.1898636431373036E-16"/>
                  <c:y val="-3.4877557801999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B22-4262-8459-5E3BC0642FEA}"/>
                </c:ext>
              </c:extLst>
            </c:dLbl>
            <c:dLbl>
              <c:idx val="4"/>
              <c:layout>
                <c:manualLayout>
                  <c:x val="-1.1898636431373036E-16"/>
                  <c:y val="-3.7368811930714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B22-4262-8459-5E3BC0642F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'[03 ข้อมูลการวิจัย.xlsx]Summary'!$C$26:$G$26</c:f>
              <c:strCache>
                <c:ptCount val="5"/>
                <c:pt idx="0">
                  <c:v>20% poorest</c:v>
                </c:pt>
                <c:pt idx="1">
                  <c:v>2nd quintile</c:v>
                </c:pt>
                <c:pt idx="2">
                  <c:v>3rd quintile</c:v>
                </c:pt>
                <c:pt idx="3">
                  <c:v>4th quintile</c:v>
                </c:pt>
                <c:pt idx="4">
                  <c:v>20% richest</c:v>
                </c:pt>
              </c:strCache>
            </c:strRef>
          </c:cat>
          <c:val>
            <c:numRef>
              <c:f>'[03 ข้อมูลการวิจัย.xlsx]Summary'!$C$30:$G$30</c:f>
              <c:numCache>
                <c:formatCode>0</c:formatCode>
                <c:ptCount val="5"/>
                <c:pt idx="0">
                  <c:v>14.861857883922426</c:v>
                </c:pt>
                <c:pt idx="1">
                  <c:v>26.422812249190429</c:v>
                </c:pt>
                <c:pt idx="2">
                  <c:v>35.486980451803369</c:v>
                </c:pt>
                <c:pt idx="3">
                  <c:v>42.14324478533193</c:v>
                </c:pt>
                <c:pt idx="4">
                  <c:v>61.249614787253869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B22-4262-8459-5E3BC0642F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694967264"/>
        <c:axId val="699109168"/>
      </c:barChart>
      <c:catAx>
        <c:axId val="694967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99109168"/>
        <c:crosses val="autoZero"/>
        <c:auto val="1"/>
        <c:lblAlgn val="ctr"/>
        <c:lblOffset val="100"/>
        <c:noMultiLvlLbl val="0"/>
      </c:catAx>
      <c:valAx>
        <c:axId val="699109168"/>
        <c:scaling>
          <c:orientation val="minMax"/>
          <c:max val="23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Monthly Energy Consumption (Baht)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94967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'[03 ข้อมูลวิเคราะห์.xlsx]Sheet3'!$B$3:$B$79</cx:f>
        <cx:nf>'[03 ข้อมูลวิเคราะห์.xlsx]Sheet3'!$B$2</cx:nf>
        <cx:lvl ptCount="77" name="จังหวัด">
          <cx:pt idx="0">เชียงใหม่</cx:pt>
          <cx:pt idx="1">เชียงราย</cx:pt>
          <cx:pt idx="2">เพชรบุรี</cx:pt>
          <cx:pt idx="3">เพชรบูรณ์</cx:pt>
          <cx:pt idx="4">เลย</cx:pt>
          <cx:pt idx="5">แพร่</cx:pt>
          <cx:pt idx="6">แม่ฮ่องสอน</cx:pt>
          <cx:pt idx="7">กระบี่</cx:pt>
          <cx:pt idx="8">กรุงเทพมหานคร</cx:pt>
          <cx:pt idx="9">กำแพงเพชร</cx:pt>
          <cx:pt idx="10">กาญจนบุรี</cx:pt>
          <cx:pt idx="11">กาฬสินธุ์</cx:pt>
          <cx:pt idx="12">ขอนแก่น</cx:pt>
          <cx:pt idx="13">จันทบุรี</cx:pt>
          <cx:pt idx="14">ฉะเชิงเทรา</cx:pt>
          <cx:pt idx="15">ชลบุรี</cx:pt>
          <cx:pt idx="16">ชัยนาท</cx:pt>
          <cx:pt idx="17">ชัยภูมิ</cx:pt>
          <cx:pt idx="18">ชุมพร</cx:pt>
          <cx:pt idx="19">ตรัง</cx:pt>
          <cx:pt idx="20">ตราด</cx:pt>
          <cx:pt idx="21">ตาก</cx:pt>
          <cx:pt idx="22">นครนายก</cx:pt>
          <cx:pt idx="23">นครปฐม</cx:pt>
          <cx:pt idx="24">นครพนม</cx:pt>
          <cx:pt idx="25">นครราชสีมา</cx:pt>
          <cx:pt idx="26">นครศรีธรรมราช</cx:pt>
          <cx:pt idx="27">นครสวรรค์</cx:pt>
          <cx:pt idx="28">นนทบุรี</cx:pt>
          <cx:pt idx="29">นราธิวาส</cx:pt>
          <cx:pt idx="30">น่าน</cx:pt>
          <cx:pt idx="31">บึงกาฬ</cx:pt>
          <cx:pt idx="32">บุรีรัมย์</cx:pt>
          <cx:pt idx="33">ปทุมธานี</cx:pt>
          <cx:pt idx="34">ประจวบคีรีขันธ์</cx:pt>
          <cx:pt idx="35">ปราจีนบุรี</cx:pt>
          <cx:pt idx="36">ปัตตานี</cx:pt>
          <cx:pt idx="37">พระนครศรีอยุธยา</cx:pt>
          <cx:pt idx="38">พะเยา</cx:pt>
          <cx:pt idx="39">พังงา</cx:pt>
          <cx:pt idx="40">พัทลุง</cx:pt>
          <cx:pt idx="41">พิจิตร</cx:pt>
          <cx:pt idx="42">พิษณุโลก</cx:pt>
          <cx:pt idx="43">ภูเก็ต</cx:pt>
          <cx:pt idx="44">มหาสารคาม</cx:pt>
          <cx:pt idx="45">มุกดาหาร</cx:pt>
          <cx:pt idx="46">ยโสธร</cx:pt>
          <cx:pt idx="47">ยะลา</cx:pt>
          <cx:pt idx="48">ร้อยเอ็ด</cx:pt>
          <cx:pt idx="49">ระนอง</cx:pt>
          <cx:pt idx="50">ระยอง</cx:pt>
          <cx:pt idx="51">ราชบุรี</cx:pt>
          <cx:pt idx="52">ลพบุรี</cx:pt>
          <cx:pt idx="53">ลำปาง</cx:pt>
          <cx:pt idx="54">ลำพูน</cx:pt>
          <cx:pt idx="55">ศรีสะเกษ</cx:pt>
          <cx:pt idx="56">สกลนคร</cx:pt>
          <cx:pt idx="57">สงขลา</cx:pt>
          <cx:pt idx="58">สตูล</cx:pt>
          <cx:pt idx="59">สมุทรปราการ</cx:pt>
          <cx:pt idx="60">สมุทรสงคราม</cx:pt>
          <cx:pt idx="61">สมุทรสาคร</cx:pt>
          <cx:pt idx="62">สระแก้ว</cx:pt>
          <cx:pt idx="63">สระบุรี</cx:pt>
          <cx:pt idx="64">สิงห์บุรี</cx:pt>
          <cx:pt idx="65">สุโขทัย</cx:pt>
          <cx:pt idx="66">สุพรรณบุรี</cx:pt>
          <cx:pt idx="67">สุราษฎร์ธานี</cx:pt>
          <cx:pt idx="68">สุรินทร์</cx:pt>
          <cx:pt idx="69">หนองคาย</cx:pt>
          <cx:pt idx="70">หนองบัวลำภู</cx:pt>
          <cx:pt idx="71">อ่างทอง</cx:pt>
          <cx:pt idx="72">อำนาจเจริญ</cx:pt>
          <cx:pt idx="73">อุดรธานี</cx:pt>
          <cx:pt idx="74">อุตรดิตถ์</cx:pt>
          <cx:pt idx="75">อุทัยธานี</cx:pt>
          <cx:pt idx="76">อุบลราชธานี</cx:pt>
        </cx:lvl>
      </cx:strDim>
      <cx:numDim type="colorVal">
        <cx:f>'[03 ข้อมูลวิเคราะห์.xlsx]Sheet3'!$I$3:$I$79</cx:f>
        <cx:nf>'[03 ข้อมูลวิเคราะห์.xlsx]Sheet3'!$I$4</cx:nf>
        <cx:lvl ptCount="77" formatCode="_(* #,##0_);_(* \(#,##0\);_(* &quot;-&quot;??_);_(@_)" name=" 314 ">
          <cx:pt idx="0">421.30367688284991</cx:pt>
          <cx:pt idx="1">313.58629056699368</cx:pt>
          <cx:pt idx="2">657.47003040300262</cx:pt>
          <cx:pt idx="3">560.06817167173745</cx:pt>
          <cx:pt idx="4">476.45310377642244</cx:pt>
          <cx:pt idx="5">426.54850896094206</cx:pt>
          <cx:pt idx="6">264.90526898594288</cx:pt>
          <cx:pt idx="7">571.70393681464145</cx:pt>
          <cx:pt idx="8">1258.7039160655399</cx:pt>
          <cx:pt idx="9">539.17856133401961</cx:pt>
          <cx:pt idx="10">870.78279208035303</cx:pt>
          <cx:pt idx="11">369.29396333840685</cx:pt>
          <cx:pt idx="12">440.00414144287998</cx:pt>
          <cx:pt idx="13">693.48346983638282</cx:pt>
          <cx:pt idx="14">654.58690861696152</cx:pt>
          <cx:pt idx="15">835.95707642238278</cx:pt>
          <cx:pt idx="16">786.47377211491471</cx:pt>
          <cx:pt idx="17">363.29830422307623</cx:pt>
          <cx:pt idx="18">614.81291812001109</cx:pt>
          <cx:pt idx="19">545.50512456494084</cx:pt>
          <cx:pt idx="20">621.46387911644638</cx:pt>
          <cx:pt idx="21">415.91746048184586</cx:pt>
          <cx:pt idx="22">755.91100189908661</cx:pt>
          <cx:pt idx="23">889.33526578125668</cx:pt>
          <cx:pt idx="24">422.79910173814517</cx:pt>
          <cx:pt idx="25">548.98969899322435</cx:pt>
          <cx:pt idx="26">598.34565613109851</cx:pt>
          <cx:pt idx="27">680.46181039884254</cx:pt>
          <cx:pt idx="28">1151.0574304077436</cx:pt>
          <cx:pt idx="29">508.54493058067061</cx:pt>
          <cx:pt idx="30">363.00801515415196</cx:pt>
          <cx:pt idx="31">381.09521867945216</cx:pt>
          <cx:pt idx="32">444.67318547835765</cx:pt>
          <cx:pt idx="33">1318.1951811196616</cx:pt>
          <cx:pt idx="34">763.1856928380887</cx:pt>
          <cx:pt idx="35">693.97700765479874</cx:pt>
          <cx:pt idx="36">432.95855988374058</cx:pt>
          <cx:pt idx="37">851.48219725897241</cx:pt>
          <cx:pt idx="38">342.14523564906318</cx:pt>
          <cx:pt idx="39">661.80556246676122</cx:pt>
          <cx:pt idx="40">505.52792774006008</cx:pt>
          <cx:pt idx="41">609.80640494365502</cx:pt>
          <cx:pt idx="42">633.8994061472074</cx:pt>
          <cx:pt idx="43">967.7889690658119</cx:pt>
          <cx:pt idx="44">393.09661963079844</cx:pt>
          <cx:pt idx="45">377.68792128786328</cx:pt>
          <cx:pt idx="46">325.49791466917469</cx:pt>
          <cx:pt idx="47">397.63085889120367</cx:pt>
          <cx:pt idx="48">425.31921131517458</cx:pt>
          <cx:pt idx="49">530.06328166667538</cx:pt>
          <cx:pt idx="50">727.30533086551372</cx:pt>
          <cx:pt idx="51">862.48954866836448</cx:pt>
          <cx:pt idx="52">718.74300129221183</cx:pt>
          <cx:pt idx="53">474.3927611214134</cx:pt>
          <cx:pt idx="54">452.52373691937385</cx:pt>
          <cx:pt idx="55">375.29181059161652</cx:pt>
          <cx:pt idx="56">345.70314518499362</cx:pt>
          <cx:pt idx="57">620.15860637787318</cx:pt>
          <cx:pt idx="58">545.14132659411086</cx:pt>
          <cx:pt idx="59">887.29514620757448</cx:pt>
          <cx:pt idx="60">767.43930969493465</cx:pt>
          <cx:pt idx="61">689.24473628907401</cx:pt>
          <cx:pt idx="62">503.85965500579169</cx:pt>
          <cx:pt idx="63">911.65045291979743</cx:pt>
          <cx:pt idx="64">720.26096286858774</cx:pt>
          <cx:pt idx="65">539.27816050356796</cx:pt>
          <cx:pt idx="66">644.30071653716982</cx:pt>
          <cx:pt idx="67">689.46329450848782</cx:pt>
          <cx:pt idx="68">430.30982144184924</cx:pt>
          <cx:pt idx="69">543.62319617291075</cx:pt>
          <cx:pt idx="70">399.54129825706866</cx:pt>
          <cx:pt idx="71">730.65097314274908</cx:pt>
          <cx:pt idx="72">357.36099443832666</cx:pt>
          <cx:pt idx="73">470.50834399836975</cx:pt>
          <cx:pt idx="74">556.28207732095098</cx:pt>
          <cx:pt idx="75">617.18934255019087</cx:pt>
          <cx:pt idx="76">367.81160491514146</cx:pt>
        </cx:lvl>
      </cx:numDim>
    </cx:data>
  </cx:chartData>
  <cx:chart>
    <cx:plotArea>
      <cx:plotAreaRegion>
        <cx:series layoutId="regionMap" uniqueId="{9FFBE07E-DC60-4490-893A-E7296AC52888}">
          <cx:tx>
            <cx:txData>
              <cx:f>'[03 ข้อมูลวิเคราะห์.xlsx]Sheet3'!$I$2</cx:f>
              <cx:v>Electricity payment (Baht/month)</cx:v>
            </cx:txData>
          </cx:tx>
          <cx:dataId val="0"/>
          <cx:layoutPr>
            <cx:geography cultureLanguage="en-US" cultureRegion="US" attribution="Powered by Bing">
              <cx:geoCache provider="{E9337A44-BEBE-4D9F-B70C-5C5E7DAFC167}">
                <cx:binary>1H1pj+PKleVfSdTnoR4ZJIOk4WfAQUqp3CrXWr8QyiwV933np3FPA17QPRig7fEywGCejUa73d0D
290eZP2b/ClzqCVLYqpyXsr5BpBeIp+KoaCYPLz3nnviRsT3b+rv3fjTSbpXB36Yfe+m/vqFnefx
9776Kruxp8EkGwTOTRpl0cd8cBMFX0UfPzo3068+pJPKCa2vCC9IX93YkzSf1i9+8H2czZpGx9HN
JHei8LyYps3FNCv8PHukbWPT3k1UhHnX3cKZvn5xZU8cfxJ+eLE3DXMnb66aePr1i7UPvdj7qn+q
B1+75+PK8uID+gryQBAFRdWIwM9ewos9PwqtZTMvDHhBFZVlO5rnX/1yEqD7t7mg2eVMPnxIp1m2
t/j/as+1y19tcLJIn//9etRd69V49sd9tX5/f/D93gH8ub0jKxD0783/qwkXHDih4WR56tzkwtcv
7m7/7e729u72N3e3/3h3+7u72z/f3f7s7vZXsze/vrv9y/IGzbFZ674FNqpIZUnReqAANEEggkjV
JWaroLy6jsK9i0mOJzK3J6Hz2BVtBufhGdb+jq9fPPzAbqL4y7vbP93d/vY7w0+UNFUTZWWTbWna
QFIUhRBh0awsgZrb1iuA5+zBwrZCcLVzH7zVtl3D7V/ubmFlsMEf393+7czofru8bc9gccpAk4gq
aLRncGSgikRRBHH5XXOIXsJT7h0BpuXhTZew2cRWuvbgWWnZNXD+MHONcIr/MUMJ1vW7u09/99jN
eWK0kgaqKqsqL8FW1sKUOKAyFQjfA+iySJ3wse/fDM6iWw+YxdGdBOXT39zd4mfh7x67I09ERBkQ
KoqIQ5I2f60BAx8HowEsEpm3PsDHs6POHT12RV/C6L7rA5zuW3YQK1jPH2f0AiQD75+TT0gDSihR
ZVleA0mYkTxZETVJWuIw92+Xk3Syx2BDy8Pf3r+tdO3D8/mkuwrPpx/d3f7o7tNP727/6bE780RT
EgcKvJum8g+jjwiSIFG1bz2TvaPJNHrsEr5gO8uOD6BZnHAHgfnF3e0ncPLHbsbT8KADlaqyomjy
wrOtwwLXplFBEWS6aNaWX720nbzYJvRMZt0eADM7uoOwwIv9z5kjgy/7h+/Or/GaQAVRXfNrQAh5
LRE0WVxA1EOoiEGut/Vvq537aK227SBmoNbgCkhv/7y8YZv8/lOtSRNFomp8P/bwA1miBGkQwFvN
Yi/BrT3bnyyPbrqEL3i3+559XO4bdg2U38+5wN0tGPYf7z795y783P7zY7fmaegIINYylRRZFTel
qgIvDSA2aF02u/zShZdzsok3zZcHnwDSsmMfo+XxXYMI5vLvM1+HKPTrx+7HE5FRofWossiTzSKC
OtA6++FFOgeuJyIcT4LY3iYO3Xfs4XN/fDfx+R8zyeDHz4oPlAHCa72UFMFHFhB8JLqgDz331t3H
SWg9diGbvdt9xw3AzE64g8CAIUBPff6EBzopr2ky0UCc1+QCfqDxkFZFccEMljDMndpxFG/JCj73
7KNzf8pdg+de0/kzIs7d7X+dazrfjWKqDXhoCbJG5Lkz4x8QOh5UgUeONCd0PZuCQDPJt1VM1zr3
0Ftr2zUAv5lZFvjCz2e+DwIqkPzd8onfFLGfGKHoANKbKFF+gVp/CEmCJ8QIEwjGDNXeENJJ4X2Y
gIc/dkGbPeHnnj24PjfsGlYwNgAFKvHrmbr9nCgpA1HVFPne5YHIrblEcaASSRT4hVDX53kTD4NK
LydQ1rZA6nKtdw+t9cZdQwzWNbcoQNfZ1XJU4pvHnucnGpg80DRVFQhdd4cCLw4E2hmVOOeGfcuC
We11OpxnT4LHLucL5rXevYfayXrrrsE2H8SFRwRgv5ohB4t7Tq1VGUhEkjQBgxVLr7dmbhhRoh1s
ao+wv/oAO9t20G+lbw+u1dPuGlbg7EAJovhPoLfOmCIG/v4yO4jfUCr+NPOXv3reoSYBiRVqIgQB
AK0gB14/x432gDtLJzd2MYkxHuikTjcquIWj3HiSHpQbP7NrmILxAzUITfh5RpVJHVBFEzCsLmzW
bFVYJQFPQUnF7AVJd1VzOgNoVmhNlkc3kaPNzvJzzz5a96fcNYjgIiFowC0irP1kpjnB/mCIGNv9
+8du0JODG0RaqvC0n6NJA0VCbRIscI7V8jvnOdoPgxBcX0fRVTTdwtB63Xug9Vp3DTnk0v9nZlng
kgDvX5d3btPj/ES0oEZJqorxXmlzWMMYliCISLl7lsWKaVcqAbn9LI1KJ7yZPnZRm21s0zl6wG36
yK6h97NlTdLc9H752I16InqzYj8qafzSPa6FNkS7AU9kVRH6WjzMzAH530Lm/dyzh9Tnhl3D59d3
n+AIYVfPq/KqXdSSe0NYHSSqKAlQsOAeV0PVy23oxaxTD4jZsd3DoItEwADcHfEIrBDv/7C8Q3+9
n6MDQcFgCOUX7J0nPUsR4Oc0XpmN1a/DAgnKdqptbOUlUrVl3wcgfW7aNayQGCNJvp0VHwG0eZ4M
Bv+c4oYICWom9K6P0XfmgzJZQVYohh1XcbqcBEWO5HhbPWO1dw+r9VPvGFpdZcs3Mwf3v2e/54WW
wAxvntnfgdfJyJAXrzX70lQIwUKnbSzsr8cmTibTvXFXe4lB4iWum4x+M49Y791Db71xx9Dr2Dp+
fvkdDaeIAw2ahkQFCE0rKXFnZSI4POysH6SiEMV911sVkKEM9r5vD6PVpl1DCOwO8u5vvovRLqiB
IN4QeL+gwwsDpL4UrT3lQoemu+V410rXHkYrLbsGEbQJcIp/ntUr3d51lbNA7EeP+Zkn0nA60KDm
Io9ajNk/NCdZkgkGuhbecfnV88z3zHbybBIWfuQtG76971vr3INsrW3XQIPb6zjFjF+ADuINfv72
eSVBeUBVCVM6+C/ihuQYo82bcZsPnoBzVNtR946qLHv3kFs/9a5BN9cCEbRgZqCJP37sqX6apSkY
eZRkSpA/zV/9ARQkvNDgCZLe5ZcubWySI/r4xTYVGtACP3fuIbXWtmtAzYV4ZFrIf6G8w+S+kzgm
DXhJ7WqevhjHUKmGEec+25gJ4862oWy9dx+2Tty/P/Wu4XbvG38/84qA7ldLD4nMDH4SkP5saQCb
YsnTrE4diIqCQg6yqCXsJuWs0EWMoCiqIqMWdHMVx9KZzea+BUGXFD92bZs5/saT9EDd+JmdxXYB
4ywAAmEA+4zjKqgP1bpSeE3rcxWCEisVc+a6KXOrCfbi5l7MpqFmTjBZNm96vh7FcPUUmxFc/cSu
4Qef+qe721/MfmCGMNVnHIWmA0UEGaHqYrjrwbxGYSDKmEq8iI5ar+jjDHFsq9mn9x17eN0f3zWU
7j0ouAref/PYw/w0Zyl0dTlExRICS46y5iy7ymvMnevEYUiQGwysG3iMtqjuWNjnsnsPqF7rrsEF
lOZV8r99Xi+oDYgoyVqXA8xeD+mkoAkYsexn2LjLzWSLeVrLfj10lod3DRZ4Obi4Hy2f402R4InG
AwcnqJKEUppNgEBGxMIVMB4eVcDdq8fyryZbZNCzTj1AZsd2DY17n4YQ9N+e16d1QqFIqQa3trH4
iQdpgFeD41s+C/O0a+l2MAzy1/i0RfceSL2T7xpc9/zuO8m5MIAiShLfG37sJjEoWP2Fgs/PXj2S
Nyde2+m7q317SK027RpMv50Jhn+Yp1jLp/sZPJ2MuYyUp5jL+IAfoGRewXSGHnl7N8kws36b8ZHP
PXu4fG7YNVSwDMVPZ2NYgAeT5/7t7tOPUQ//rPBoHYVDYtuDB2XVkKB42hcrLiJnb7hFYrvs14Nm
eXjXgEHsgfAH1Q/5KkSJZ8+AkLji3guS8KB2moeYS4hGlbnKhLx2lV0jU7GLYG/LQtz13j2o1ht3
DTBwOEQipKzPK9NKGpY30LR5lHkoGMkaxq3upwX1otBVutVEukW3HjqLo7sGCzzaT2bmA78Gg+qG
7ZcP9DMEn27hEIlA51kO1/ecHMZ/ochi5LGHzA8xRH+FGGQ9di2bxZ+Vrj2EVlp2DaV7yo03cHXI
Tp8zGZJQ60KpzIMnzF5waSuya7fKC5ar0DSln50uiPHLSbPNiOJ67x5W6427Bte/zMSeeQkMWDec
3j/NBqn+/e72f2G1kcce6ifmscpAUAWqUBUGtIYZGYgo1sSo4sYoNVsqjBWTvfms7McuaLOVPThB
H7+uyGb1C3YNQjhFwAZzg1P8ThInzOMBwcOkAukBcoKIda+QAs+1hyU480wX5a+fy1vmxGOTn96M
2lrnHmJrbbuG1o+6KQef8BsC3o9nTB1vfgbGsbx5m+7RE02NDkRkuigu26hNdBkvKs9kHosAzl69
iqajbj2FSVfLfmZvs+xFv38PvX7zrgGIvPeb9VpP8JF5XQbi3TfPCKOIkjPazUNYr8wFfkiRMfQI
urjJ7hbFmbOFYNJtZkU+OEEPwQftuwbhZy+5ZPpAFGnzMy/jiPWG8dMX0AnQo0iiu2UbutfygZk7
zW4luq1Au+/YA+v++K6BBJ84z5nhH5/TOXZEXtQUunmCCIyLp4IkYUnHOTw9fHSkzPFWktPnnj2E
PjfsIER/mlH8jirO3OJ/LJ/mZ4liKLBQiILJPPNXj30IkJ2gbQjdrLpVXaObdtNMsCTQFkOGq30f
wPT5tLsGVGdCs+nF99nZ72dHUEQB6o8cDZb2q9mb5y2owEgipsopXwAQy6IRCg4izifa9eUpGwtz
LpKrS2fvh03RVZw1kyXYm56wzVzy7Itn6kH85Q/uGuA/XY4Ow4ui0HdONJEfdCMsj93AJxJNLEnM
Y4F2lfZzOgEj+pjoBfiXptuz0Bsbc1qtbJsRY9joSu8ehOuNuwYbuOUMLay38envvqNsDmVOWFcf
OuQCGgS4tXS8i48qj5lhkPlXQbvENhBbltCvdO3BtdKyY1h1YywwLnhQuE9kAJ1l4f3ynm3yTk80
LiztKSkIgJtLsUFUYHa8JPILRbk3+0u3HUjGexfbrDu92rcH2GrTjiHWLTsEiP5+VtuLQPibWdgD
bs9YjYaxGFnFmhoQktfMqqOVEkWlWqehrFoVpovfQCfZcgLReu8eVOuNuwbWPV95Xp0fubOCWppO
/pi/1iNXV07Dd7sjLMs6kHqvwnWBSrRtpP5lvx5Ey8O7Bg4sCfiANN4TCzBM5NBQk2FhC5K5vHPP
4Aqx5AL8YMcnNqcCGOgk8JRyv0CAwQV6kbenYyOhxy5nM29c792Dbr1x1wCEUQG9+UDnz2ekA+//
+/MqIAoWN5FnmyLMLQ2m1CMaMnI31HX0XOIrVOSmkw9O/nTEVrr24Fpp2TWs/maWpGFJBlgdVuT/
CQzssTvzRJZBBxIWFu9mTW5GiXTlUYRIwnyaci9JO+ombGGB/i2mKK907WG10rJrWM0d4x9n5OIv
wOr5gMKqNApqqDs/OH89JBgCqgtQKzp3kT1R5CidXDuPXc1mF7jo1gdofrIdA6ezn5kQ8pywCMAF
N1yRsGLr/PXAy/FUohQ1OMu7v5x+l06my0ObQuRmQDqJAt16gCyO7hggi/gDxvDzx27EEx0ahpNh
KNiR5wv5LRyaKKNcqr/TCKpitog48149OOYHdw2N384Uwn98VoUIi8xAaAAWi7W0Niwyg10RCKYb
9NSGd5NttkWY9+qhMT+4a2jAWcEw/nU21w2aEDg1BFpM1X/OMSoK2qzyWLn4C7Ef8h7KbbBhQj+Y
AJxsm03HjpYdexDdH98xlDoRCAbznKoPFlXFwCCV5T5dFrAoJ9afhpY+i/89InYcTbcI7/NePTDm
B3cQCQR3KHJITKHsfJq9+YfntheYCzYr1RZDt1ov1qP6DEWeGjaqWMazZayfdjuVXm+zSUVXg7Hs
2wNqtWnH4OqIGLwachn87tLQ5Q3bxISeSADogKCWFv99kZGhOIZASuiZENYGwQT4LTjAfccH+CxO
uGvg/GEm5kAgmI8YoYAdRoVoNI9Jz4kV5uRgwXbo3H1vx2PWG4gz2pZPxtyU5rUnWMjA22aFkfXe
PbjWG3cNs7leCg73vHqpgOI/7M7c7SPywNlJ2BRGoRRrY+HVM6YLVNpuJ5TO+/WwWZ5ux1Dp+MFq
VIJJAafnHG9ANRHqL7F65sZNrTDsgAF2SAZL4fRLgWmb7S/vw0/XuYfXWtuOgTYrfJ5VZkJtw8je
L5Ye6K+PTdh7WcGaLiJowvyFrGdFE8XoA2qTVEyvXqRLD+AqttqI7Mye93sA0vzwjuHTG3n99F9m
4w7dio7PBxRkHUyrRnnKcpue9fjUDROBCsK0FkywF6UWo6Qnf8Xg66xvD7DV0/5/Bu2rm/p71jQ6
jm4muROF58U0bS6mWeHn2UyoQpsxySfDMMdQy7du/ULXxZDbRnubj8YdfPj6hQDJDUIOAs9Xq+dZ
G697dQ19ej7XFsVDn3eZX+8/nWT57HxdioWKTRHz6cVOsKum8wZsDYg6M8x+7KRw0lW7hFGa2+hD
B7yGg4sxQxTJv9jLomLWhLkqPC4QOw6jopAo2KBreZlnkd9YUXh/5xb/3guL4CxywjzDiYVuB+N4
/sHuajExCY8jCoIlimtToSciIMc3kwuUZXSf/08cX8tmESvOAQT7xKhSTRq2qkOYXfLUMBVO1blC
bd6QqCjGXlYWLLY4QQ/zYl+WFVkXTNVjLeWPOcV/HUaZY9RaUjCqpt4w0syMyU0bsqZQXluaWjBT
tOLDNA/To1TJVQN/ZTEkrd0MnZK78AVT1qugeJPb4o3kh4eEy68TP7X1vC1eBm0z1nLlKBD9XFfV
ZJiVIqfHqTss/PhdrIUvHS5Xh1QjF3mUcLhEe5hp9pUjBseqq+lFJEw10XqpmUTSizLiL+qoPBdV
euS69HUQ5PlBzhWXXKHVI58IV5WViTrlGtsg4rvaK5npknNRS86DqtYjEuyTQrzwrMCQI2kYqMoh
9sN9WdnxqGzf+NZ+0tTHIcaknFaSWBnHDotrel0lWsActTlJaOOwVEqYZmrMbvZzK4sN0a2OlTK9
EPNET73gRkicV1GgvlFwsZHDB0bp4YoFdepL6TUJldeVECQ6sWvDylM9CRLfaANa6o4T6q0tsSJP
y6Gs2kxrjvjCMqTYsUe86fosINpxKWksMCtmy7zDGhK6Q7sKh8SNXhd5YzFLk85zRY0O1dRhdqCy
luBzWRlWrCjN94Gm1gDXHtmEO8kzaSSZRcGCKDSHJCdXVSUmB4od87pEw5ARuzxykvawit3TvIzH
Mi/jaUrGFbEOK7ecyJr/joOkxKoyHtqlwzDJNBmVZm3I9HUtpHhIlI/YPuRNTeqQiY3LMY2vbsrE
uZIci3H5QUpzvW7puVPm9QkvttVhKwZnfEBRMEbfxCTKWCQLr1OfhizSZGZFzb6ijipCRrCND035
yhXooSDUlzw/bN1CYw5XvRc170bJZZ8JbhmhXyGwLG5Lvc6LVxF3YLn0VdFEB04ipkaShUzWar0p
qqFbfai5wmR8k+9bapsOnUq1mF0lku6R+qBuFUPLuUmWGEkUHVReYBR+PWzkeAIz1RMqn4qcMpXs
lBVWcGWn0WFTNeM44YOxRa1iFFlBua8G4jCtlDPVb8aeb8e6l3mJbnuyu6+69XlUuKyoHUc3Y3LY
JoU1sngu1+OKr1nqykNPEIJ9zQ2ifU6GScPpqHohqtdaUfss5lXHyBoxHHtEMmo1iHSuds8y1/8Y
qGZgaO1bTiE+U8S4GCdS8aZ0+XZkFlnD2kaKdSl3E9ZatGZCq00tntRMy6p8PxayaBQEjTCuRF5m
PJEiFnDZVaRm5YETNoVR8OY0D/ObouaGFZdYTIMyr8ta4Og094Zq400cqtoj0S+viT2R6HGbcbFe
uMVh7En7dVse+XLAzHAUE48RtR4plf1WCRpFzzjtYyx7hpXmRpu5pWFZgs2SNqgNhWTFfkTLYVxa
k8zmjnitrljKaVdmY9bML7nASHMvZjFt37m+4zDqyGe2HVeskd3yOLdc+VBVNbxxEt1vg/MgaCec
zH+wRYsfK2lAh0Jdvsxy+VBq2reuVIzTlnwgeWUeBnZVs8BWXtEgS47KkHDDhHpjInmxgfk2qh4o
gcJqO070JuUyvKvFsUTaiZSJ2XGj2HQchSE5Jq6b6Z7tRobtFJnuULPQ/TAohprkxsOoktJjRzap
oZm8ZrROAt9rtcphliaxrnm0hG8vUiaKVXpA1aB6Z9lqOrFkJ9IlN4sueFlxzm2F98Z1o6T7fMOT
A0lLGniTqhoJbWDpiZv5eil68ontq8dSWIyCbGrHeTzmI1U+T0vNZqnpsSzVzhtNdYakMqvjSA6C
ERxho/tJKBq17RYHWdVc822mDknkxGPfkUQ9sTTrVDOLUk+JIh3UkfZRjp1CL+VcTVmdm+MWiMdm
XbMwGVaERszP29oIPZMVFX/K08SIKpdnjpjhq/h8nOHxMBrxkrq1bwQ5LzDLi8eNJ74lKneiZU6m
I4C3LM7NkaZUw0ZtjrPYlD5mQqReQGt408jBKOaymLW1rQ5bKQx0IeYoXJRzYcYRx9yMqrqdUHFY
CzZhcRONK56vThIxEZnY8tFFErrlWRzSD5wgDJPUesuJ0kEZpzbj5Wi/zhA/bVpd2ZWVsJLLRnaM
ACaE5LJN63Ect8Iw5cKDWqxHrR/JBhWL00yIDckPrCOgc5wkTXCeuXZmqCk5TXkZ3j6pcOLISK3E
aBvPiOAYmBmJl3UhveRbfhiKBfeKeEE0tDNznCfcqOIsJosTN40rvZBVa7+2/Ne+ZiZ6a2VHtXzY
aNGh6MuGxEnqPrFDS0+lFNceWYWhaVXIXJMvLrUkb1hCao/laeG8K5uG0YD/WLdNPDKdWtNVO+Fx
KbXehp6jyyrvsqiq97kkZ3XjsZIaWSkdclRTjt3Q01iauCoTy3Kc5MqoKcPobWLzMP/cc4fU9OP9
KIQPUeoWZ9XsgCll8UaTLJh0mHknfkQ8PIOWOFJoZekhlfJh63H7muiHulWrZBRrXG0EHuVPBTeT
j61czUZVRtwLic/8c0Jd8YqrRf9UFqvIZ0nuBnoTRPEwSwPOyBJPnqhlXE5Lu5B1M9DK14EdBodY
MzDTecHPRo4nex+rOpD1VC7ls7oVT6069HWNM186Hh6Cxmxi1oRmzGrHHJui+UZw+ZdZEhh13fjM
DbSJzRUTT1AnMty1GkYiC9z4sKGCYqhlYZDGpzqJacL8TPaYLOceq2Xv1KzokRDlkVGp6dQp+Ktc
dac0Cl7RsBzzfHoaOOGHEHyK8Ro5yyX1qq4vWst6o5ThCalwFtUTZFYo3EnR5KdV056kTXgap+Y+
tiY6LAL+OimLadJ64ypAVEuF1GVuDWOUxPokEE1ep1Vms7D1IhYn9TW1lUCXY/k4dSuLJYLgsCQV
z3jfu4yExNdj17oUrIgMfSc/NWn7VraTM6uQj9wwOHFjUWY1B7+YRGMXTBlUAt/JyftZTQlrcvk9
njhDyf2LxKvGQl2dWLJ7bTt4rrOab3WpJMeeJByIkfy2bjlDoeSQ2E6s15XwtnSlk8KqDwLtKKCs
iHRs7HluBv4BGMj7LCyNOpctxqfyiSnWusvx562bucOQ40dinU39mp5qgrXfNkLEqJucx15Y6SDz
IA352Jbo1Cu1D10JqM5Rbr+xZfg4q6gYcop2bLcWGfE0++jG8qHlCRepql6VUX5WY7RaD8Uaz0ei
vc0pPRDTJmAxbnZte5deSoZKUbzK44CMpTRzDopKuqqVujTKInL1kjPPCppc1QVXHwdizjExrt8T
PLTMzLQGjtoiBpXSAyWBFXKZIg197EYFH+ZT5gROeWDlzuu4bk5lO67xiDnSIZ+350nkC6zKs3yk
5tVQcvlxW1eh4bsm2VezVhi3Jk9ZW/lTwefHViiFo9bMzk3fNDiaZodCYJ9byH6MOs3PU1cZen6o
sazg4Hk0OHVF5I5gmr5BwMY9NSd665dHUZiSg1htlKNMSt9pGueNhZT4p5IfR0YelITJpAzgbdRw
XxZiPK9l9MqmKliG3ZovLaUMLkxMkRwGfMPpWVQyzyqGapgceIIfjjy5+JDLgsmiOuz4sFSMqG1X
eu5HB1JtnxWhKrKaaFd86pySoLWZU7kHflCZLLZpO6zjokCM1I49rQT0spcwL7VOat+Xx75SvFFD
9QQrFOT7HsKg5xccS+pQfR8mlQb20co3fmhrI9XUFENW4+BdYJNDLvG9kS/4wX6s+ZLCZN67sTzl
vU84A3CaIITmicipB4qX8LrKhQUrvNIyWk4+EOW20n0iu6zNyAeQGQ/Ry2xYJZiuUWayytRYfusE
oPumbQWsskFvLVMKdN4h11VonsWq9F4IlBIPX3JdIr1nnN/eKEV+2JqlTup4vwS5aNSQBTW37wuR
AgeUuoabhYYWI7ny+BQRTdE+CpzsG26OGCSmZaBLYnkhJIo7innLYabcyjqfWxO3VIvLIFLfILeI
WRTCcAU3rlkpuPYB58bmO1/OpWHeRC1r89phXFhfiHhKeU+5EcwaZw/DkZw1oPYkRa6iZRoTlUQv
ydQKqohxbsQz5BxXjUMuY6Go990yH4mmnzBJqSvQx1gYBRwVkM8JFyLfFsPEjY5FyzxIEfBYaCki
/sT2UEwqvW1d0OwkvPRo8S5JhRuVK6Fuy60uNN7LoKiOQ785MDM1Z66cjnMxv9LSagiq9DpVnKlA
WpGpQnARxmWim4nvsjQt94tcsZjoBsjgAo8wNcg+cq6WG76YEaZU0kmKnPEiiTXcf09gfKC4umjW
IrNreZx5/imxQp/5EbUMrzAtVob1uAmajDUO3GgQf2it+LiqlWZoC9y7CptaMNHEcxz7losHSDxq
Y74chrbn6gKJvePGbVuWZfH7WuZCvW5AhJVsbLV8Pgwxl+6wiQJRV7QGYKetoWg2GVKaCszLUmvs
ZFajiwViCBi+9jaqcke3OS4xaBIIb+DBKFM8NxnyMU+HloLcyXadazWNlaGQisPKdy5hTBGof/Ra
Np13kUUP7CY28lQw0hZJV61yFw0HMaNt5IuKqBduXVxnYYu8o5L3C58YOS2M1suPSQv3HbjcmPOR
/moWolLEXUV5YdihrROwnCrix2kWu6ypLE/302jYFFnASO3sZ641FBFscku9rNwrKXubqmcSeIJM
D9SoYh07TRNk4eWlFzY65xKmudeU93QqJyNPsxi1jkzuxktilgbwr5RjqhrpufPepBnT/ABkCfqB
8zKgr6lDRllNWJQbNZipVNcnuQ2qyE0SsT4WaLOfhBNQqkMV5JOSeAi5aygoPNNCb+RYb0vYQQGZ
RjFtIwgTw5evxVwY+kgDnbBjXmTcamTIV+WBCKJS1XSUlzlYdauXvDY0w48xODwHw3AoZaUbDSX+
0PXPBOcVrYOzJDcPeHlKK01vK57lyAcD6SBJIt3hiotI8/E3qyMi5oYkguln1TAhLyOZZ3LuGyn+
kJge5eKJ7L2XYfvUPyD8u0pMdRue0UWCmsRT33/tIpmLzOI0rFsN12AyEiDlSxEASVGIrKzkI8/p
0K2RHAiHpevLSC2ky6R0XptV+drkOAUPtjWU4NZZIbYH2ClYPMkdLTN8q9R0S3Bqhth8Zqkx1SWI
eyzTnAuc/TUlXYRuTECAmw5Gd00L8sGUTx2v4IZqepHFlyqx06Pc4lIjFx3V8IvAx3mFxMAGgYRJ
sJHjVGzPtSbzEOJDb2il3jGnFdwFfhHdN2H8fKpVetxyzcS0CnPYVBCLMjh0g49zl9WhXEFdkF+n
aY54wVVvbMssmRTkAkwNaYOYSqPKsiqmypw/4jIuGzpEcYaK5bhsJn4uxNk1WfEmipvUseyFPnv/
zx9cRQF+vt/1+Xzw+2v/2p9G3Whr1v/QWh+ol4vv7YTftX88UIGXwudGifgLjd9SBKZI6wi2/X5U
BV7ZNHhFP/7cdSkAo+CJdjs/YtoVFpWmOOlSASYDXpAF1BVgfcJu4YXPCjD2cVIpytxhnRrGsTtx
eKkA04GKSQvg3ZIiiRT71jxJAUaVwpoC3Im+kH+7Dc6xdgevYqLRugLM2w6YXaoFB75WS0ZjFojK
tqjZQy8jp1aIvLE0qTxsnPa6Ms23mZhkIMu8qwdOemq16aUvS8fIwMjYLJIp51XvTMeC8tJYB0Gb
hMxTPBGROot0WmaZzrU5lEkLTs3zopccV6qsCqqRy+P5rhr1YxRGr1qx3bdwAt1To1Ea1odB3Jz6
Gjy5bIVTPxBF1nDF26BtT5LYM48xIaBgiiVAsUnhdTw/OxTj5E3bktAolOSK1NlJbSvwcNByoqR4
XUtw8a6djpqYFrrFg64VNQXVsfILrTRV5lHpmpPb11UbKTql/lEaRR8DKOWsFYheyc2bNuMNzuOs
oRvKLhwGqLLtXlithY1X66NSMN9UanDauOUrQWhHjShdm02OaFykF34YH3MZ2ZebAmw24UdyHoS6
j1hdpiUdhV4qGUlcaUc8hwQa47TSMCLKTZjF1rD2GnIY576zb8V2PqyzxhwVXSJYO0I1jJIYjLot
tVFERG7oi+40A/9LRGiBacOV1yryDLkJLdY0Sq0nWnWBzXScEfLgWCfUjA9BpMShHJiXjsrnel4J
8P0ul2VGqhSeBW3HmXgJ4OX5cNJaImcEgfsy4k1F10yVZ2JWQBGAZmGkan5QyTnEi6S9TpNoqPnx
md021SgKgkMnyEf/l70zWZJc17Lrr+gHIAPYgRyKjdO7CI++yQktMiOTAAn2JEDw67WZZU/vlcok
WY1Vg3stB5nRuNOBc9ZeB5jdNhOC3DnaTfqS1XG0PK/dlvh76eNLHgMtnwey/egYiktt5yc78vdR
VL98476GNLqiHXkc6QKeNA0vflCfBKqTQId+HE7mhNr06vAFZWLvHbbRHu0kb6Tlf8ICoEcKkuCa
NZQvZZWWMngjurnTS/TYlOCaER+zYvLuhlZkSA9eyTy81lE0x8EGNtFFaA/KcnjyTXvTRSbQTp1q
zY7cn0zaieYy1+P7xKpH6fl3eFq6xA2NwbfaokQxk5i2+wTGuQeWeWlY8Kcax09kRG+WjRdtNU1Z
pbK+aoLEGnlx9XhkVhwlr8VpVt6T55fvMxGg2GxJhpXQfBnmtEOB2AxFFiz84q3VaZjWT+FL/E1y
jxTkttVUJN4yH7E3XAuXneeNJc3YpqUqEJHYIxjisy/oFi9DmLquzaahfxXttqcsB45msCfsXa9d
CjG9iUvTpz7xh8TdQD5Cj+Ad9vOibj914/+ZojUr+wL/6csU8rQM7aXup2eCNzWra+DnUs/HUm3p
sNC098tnoI1UNPhmjbhtongufScJpLyMpT2QaLhiiCGzKy9QT/K0dTZAgzDMjPT9OKDiXuLrLiFq
f74VoOXsIpkXm6j/3dZTzuooM9uQYDnLnbJ8cZFODH5/7HxzCAJ9MLSLdRghVHie5XbCkqMT0npp
7SzvNXHfxlY8V07wMJc+6pr6YVUmLYpp2ZfGl6Icj0253Ey0/uobc/I3dVhlk5t2/tZrfZ3kfKrU
dFPlBmhZCPRza1JYdZwX+afextzWKt8c8WyK/oWu4qxYn6GZzqiWF7s5Ehjz0ZVB7IlUOTR2mL60
K4n1MqXTPJyWck4o3dJABgenbtNq9N42vDR2BWJsanPv250KmIag5axprAr/PJGgiAPN7zVjCCbE
kppouCHkuFGnxkd+XY7ELQ+TcQ+eoXm5eIBoZDjSDbvABJRl18QvwtTx9AfpaNIJ/6AEvbmVl6ye
uTTthiVoe3fmMte1eZIgRI7fnsqiv9F5yKNC3ypeJ1Y7l1AC7InZsTGatENknLRt6AHc69o69lEI
331vi/rokfalPVZbeVzm5ej024EC4/Ltug4RSkVbRkfwc4u+dfplJD7iQTVd/bbLlBd9KqQTXRec
Kjpl9TxkmoClh/VLw7dUNVwCLva3KXTPGPKsEImJI3OngyOC1CvogxgmgV9XnHQVYWcDGap7PwtL
YL5lPZmJfBZUPDklSyvRfYwLT8XCzgHq9hVVdsVyW8kt4Y3zIVXoYgtc08i3gF0UQeXsDTpt2/BX
jeaaecEWh8Kf48Gt3LRsos9hnV/JWlzAiT8Lrz8aO/xySNEcGl7IxFNbn7QFW2K6kQIBa++iTRpv
3GuPxMxlGsz8m7H+3VPlE5UqSrBMD3i5vCBZZkSZbjUj1AXzjmeUGydiPJtI5lyn2fualHcOpzCI
a2uaNOzdo5yRnbVef8dWe4iacb1gK0IPNSyPxCld0J4gdbWX+N1487aPgGJb2RsGVb04FMu9c9KL
F/usjZGhoPl4qTVS00l92rX4wxz/oME++2FCWqhJ7JSgQbzHUvMy1Q2ijTBptQUxvGt7c8+XH0GF
mjeUcYiYCxFL3LY1Aq7XCgTdukNM2XXyWdJzHsv6R4TeuVJeEgAdr+Tgc3RzQ7jkvYc/9PaEHjAl
G70GDj5ryHEurizWvKfrG+vRQJV1i+il920ieGePwbAFMSHzveObz6H3BT5c9DJgg4tJz1OKJy+W
zE8NW541usStqS5y1MfKtE94HA5jT18jLMTDYO5o7/0ObVDGBdP5GJj3ltOrLj2VMkm+cLjTqR62
XLpVxno1xtwXd5KQNHKr+6quFtC+/mFzh2MhZnmsnPlpYfbJAdGOPTQPqZg2GZdT99EIrHOyXt/q
OXp1dNkd3cj7GnTpJnRFOLJELJ5t9YUPY4+m3GXYksn3NImDjfpEriVSqGI+8oqVqTBGx5vXjJlo
e3mIGP/s+yUZ+/BSeijqKl6+G7RVuUABGM9RHcaKCnJgpcXj50V1WrvzbwAoN7F7Cr8g/Ef72h4i
wtdTMXgfa+2hA+qXy9IBE3dendmt/+hDdHnzlg9eldqWJnztwCtLrFc9x7LnI7GQgK4glrSoE4ej
HhRCHGdavAZue/IBWYZlPLszPeCwn3jiUb44PPdohz58Yj+NBReb51wMS7Jg7wsa/2iXJUX2+uQU
RTa0KiuH7QLV4rc0zaFCtSEnmlcOcPP6U6kgw0XuJwZggqrq3EZlVjripGSdajqkbdBfVrPN8Szx
sgZlI+KmrPLenwnIgExHDwl0g3hK2c9Og0rwdss88SNs6KNbmrvCcYtY1N1bt3X3zrYhJUTjShBI
um1/RlfzXMn7dXbSpWnzrUatOobHjlfXKdIZNv/1IE2RW3f99oPpNfTkFltVJK7pj8uoEZKP05vH
63MQLBmWwQeJl9nD74KrFRP4HSds+Kn2xVPVA+36QRYYImMZFSgeVh2rtUBgoU/NVGYhuBQQ+RgH
ps2LSaWTK4F6tgpBtcZqvA02aSad14RlTaCyYPDfl6bC8hKuIIQkUIdC6NgxC1b92cWDq6QBdw4Q
Uer1URE/JhtyQw+/9kRvkzekY0F+KPQDXa0B0LupTN2hrePGX79J0AD0j/Ru1EXKQ2+OiWyepq4m
MTHbXRgsZa6gpwALhH+aanuseoTKs3dzaxbFPJoP3O5hFyuXOMQlDrFC0IUWhtSZFm2K5YrGvY9N
m5BKneai+lmQVBTeN5lrG7tivNGiaeJFeN+UK9BDd4kFk1905gnV9MuG7BYpB0u+Uj9giXy7yuRO
2K854tThfl2KOa7XQGCj8reTiVp8IpqyTPtm/caG9OYH5tfWiKsnq+cF/eN5ZiB5yAzvKeoVHxDw
3LpNiLVXTD9bjjW7twEkCaSVcTMM4w2J/4aap5mzKWzSGbtJPASoTF31SuoVDgvKZDs4uejdy1AF
V0NQa7UK9efoHVFOpC2RaTXIw1BCy6FlOtbOloQrgoENe1tJ0yYQWamCHNHWUa+osnh/CFp+7YAB
t448KFLcIQ57CFukSNWYBaw6h2sB2SY44VOZ4r7Cw+Sbe2m9wzqTQ6FboE5UCyv2/9XQ/W3SWePW
HwYJTT8tySbH91GFCPf8/UGqM+WIVy5QA1bRaWH6sZH2PSJwG5YmrSOVL/AiSkcmnVFpu6xnNSJz
AEKuqEHv2aKMahW7m0b2hPMV1xh7ALmvAiz71LnvuZMD2th4YbPAyojGsRn8TK7FeUQyYtG8he5q
Yxp2R93wtAjD60JhQ3TlFstg/Kpc8h0226lZpge2QISxtb62pUXBNGV6hYXSbtWcksV9XQs4EYWg
cBmUHLDWkjWJRNgmbkOROZv1YYJREXu+hlITjtsPn5om0ZH/7Nfitej1vcSbPALYrdw8SDdYYo1g
lszTj3HEc1BY1M6tWybUbveORTTUrT7oZIBfSkwjkgDqTUdukbmNMx7KAsrATLp8RvTkj93P0nGP
YW1+hh1ViVx+lkFwDxT/reuVxy0HYQj3LXUuppP1xNM0diNq7y7reuQ7zRiaXxO2lrysHTTILWNx
IbseJVH71gzsNihEVFM3vZVsFTGf0S5F4UMRVQ9wC77nwkKtgvDxMME8yFdvGNHtLuEhqgLvKkL+
LCPkDaM/6JOyLQKEamgOZaeuIpiuOCBzyaqmQbOGOiCRBp8DLzIKNGR8rbSoHzwEFVnQN+rg1dYm
QRfW2GGJjz+NIhVdWedSue21q+a7NtyCr9LRWz5CsACikHHNqI3B05FJrkOThHX3gTge8HfuY7mu
Xh4ZhBp84qhJpmK6uZHWb6hGECFRAbNOtHNmwgBvNXMzZLveHsXZ1DM1Ahhn2dIaqK/28HIFECbO
OGlrN86UwAuBJcps/iWcgiKRhYSu1KpHayt68vrx6Hdbn4rKhyqnGrgsY5+Eg5sXuu8OYu0+2Nil
xezzxNH8bnNhE91QOfrVvVvcbeKHnKYDtuBn5ZLuoGdVI7tSfp804CoHNfv0us3cPY11R7LAnYsb
1g//wYgxuqdEvPNpJWe9QnbZV9HDwrAPBii3k3bw6mOzjfp9Cdboz6YGNw2s4r8KZ/afpWfOHdZj
DylVAdaOXyuDOQBircxmM4e4VUpLNKlAUe/trD8XSDzHVvQlHr6VJVqJ8sJ6s2ZRXU5JRYXOKyHq
A1G9faFV4yCvkkU8OVN0UKGskmK1wwFFdZljjIGlXYlIV6GxRbsaEwY25g66BWWmNAEUa+/RR0N0
LG13V0TzM+8ky8Oh0X3cyGEFFp+7QMU1qm78TRM+ysVbbWKqWmXtMtbYDLH5Bm6Vm2py084yjjRd
obafdXvaViTmum2DbNHlH6egH6RU5uZ59e92BR3iGx3TPkQGGRqt4rEDZhKdQeIY1s1BlORYS5dm
hocGMSBior532mQK5nvSaS+usNyvpA0zJdrzsmAJrMLtDi6TD+XTmjPn5dNYSIvOQcvXult/LkPt
xcRzfkWdG6Q1p59rN2Nj1FUVO1F/V4ztFw0F4ELwBmh1Xy1um1CDrtr65CnUoUVKS2/rKo8jw5qg
WN2gsRmbdBiCuxFMG+UpYiuh8mkx8NuMPa8C1eYyFAcqjZO4YjlB+MrWEUxvDtr7wLOHKdjerYMC
r1u8van84Q08IbKPsKwNqaUj+leZF0I+uCsWg9iYAOsfivsD92WFuJhg7avDx4JDpjItvCU9GgAX
Tn9sgVhyXKJxXdbxj1+t3/Bi5nwu9Kcd++boECB+UyILDMPqPNJKpBVb69RRAuTJVlPKiEb6MxKY
S06R9aN/Grv6xCr+QKYtp65Gk9IG16rbTi56n30hC8yWzJ13G+30tPn0bQas7bf2zFBqIEIn376o
HhnsxnV3RzrKjzXW1o0gaIiEftjs/BUUZk9KydWzqN1J+F027EfXd4Dww10Q0XtvBMgTQ30aeuwt
dtkeOMMDHlWZ3vDhAQ2EueN6Gav8Dt5A+MX68S1U9a+wnS62aq66F8ACPQrjgV7aMVxh84W5y+Au
ecFnGdWHuQRuxrrZRPbNQRpdTD7cUTlemwVGsA7xKIbL8uiH7WOvoBIvvAVsMsI9gO4tZ1ls8o7M
VZhyvpJLMXs9pDbaXPsAYWgFJyGlS1gmkxf2GfG6XIF3pNpA+WpmLC60iF6Rp7qHZi1N8v99JLJ7
8TDa/m+JyP9o2q/5v+GwxBHHMP5jbOJ/SfF///E/MhEfB+Liuj/YrHCBcLnCPzMRXNvIIErCtMBN
xThy4Z+ZCEYwcaUWj3CQrvP3pON/ZiI+jl/YD9fFSg9PHZzgP5OJwCv+d5HIXyl+v2PexbcKMawB
yf7fSfETioShF157qiPvAasJqn24UAxOlA83isOR6mnzu4Iz5dHlt7NLVAQ21RzJ2xwYfJJnWPGL
jYbYwbqVwDlL7cQ5FJj+LBlYDWmKSwVja17XrxoGF9uYimc4XX7B7p1afDBNjtsufQUKrXi1i2A+
L29iV8Ngp9+mv7LYro1Vu0BGW+y+xS6VOZtuzmQXzbhnIU5Uvv4dFhYaGhlJKuXSZ8MGSzH466vx
RjY3B5TvxQNteCwrWT+JXXFbA+ZfnaJmN4VpglTsKlyxS3EUdly3a3Ih8ELS9K17WMuwzlbp1HfF
Lta53Lw7e75DlEvjTs7oq8Xc59FfJa92IecB1Y1h7yWdFBGCJbfPgmpL5NZ3IBedk2Kz2k0w8msa
9Y9xLmlMKMMiX/oqN9z/WtcRuyvtwGro0gNS8AH8y1XDtQ3kr8Cu6VD6dueo74HXHG3n/mFBlXOr
JJg2z0vbzzFXWwXGPrxgz0JApYtbS1bEyS6MN9ciqQ5lO2F4ZgDVY+KjRm4ERaC9W90WvQCrv6Cn
+hnhdj6Mm/9zFN4EYVg+FyIiMUfsGvsFVcDEkYkHb0TuEZYwwt1eo6Ww27Vrfdj91/4OSslvYi27
8rJ4EijOYXOPbmql914Sh6JnQtkBy/Kx7LfHBQERa9w3o8pnd+i3I2lRyAn4yQ+qi74dMb3DoPzo
2/bcGsixdp5N4qjJy9yJ/Vl6vK6lig6iLWyK9dBNCjhLjek/6nBNxqJg2BftI95zdmRlexlNMWbd
AtQVdO1xMhX+lbd8YNoM2vjW3jqxyMQImc71tGtGPQwjN1N4KhjiwSPrdFZTdOybgChQmhQYCBl/
0z7bcXvyJcogNUG7YKTujh7v0SwUZZg20XD39z3S+Mpht5yjJcqRhDRH5bk/0UQ86Kq5M87MUPKq
01pFzwvhjxQZZCWnKG/CqDrDrP5WLR/ipXBYEnZ4fEzGVZtp2l+iLcz7jr/WIdL6dbjgTTrWRs1p
MPF3PfUnj0SH0kIVieqTr2+r59y3NWrNUb64fg+bdbgMzpNQ3f3swUaMzJl6f+aNZ35dCRCn4NTZ
6BWS7U/QniYlBXtUCzff8NfxUY7GKVnWyqTjFH2743Jvtm2Fr+ZmlKA9WFysFTheI1XGzUkIaarR
PvTaaYDNvxZ+ajm1STmhHlDoQOdgvrq0uqp+/s34kiou+1j7xVfI1+fZhfVGifNlnA3kKTjJYu+e
SHk0Spx9y86E05OauneoS+/1wCmcifLHgN9gKS2sIt0e8cqdbFWn0L+mWCmayHGDL+N7yaTDdGrW
d6Chi3VMHjh1rqENMxebf7Bd4Cqg8mvor8Zi76jtGwocPAALktcWCc7IyzukrznDB0ETAbsG1BJt
JiTKPlQ3ykdInVXx20zmF6BjBa0papNug07ps5RrqORLC1mSTUOGq5wvzC2fXJ8/0Lr9MyJvJKXM
zFi9mKG/CsdcabBNMQ/sy1zXxxk5W7QtGBmQWVBiVcBxZlgVItj3gD+Yd+mnuDFzdDIay/bMIMdt
7Rj3NdqwyQaP+ESAcXtvsg0/MBkl8VINGA2po4+6LT4iXR91Pb2EfntYWuh+jOHjRD2AMgwmsWFN
CIEzRSh9BYNsMpymhvmobXdcBj+vaftjc801ghSpCeB6A0ty9ZFhQptsfQ8CZueuaQ39lBkvCwfC
8VwzZHkGKSS0S0AFKDpRx+JwYY/u7mYGu6U5leFZVUNeDP3JzmiB56kPYn8s3JjDO8VXAjmF0Xdq
J/Q+DQGbwGgUQo9dDXWQOtndFtXQRjcSPgC0VAmSZBilUEvLmcrTWi/OMYB2Gs5wtKChzjZMnN1L
FUN4Qlbz0ezGqtnd1bHVDwNkVlKxp5YH54nqP0jQnQPupt2Ow27AWhMB5SmBaBV2bIX4uoQuG5QT
Fr42ZRsADYdQC+2hAz0vczCy2+b3v0flHFBeo1wt3celgJAHOdf8tXR7DJngdXNoc/Kg8VY28Ydf
dnieIfguEH0NhF+2m78Bgh62ARc6/EPtavCuCBO9JeVuDXtK/KTQiC1GOVpA/RDAsNHma9x9Y/CA
3NAg0SXitaJDI1HqNZUQlY3vYrikuBO199VAZKa70dxBbW53x5lBdgYIfeh3+7ntsHdCnruiUG+S
2Vl+MviRcbQhWVK7P21ALuVuVA+7W613y7qHbi3d8beGfr0xdlYiwiwaHlQfohhCuIaJe757243B
MkBcdVfO8y/UyC//VQGjAvY9DOX+nydD/8O1UP8iBv0dLN3/+T9qYAcXKeIGJE4x8ou7czDk+Q8v
iP33KHRxI5kXBC6UnH/xgvh/x2VX+ErccXBiDwrUf9bAuNIZQhAqYNwfjHtn+X/KC/L2I4T/ZTB0
14LwI3iuS6kT+BhdxXf618HQ2XDpLbatTiTkp0aDgYyewdK9ejKbzfggGrL9rAUMNawNmoAFS39F
dNq3mR1HBKkTY4iC4QcPZpqTgbtH9G4yRxVUJd2ONjpSzfHUmPoEothYjAWAf6idhFR/oUj7F5BE
f2GJtj3LHWmei52kjIMXpt5OVxbs9tw2sCu50EgohHlpdyKz9NAV5CRFHu28pidNtbPM6NAODYqw
dXTSjYXrS0uD6gAvQkNcAP9xdhKEfbFEHAU6NDYIDda+9+48j9tDQSx24p0rkd4FYqoAm8hf7NQ6
VAQZ6kv+i+6ASu+oqt2hVbfjK76DLL0jrdnCRTE75gp34MVAvtYdgaG08x8C5hU3HQiCr7q5px7A
7orRAVSOf0ma2aFas+O1cuDPFSp+6ryjbq7WJ4k5KQhNiJb6I1TUO4dSxAoAdpjv+1jKqjtwoLxw
a3sI681ZdTRK5nqBwAHwt+0EEAcKPMqAwMpaWZGUUH1ZPdF4hZseOzq42bqejzj/GNsBBVmYSoL3
yt1I3oaRezBV8JMAlIM06s+xMdG1azx2MD3sWTLWY6wl2+JK928+PNAMQuZ88KrmGxNGQ7pswPXz
/lJHBP9zZXTmdf+IS5f5R7v1+P4Rzeue/RpJ454Qorn5ZgB/0KSdfB9YnCp6mf9Gzdwc8NyKtJbt
ndt1OhVe99St9jo3AcJ7yP4h5OiDFtPjsm9JiGLeIi2razcOj4g81sTz/R3NqbOq/V/NqKYjnRY/
rwo1nuhKmnyuvBnAZ8DoDeLdH5jkwI/cyWfNON6YMRhToHHUxIRdy25+q1H7ELMeBhxKkxi9zLCa
QGyapsUoAl7Srot+VO30Jtc2ymQ3qrvGr5bcIBnMNgW0TZH11c5cXazCZr6N5HeF0QepLYglMBnT
eo1rwPITi0yXcuUup6WRL1HZweMKmzXzEeZrD6hWYmVJIrXcNQx1OpyQdx9NxdTz+wHmaiUri0kY
c9UTW/F3/Z/GiY7TMmbePk3TDtXrOvgv2pl+ajQe6NbaI/LYTzT4aVWEsLWWMI86e5O+xm9aFRBU
OElHyH2xpuLXRpfMCyZ0r5DAJTQWzkNUM94bXdDTVry4lsjocomJ4LkOtzjqqvuJNUnj92UOSymX
BTmOIwRnPGz6T4PoJG1hRH0GwnxOelowtdv/FLxBDRRJBcnCeDGWUaQjYYRNvZfyaYSliPaIw2U2
vDm7jZcHofzYMK2WyRYCIhSMJgtlf8LpJ4hZF/++ZvM16OvXsW9papvxadP0szVzk5muutKwfd68
8FaEVROvXoTZef/K9HxxmwK0vAl+TaVCNIxZu27Q146zj6UYdMY67MCjN78XBdoBZ3P8U+urEZEO
YGtkN4w3uHdR2DwUuoQm6O4dBUmdWb1sHAOKwP1BSqn/5VI5xcS3d2ZhaKSX3Ov451iqVNvui9RT
ErTyeXTwXgze/ICBi5MT1g9E7i2BMwZZ1Fq8ky3LxwZqWNQ+r+F2q814HJviKhpzDJzpQdXTGcXN
b3jhJ2bCW7VGp36nfKy8dCtmqbbuYB0wWqHs/VCBSfjI1hLS4cfswrtwdR95GP0gziwSCG8Q4jET
kfSeh6zJfgu/c9NFYD7bVR2G/ai9+mp3tvsnOjcvIwaXYdarX0W/uIkOMIgpQXh7BYmesvvFNSoX
xXwnKZz2pf9cq/XSYE4eEsaoEoe5p4UUB9+xz2ZRdx2q2G2enPt1KF8iqm4VMV9lN82nbSwMzB5+
UFUIgZE/rFR/YpbuXLvyNiEFvZpxHrCe9Ji+bmpx8NjQwXpT6n4FHr5nZemy/6KI/1YEgbf9P2qo
C65b+g8E0ff28zy//u30DBecEDN4OAucO15A/4Ugwqr2oSrx/VA93FP9L9UTTsJBreXiwaCBs4PH
f1ZPHGeG4TwqDJPviNGJ+H+GIOIwq39XPYEgQkLEDUXMcfzAw8Wy/1v1JDtvLgdZtiev9jCmPt4w
o4uchPFvX2b+2vzc5KROrMDZEbKwWAxxBEC1ywRihQExMYzZtRgoiMNdOsCAMMQ+aAgzfARiMPFS
s0cHnoLvwxniu7rAe3Y37zLDqLqncNcbWk0wCUPvOAOuVzAgqhEFv1YrnIFdj1g5uRItv3AIBewF
54ZK4FzS5oAr2TFJtD1KE42xpAqZ2i5fYNwIoRN8DLEISC8EZrXeZQ0Oa0PB3lCwOBRsDlNryCvw
O7ZwLzZ25SOC+xGAv5NdBoFDmzYTSTEjdqphi2yMokIcSoQ2EEnKCNN+MEs2DpUa49qbM58wjABm
VSUCJgqE5gfpz5kPQ6WFqdI4mF3y4K7sNm+0yywBrJYVdsuAKQ1/110mgqkq+C/Gi44UPsyydLmF
H0OXT0rUkwdrRkjksjhD6c6FT1P6DQZvuzc4Hih50TWVy/Y2ufbY7zbOSukng56jN/1c1jJlDMOC
GI7K0WrDId+dHhY6c9xA8xndPl0LhMPQfxpoQCJwzxS/CHHMqYYmtIVvY3hqV8yHwx+q4REJ+ESr
DX9Dmb6M8IwWWR5GeEcr/CMOD8nBrAfG9hOfgVrAU5LC++nv4tJSRvkMk4mhgPNgNg1kOgcwnQLV
n3CgwitzSO5oSuMNTpS3y1HKVAeXoGal0RuBPRXsGpUVkOXwMrvwqyL8bCt8Kw/WWVFrAX4xXWYa
miQavA+/q+2J7rqWU/nJ+lfgqomTVHC6cNRljdAVmhcKa3KYdvULY4k1/FXC87ap3g3dwrgtossA
Y8xXxWdktTzQXSabi03HrcCAmoFpJqeax4Pqk8nIQwgXrVo5FDWKGm2Bp9buwlq4IOPcFbbN8C/M
gnUY6yevApYbhFQc2uEPH+VfAc7lc8p2KW6x5ol4+inadTkip6Mqxwe5i3SiEPcYQUv1WkHKw+Nq
XUgjcO8KrzrR3cXbpbxmt/OW5T2CrUcxLRZv8PeCdbkL4fO5pX1d4fe5mDQW8P0svL9qELmGBzjg
TJ1tFwO3IUj7XRWcCLv0uzzIYBEWsAn9XStUFKd9KMzN4TQPSIeiKGg8wEPcBmXzBWZiYCA7FnAV
NRMpgnjKDrM7VYAF9GyX6lvCb/yf7J3JcuRIkm2/CCUYDINt3eEj6XTO0wYSQUbAMAOGGV/fB9lV
Upld3dXS6/e2KRlBDydgpnr13qNYR/uRcINPo9I+TGg/5sIvKJ+2CfbIID+7drBto2IbdR5xXTJF
Y7lNg88mMZ8KlMXAI6uJImYMz6IGMmJe6iE5KXe6sSiKIxF65qdK70Tgood0YS29fUYVEsnqUvnl
x5LkT33d7Gqcw47owm6S+y69jwreNRdbaFUvr43SR7/5Ea3O0VYIIgQ4fFY/abA6Sydn2ReivqjV
c+pjPk1nXKj+6kfVGFM1BlVFbbskfE9THvsnkr7ORqx+1kiapBu09LZydbtmkkSkgwG2Rh5v8ug7
Wp2xRB2OMVZZuXpml9U9i0bUb5Y8g8LTyjDoxzvTmzAxIb7vIg5znBbWprLHY7v4d9INnlVPvKDM
lz2a+tuY86W109XXyV2FP7ivSNdi8Ww2k1b5dsG9v206904szrGLyscycdAfg0ua2h8RaBHRF9eS
yrySDw6zhr7P+PL0tIEjYYa2Zz42rac45bBX4y0ZNpYuca+LoN+M1ow/hWLVgT9T1lBUKrsZMN45
egNy53PBNYd0epVUfLp884r0PLcRP13YHpgD4Bmx8SEMjym3Ud2P0k2PSULTkmQczv2EFQXddbfA
WzLAVIWLsLdBp8O87LauXYWZZ83bTumDnVFYtrP/Ho3utvR9L1SDZT8WEUgSMy1xsHe5uTEbtdqS
p+uIIbzW+hjLOiNd2x27bPyNZneUyqGkp8USbeUS93dI7mT4EEsfjZUXOFfqRubGTVXk+VZhM4uU
/Tub+/0Clmjn5pjf88EeN16ZrhwfXxF3zKPNkOnjnNuvCOfDxr3tf8ida7cWkySXB9tIj80caBM4
DmabePYl8YMCPbdQ+8GpyfwLRlb82eRkLsUxzeyHMjGO5GWSzZgsc9jK9JfK2vvaJMJXJ7fNxMS8
AolRJprReU5qJiqyXwQMj+SxPmVnfSdj5h18ZYMV6GIerbFJbjsoXvf2MHqPw0jjwjgujPL5vYz8
6ZDPdFsdUX4mDh0+1vJNm1Jdqryw1n4gPSVZ+Wy3/o09JmcrZz4e584Jf6G4BI4ib6PLFNWdNNpr
wjtwYzFuenPdouOS77trMlr+gytHuXMy/trJNd+nPjhrC0tYgly07Xgf9nU6BqeYVX03vONU3n6R
7jWBnTCDU7Nt7K76QgMNzoWh5muaMwNTfgI+wyZI3dTtdfaGNTU6PaWLhiWjNEmIbtAPFWaJfYdL
r2vSJpRMQnZ+OkcEOuL4DCfJOsEpm66qX6Zd6uP8xinEUNCr4s9BT6+VX4CaSdQWQFGyTbV3IBqS
bacoFZs458HUzvAmYu/E2MS67TLb33RMZgmqeclGJqb/RPbNIkJJxZU0RXGqK69+DqJxfhscS5Eo
XZiQrVyqkW8XcbjI7qbKTh4VwVm8xMm+ntXFa1OmY9hORn9vrlkhsF8u6RfXPNtxYO5Q46czbZt6
EXOjb5wxebS1mvd+EKtb28SoxSd20tNSj821yr3llE/aPFYDPV3cP1RCXBuzbQ9egQsnjsk7jYmD
TTo3viTTQmK+JX1S48/LIS1FHHKKlCGKAr19mzR3HOH3suvvpbNsx6D6YdOS4s5Czp4n6xsryqud
848z0/U9aFAr6gLxX5F9JiAmkmI6uE3vb+wEJMAwRft2WKCx1RxxhnpktPU6qvIVa/t91i6npO/k
tk5MZwM22TrOsbkeR8mPvqLwoALKadLKiF8MMXmOI7nTq2Gv+cO6t5r4Gtx8ElffJKP7ACmEwgV8
EL4/L+dD5TgBaxyBcrUGOnx88AQzLdk0rWw2PX2Vq5lQEYHWq71wto0H/HQnk9HUplgtiGndrf+S
4dtwvbvG+AFmjaGvmH8aFge00fykFONYqnDkaUAfpBiG1nfJD8YEl1YTZLPaIQX2kk0xMxlZ8EoO
q2lS4p40ZGxys7afC0YftRosMbffNzguPbHyD4Y7gROzx5Ep/rBmribNylr8NcbRUrwv90zNyIGv
ps5ktXcaGUZPuVo+xz/Mn7hAi9UO2q/GUE/Xh1GoO89jxrVaR/O+vQ8s85TgKW3a/ke+mky71W1q
Rrc97lPAFkd/taPONeXOaJ8VPtUcv+qMhLDtVgtrIPkzcrKIQNh3sB1uqE2Mu6BcABvggNXtchGr
JTYxcYZFS3fK1mFMMDB45pXHPNnhpm2t7BDhrqXq2ea4bTtctxbuWzIDhww3bjHC6VntuSUGuxm/
bpcP2xHrT46P1/CxW/1h7MV9vJrTwn6uH0e8v7NwIdn1/IPt/YA3WBTuyccrzIT/XOEd5jVAsnTu
MzzFTiXvrQbYHEbQQEwb08qYGaEXJfPJneXR4AzO8SabEUZSvMotsYNmNS/nowq9LNqWfQr3gRk3
Lmcvso8Vrue4y+FC4YOO8UPziFOWpaGWJnZMHNM1zul2tVBnbhlGq6lakr3YFsrSV8PssNOu5uti
tWHnff2z+MOZLVaT9pou44rjTdX6tluN3EQ4CJAYBG36r2JEOxz673K1fg+rCVxWOKkzE4UoT6j0
UMGbO2u1jS/wK2p85EaWfyrLd0KSlNdMTj/MmXM8jX/YqwW9LZ17GUXbxsKi9kfX/vd49v+TsfA/
1AuLgPT/rF48kcb5V+8TIe9/Khfib+tuLMs3hUX82/vT3Mch9U3ZKIhik8NeV5j9gwjq/g0gMxsE
gWquu5jWacw/8uBgRG3+lBSea9pe4P6fvE8WH+Qv0gWDn8Bhw5rpsGpXuF6AEvLXwY9y+lyqPoIX
Qm41G/HEqEQQiVbFcJ4R6cJxzh942Cg1O8Y49eqmlh1PYJC273Gavi8lCTBfjkvo2IjQLYKB4xhc
zJ7L6Ju5ZTB/TtNES8AhutDGnJA735Yofe+q+l25JpWQTxcW1y3BE6PidXFabmtHPGLC8Q/OZB9K
t98DpyrxtqiLCIwbayZ5GOT7IRevYjbflz6+BHGDo9BHOBFzGESCIwhVxLAMBGCofGXuX31qKM6u
m6VTb7MUWGkc76pSruHKMOawEnyO3pXJkVhp98jQGrWCmnEnKsu/mZryUi0jWKOihiDV+bRuXnny
IuMkGxSdkkkUrRSeCbhlk1s8FosdOhk9Q1B6FoZIn2s2VT04l0zqnVHm7YEOIMFvNRAlBaFH4iLf
QmXzuBeK5cGPjMfSdpJTlWjmcNTMMxSJ6lZL+4yHNA7nrtgj8SQ7wVGu5OyGRWBDpXAuMbUsuZkU
e713Gats7w7ZNsnwoRt6OhdZdehb3PZeVCb7fl7e/NQ7ByK2Tgm/ZLCamYHvIn8Yloxuu3AYyHTX
IdUfiSd3MnCxujnJc5Jbez34T1WVH9FMsIeQHHET99bF97kkAbGo6qBBySZWTaNTe4fCzU8UUPdy
NL9a0raGZ99EInioTWLOQ/Xcpo1BEWLbW0uNODeT4n3kK9r2nnNaqvrg5e7XouLV7+JSdFScbb56
KO3ucajzedd0dBFN5p8abwxzVb041nKv8pGsqcEsSza+j66Q/uiKOt+MKd69Ngu2TmXALeVPmmPw
PEd0+E7WtZRb8j6G9rbp0v5JORSxBtYkc2k2QBMQNGzjDjIcBZt88oQVqhlshz0fq5HLNGmSMFZN
Cg6hOQqn34u83xvWfN/V01s6NHTjybhhmnUTj+13x4MvgoE4AdDYPPDCaom/B+VGO9+jOo2h72bq
q3JlCH0g21okupHBiDrZGf4ZS2fvcT6/zdZwTCZ1cM3pLKPqYFdFD2GGiwvA1K4TE9cZlQnBVFI6
ieoeeuLJXAneD9vRLfyTeeCipeMwGSNZnmhR2DveHwforpfaWHOS/q6vsk9b5y9OxJUKi7ilp10+
Brw05N8IElnkUKoI1lAn6qs1W8amlc1jbagzoV6OEKTEbTpSudYWnZ2O/W8TTBb9ZXskCLEzg/jB
U1hqonnvGeWL4Je34eYGbOIZ0FgzeXXIwBJPApQVB4O7EUIcrcQ/VhBF49R5iYv84rTBQ5HYNnMR
AdjMhzTEwRxtssbAva/9g5nyhhjZbzG46GPFq6maX5lXio3nZxeCl79APx47Cgsx5ByKJJezeThY
UenASBh2MhLOriLXbBtEEcaifGCcHCCdrOAw7zKIaCdrtdyI0sIkaKJs4vC7TXrruQfg4+mAk2Zx
bnpXUXFnE28sbIoh8Z8ABXjkAskkT1mWhc443SWFr3bjpONNhjp1GCbkY5uimRYOqAVueAQNER3j
ge9i5uujhqxGIAbLfVDLXVda6HymwsdU4SYLNPMcTCtLnMSbJOb5TOMqe0yq2zj9TAuGvxnD6+1S
tBcDvFYYJeBjnKxWxIMKwsNaguMFOwn5FyqjBI3UjD7RlkEd22GMdjpf9DYo5x9Vbj7afpRuElKr
G5CZtJx2/Atk2QfZu72h1blooSQHiQ7bVp8bJz6MBaWmalbZdWwvayLeWPJHmMF3c9YcHDhqieuf
Yrke6c4us4sLO9qOeT/TeY076bjXvgB+tHo5OxgFJ8Not0PWP+QZQCFtb8GthYEcHhnq3A2MmSoC
EVVJUKJQ+bvpd0/S9gmsLuOdh9Y8pD3pIP8ic34bfV5C9FK/23q6pkt1aIb+hsIZVSB9kk6Ch0jt
3Born1XbN2guKMJ9s0ugZhDmzy86s+Z94ljHpKZlMWLz3M/RITfKL7hsW9egMRFJua8m+culV5rd
8oBoe3Rb0kSZf2/paaeLhqI0O3VV8qz1yqXzPgL+W+nNGrnUPiWzMeKxqPdx159bv/4ccI1AOijw
SVq4jYV+50TeztUgoanEP72sPapg2Q+BdwG1+SHK4Jiie+yZfP7SLVoPksFNtkzPOVPKtLAYLHbb
rHftQzrT/duzBA5XO29Fy5i3COZ5FxFHC7s6gPg7nKUT7RdKd6sj6xBl817Pmv8wbAYtr9qCxruq
b0lv380JBOiZUfphIUw1TryjrT09xVZ7rYLAvJl12t3xJn+rei53TsQJFrjxVmj7IvxcUemOoQVn
eW9iVNlVkYdKVs47D/DITZ/ZOSoIF0ad6YT0bnPm4XqaheGGme7ekWfxIZTeBzeeDCEGMz9cu1gZ
jRj8YtXKrfJqJrniTnA+p7FtbBnSbjOr+epmX2wLEZCBMyE51+2e8o+avCXDYRo8+01f1/vO7N6m
nnmFFcRMcT3nK7JUjsqns22UmASg4EdUlf6MeV+IrHIxkR27TdLmdykFYk76MvokHgeoakWPL5uW
E9QZ3UUZnWNl7iILAKrM2leiGWDLITYEffvUyeAmEDo0ZmffB+WdHSQPlSk+0mL6SmKTqbF6EAaG
SgcSyLwAEAvUTYTjBBvITZ7CgXD7bVJ7l8jqXAx02Klr/2oH7lcslzvpQz0b1a1r6zpkOHSaXFpe
2dfwZ3p+xao5W2tKS0RudpojWhJR3BtdvrMi72Mugo/Jiu8cpST0v2UH1zANI53orZU2V8ZFPxMZ
06eR0+mwtvZefcqN9BzlzmMpc3Be2UPuOt+69fhNFR3B7UUmW8ePyJZTrxaSIdaMT2IigYVLBZtd
2d/CbnlTxLO3cwtKYgjgVTdChIZoRqyt5tfYu+9z3HTPfmdSOkXOGdQ4X4+Z7oQfv3SEiOGvSJ7N
QD7GfnBjpPxS4VJy2qSQNwy3u0lHyWEnNGSCbH4frGqfc0hiaDkk2UcdOe9BbfzyLB2joyaQHWPO
Tqe2fzO8nHa1Fd2TX/sReBEE2gS3fb+6ltrXBsrAJnPanEgMVsrFNSDhqF9Dz4wlUyYJS4c2F/tL
sdWxvCRu/urTQ4Rdh+odKBOHLSgwKkr3Ldaxh6Jt5Vvdk/Xz7EscGXfT4CZbhq+4BHJN7rIp38tx
/lza+jrVuFCavINqIuDR9Y/9nJcrsDfE5szfWaSnEXY/Irb9SyrvXdUr46iYzm4uTwhAgC5tAgFR
DBIX+I5ohyP3vrvpRvuiELage1KFuusoDzfUZxk0zX7qYwNoHTw00x4wgSTVT3s27/vRuviNtLZp
NfDmF2OwhS0/hxakAKpzfGlOABaY12Quc1TFgclmbDEgQSyJ8aUQOEpM+ORq2nAqArWrRLydGgsP
lDHl214Xr8z8i4NymePZ4ACthFNnBMNW2w9Vpg9KWESdrRm9rIzAFhZInXAwMW4CmKZITG/rwHpv
vHafEgqglODJrJjxdmZ63+Yt1znji4lyCYCDm4Z1bvEBo+BXPUcISJY/h0Pv6DM/v9qLRTUHS832
dlbjC0OO27i3GGcN75kEP43nhPT78m6W5DdjVT/Fs4CG5FNRJam/WdB0N2apPhKEG3Tst6DzibRO
/UPblc9BnHzkQ/1SxNkTw4gfLHaosGQk5lbD0VlU96v1u9/BmhKUaQYRXu3ggn7Z/O9WF8Fe8Rj1
jv3AaJaIaS6HXzXeErfJn1uX4njoqmc8eteimu+r3j6pAElpUM/MR5qt4cY713Q+DM/LcFStgOLA
Bgwgk9fZLA9+X0dhb+hVRq0gbM7XIPHfJtPHrc7sMKnTH601vFaxvxujEsABxQpNN/scpglhaHke
hDNsukru/Rqx2IC2k0/9c1nXX0FiAQt2LxlQpkNUWXcS4DVFSbB3OCGkPd1XxfDgl8ZN7FDhcSib
ywANx3iqYcsWTX1uif358fIiRibTAZjrnlkPVJx2284CxatApOzM1Tzp7iLFZaHql0ja35ZToZVR
7Gjh3eKQ/8KKd0tRb2xGDf6rrwu+BPkFBeBx9p8ZmO5Mcz6p4rtdsFU7BqyToLu3Wor1CRx3VNHm
jkz+6BMfGjk5IT69g/bJwifUedbckCQvXx17iiFbOBfRxHsrX+70nDIUjo9F4jyxlIasR3I04frE
g/mYWgukDWBBfuXuOy97AQdzw434xgKP+1muJ3FQ3RZjQnaVGzNk88dvGcy/Er8/Wkr4wIWrYu+l
1X1HECb2SpYMDIRR8i/dx5/Kxap51Tzl9YOxCqRxPYPN1o+q/ANV9TYNkP4N+eHL8sw8ghl/wkEH
XcvZ6mGJQ9f0n6M0ux89k90MXnOsCPTI1ZZWZObOM4LfzLAOIuUG4erh2kn69wZslOXXv6UFw8fp
kD4trd/B3xHXdPWeCmmfYIwDaVS+m+3yYZgi35AAcQ9GZp3GxTn3iXdv1G2w8c36rRkIugyjAwtJ
N0+5Ruuz4HKCyrtLSr1L5W2RYeS3GcfuiEL+0oP9mMSQYVj8whwkz9ttpU2Aj2Vz33XTQcdAjtmd
MoUGiAbAca59nHTak+quNE1Jya/RHYgW4W6wwkxl3zSwagd5NiI+kTi7zvWe+ja3t7620r1bBu6l
MvvHdd8Hx5d+jlpj4auxEzxg9XNvQKA2nAroCoH5jcNdQ5S521iN8hEVYXsabEMwBBnq1uHp98wD
J+yPVJIEMWMDWyIRFlOP1e08L1w7Lq1CbQffU4QEGmt7RKbOxJ6aIN28hiwc+NkSvMK4gCIzLTdx
h69TtsUvLcrHtFDePb+s+3bqPlg/8TT3A/nyohuf6dL7+9oNZi5WQ93w5H3Ysuv2IIMsSpnh07FF
sGswTu7Npv4xVMxi7an+skdKnVnOvETmzySfGARMttqOba0P1brNZXbnW+hej8vUm3tyX/G+yMVL
sVbGRUcX1stU4RNhYQbfSLfRPZtXdEeHKyTJOuE/OJFxDkzr52DLi+f5mm5iyUmPTe2tpFDNyH5s
OP2w8PQCdnsOxSyPFfnxuvbP/19pXb32FtTLf6u0kjZ9/h8WMK1Lzv7uFDPRW02POQx+9jUe+g+f
Pfu2hHDMQPiWBwMz8NFo/6G3mn+zsL2v7jHW4zp/fJK/662rhwxQpiQfigdfSNv+vzjFrDVK+s/9
Sz4/1BaM9ci7usKVmP3/qrYClECGn1r30Mgy5P++jXBkODlhRM9/yBYKeHsicZIH9rjNKoU9qVcb
J4BPNpvXP319f9fr/7IN6q+mtf/8LI7F9w6qVAS41/76WWri9wbLB9xDXdOs6Ax4Y5mV/qGrDBzc
c2EBEO4xypIHzcwfdmn9qDDdh+ZABxmMrt6YtbL/c4oAGZblXv/dh1p3Pv6Xbwg9XAqfxasOTIt1
w/qfgwhxVFIfSuidre1eyXDH1E/Gm5ZUPMpGQfLz4icfOpwD/8Op9XV2NMIawTnZcSnYvn7gH7Hg
DqIUGZ1qHc/541an1gd5nmWrpva5q9TbMHnfYwTg3U6930h4d7NRHuyieVxyBoYQs+EZmIPaBpC0
Z6P67aB14JV6YrxL2Sv7m7Y1/ZBj4xiV8WUB7GbACgIYVP8YBzBCjjikptaohP61Naa90aD9dR6y
lPHEZhxGbjHrdOqWoXpziIsEhkZztbAumGZ3aVKCZyYRx6X2Xup4+FGx7yq3cWWNS9ZvOa8tNjfx
GxCNfYrhZ6h5YdeFR4JtMPwWfh+7m4j5w7UWhBcVcyA24OgLvMnzzM9SlTj4tn1sRXps03azAJ0q
DfskIrFN3fgmLogiNzRLTJFN1I2VHT8HRwN5JU2GMIHBlIu4uAiY3ky5SF/KMvEuSeU//vtnVBA4
/5engZkEEW+iMT6m+b8+DfjBigjDJIqdZ6yi/ROrVQ5ja/40CuNaRwGLAozpo5lBummJo5D/lTNX
jHtDdae49p5RNBwsbP2bGOnoe03LHqNKbmMEUu18F8SPgS4j/OXiWuTGybZA7SWaBVtz7fib3raQ
7HmKjGltbByCzV0U3FO47N1i/rDxhZGKhogI5eApS6d3KBs//v13sA5g/npkrDGff34FGFz//EKY
lYe9T3buoRiUh3YKMRCwPksJ+uViEaDcLKZ9++9/5L+eDILYM2k4R9h8cI/T9c8/UjRR53iRy5y0
RNaMdfVu2+L53/+M9WP/l38WKSQL5y5hKGmt5/Sff0ZuN7Cr8tk9JGb3s0pRMCWtDK0m/b63z93h
rohbXPOG+l/OveC/OYT5kRzCvoU4A+Fnfej+tARPcyuwYLOfD1NCwJulbzJUnnrIreTQR8bPEcr7
qWYHHQXDUzeofW7WJ80EdpTZDcXar6Gd8K8F52LBHeqSF4Y/UiwvzM/R9ByWfznbUri4Zx5FXD2Q
Dt1qs2GuvxiMY1jM1cM8Ke1yZwTE5oO+P9tte9sGYPBEfGeh3tvYFTqITX0mHuTAOgNlhW7enSKE
QS9DLTQtG0uTfIlsNDiLwhE3hHvq1U3ufBu8k/1A0Rn3zsmokpcxhhw/DM67nlH3PIKJ88C0KOv2
g9mSFFqLlhElNy3Ppsw/TTP6lqp9ma3uWgn/MzOjR2goj3qCcsBV9FMU/T6yh93idafEsPXGtumJ
B3LN54iND9u5saJQe8BEPKvr9yARuoM0a9yoREywkQzRHwkaOyaPncknRzRlWHk9KligarLt+nZI
yxdZ4qsCh5NhDzAPgW/8ymuMI4FXA6wtU7Wb07rYL2a3HqPhLAAf5nFbHqtmRAwpswcmrvU+dUbw
PSXED7YHoaLENR4CcvlJwM/rF0r+yVge076AORt9tJ3nE/pvSDHVYw58JPuGATTcyrR6N3iOt8ag
CWtMDN26yN4Ke2YXns2SPYk3BbZJyN4hYhsx7XwkmovVs1yDULbGS8ZUNfNc2BALdrJ2uDAeeJhx
CvBtxejsTgNBLfGRi7152TtUBhu3RlfRTEHZvSCXZ5SG8mS71Y0J74uZg9OEtb96QL32EPRQbEpQ
i/jPEOCxxHyybyBhUBQ99zq/dzEadw3h+sYTvyArA9izBKLjmsSoXyeVvFtD+yrU+KTKEiGlQfLL
FvOu5h+RqIJNHjN6Uq18fnA20xD5ZE2mRD47TvESt1lHRNCoznIqcNc5BpsQ9esIdHBTLaw9SNvm
yxzcezmkF67Ar9QvLpFq4q1tJ7dxIg8pS9bqTP7qjZGSvLfRFMYvA5RWxaIxs1puB5tDb7QkPXkf
PTszuzCseLf05o03YGbLvfHYgbAt2LbGjsJbk0luCvdlKctd5q4WGTrPwr6N0mSb4RiL02xjsYMs
CspL4IOgttwS4x9TjZ6DHGOe7eEzxifZ4vzI7eB35uVXcsgYphkp28eif1/M8sqIzGWFnvXCRZuF
CDbh5BVnD0DAxu+EdSgmtgqUMe0AoFp707hkslGJN3T8lBDrvBF3/O/CGQx4eL0Kcbr6t020VDuH
dFDYB+LqphwZ8YxMkpV417SMymuiY2JvbtvvlZWnu3wSFw9W3dGtyGv6LiNgK7+du+kl7ivsboud
hos3mpuyIBfkW60Iy7TrwrI1DJrI7tMZI56gpelIqEPmncwpvkYR34ozZDcAtQ9VkmNhZhgaaFWd
/KVlQ6UX7PTc5OgQzCZzIw+7ANJtmnS3nWGezMm6XbwBDcP9zhxoSlwoJQOrttngxOk4A9rsarQp
+w4b1gUN+bPIp+8hydQZD930RZ0XLr5bn4xE86zoutnWHiAvczCce1HS/2069nltCrvlprB4L5l7
eLFDPyuXZDtnS36UJmfS4umT9Jbkd7LCP2o75efXv+ZS9TcE3rn1GdczuA1eGL/cLUHwYrlM49oG
1uNSWL+9lgSVbp5HrU9tO34uBcZWOtg4Yl7qjMG4J4sK442hns6KjzqZkc/ZDznKa59Yb9k0nxsv
zc9FM4MOK9DOYsShMM9Y+yF9hQgSxw8mO0zoHNf1YdOpY+y1ESP+HV/o7rNY3IMn5avp2z8z0Xoh
ZkoyI8V3xbgKrjRjgfVmqWr1hcNi3YWCQ40cl5OvJ2FpgB2xdXd0SxbS4f8onkdLo3L4zZXexDtH
mfHeJVPx5JJJ5Gy34BLMSTitnD2WxTGgjpz26nrLvCVCs0mls7Hr4krobh+nw+PCg7SNHTa1UJRf
BZVymZGHm6FZFngRrS7P992SMsJeXM3SDztJzUdpmOq2HSNE4MoN0kcVzPm5k5GG9zseFNYLNNxQ
WfMvSzKb8ToOgzDhLV1nJuXy0BFgdBKYigz10zR+sHLvE2pZcmqDFHikxmyW4V0BbBvjrhiwnkd1
oDfKWDAdIiq6LFDa+kSAwynh/YDp+G7GneBojwV8OPyynGX1OtI5qbpaDku6epLndsSQhh7lde4j
HKG9bVTPy6j2bAO7Q5RR+5hlmTABi3WpIdtbWDo2s+uDyK8Q3+Uw1Cjt2DPQ1S5u1DjXQnEJzUwa
4kSrY+Fir7bKp3qK53tDeY95g/++ah2QZ8FX6uZg+Mrot9sSZHHd8sz9zOdxPZiKBBoA5TIKjlo/
Y04fWOFoWqe2dttDZXTFxmq7RxjYxCwRAltA3BmkerYO+AGLjf7A8SK0xP5Pg2BJi2yPaxmdPOn6
bFuR9t0URvpqGs4rAasf0DIIFY0ewT23ss5ZL9hLJ+ELdUQ/No4N979W5VPBqB96PLx5NXBZMTIA
+T/Svhh5/sJVQ1Kv7Icr7FMsj2WkqJ5tG9mWUQB/d7sLuuCVz362qU9Dmz1uCFOkfM3kpZwxWQM5
+i0Xw99Xg38FFmFx/UPKHiL/dfYKBxsSAQw2JMNIsI2Pzk0+dDM1u3SyzsJPin0pkydyQRgpbDu/
mCajq4lhy4tVVj9h9i/wQpkaLk3x4ZQBq2ez+t5lDySpluIjbhlhTqmKTj77BkMnqr77KOvDtgy4
N3Ax3qmqO4+6psWQrHNoF8X4IYvuF2lgThfypi9nli4CmYKBfcwaD6ZtK5ew6IEclT1hR7ynW9d1
eN4NiCqRwqSMgaRz2Pfr+tFdD7CCGMWjE5Q/B5fX2S1xwDi64eBnolov0WfUM5R0uvGpEOzZNufq
bmI5MUhzuBKlbnRoD+M18zIRBnZ6F+WF2DcJWaKsYP3jOsxfeioAuyPiSIv+YdSTeSiS9l3n7IrV
JNW2tgNlZZZvUe4FV5e9ZCoIjllU3Og6Yg1dZBNEG5qwRQRho0f+WI8ieDWL8TkRg9z6fvuiE1kQ
KSDYKVK2KDRRC9ktG/AXRDWrJCJ2yRpj/dlXtKKE4AXQ8fGb/XbtB1jOJ6tIi3tlOvN5Fh3rEfNq
l/4He+exXLuRZt1XqReAAkgAicT0eEPvDycIkvcS3iQ88PS9oAq19N/qXx017pqoBiJF1iGQ+Zm9
14YCvXHcuXrygPRx4fv+TqcRZ4mH4tFyWgIT0bVlqQG4Dp9F5VBt2gELJW8ujyoY+23vMHwf0+TK
XfKrhJvBYqTaAhk4VEwOiJ6MK4HHl6iAGjyHnU8P0o5jpqjuXYFBDTxr88MaknYbjkwWTdHpK5dL
QJU4p4qpP8kY55brsqaWEY4NDhSo6L11FjpMDuVMtJGtzWzvet6d6pDq/47lYm51aP3p3VD+9zhG
eptirWM8WToruDw3YWzfmiXbkFaAJEGLJ67NAHpTh3FglTeutU2D3j86tsf4wCO52TDk4q5jLTgF
135OX1txPUXpDKI46mpqyDD8tBHS3eSLlyuwFb6GGkOxXZT34RRfe/CM+E9Z9gqYSLaaR7BeaVBl
uyJCvtJ5Pvx9duSIo0YqIQ+sQJ/eu/3FTauHILLR0Ljm98CSWlINh/yNgGhOydZt5+gQ5A54/B5P
S1+J/iGzrXaNkQzPhYNkgyjovcZhtlomw3zyzibUNddLG4fkjzdvuWPGnIbMXaypeSGuO7yjv/Vv
yWgFEuHIjI9ABzm9Q60/AxkP19U87vLZvhawxWOBHH05zVgSXtEhe6ByuT+8xSmTjjb7t/i9irqj
ZH6XEfYILJz229F5deyN+CNCYU4WOKHNc+IeDbTF255p/Nk3yJ7Cdu32/9uwbIGG/NJEu7ar5KIS
RUPqqF8a9X60EUiRcLYnOzZ5rlMoEFO4JYIIe/iUwbrsoW8C4CNep6wuUZC2G8+t22ufBcBqSrIF
phDm8Js5K8MQjZGlw+spbb4aa9memskrNKBN04PO7FzjqOLggaIGrn6SHMaxa65CSyO3nO03VErW
qgQnS63nj8ex1sesRiMNW+kbpNuRLdQbRqCWFfCw6Vr95BnYEqvUupmQjE9Gdmw0EzvNuGnUzl0W
Cz7uSb10un9qNZrKNonvtdcxjeGyQCzFHZ1ikFsVrb8vPcSNZMKnRxBs1w3aAFcjKZgjDATxzKou
rab0jN8DpxSKrDalBsuRKrbIAC4CfDiJMMG73/BjaoTyMo9O3jSY50hmxnXe2Sc3Gg81aWFilqeB
ML8FY7LpQg+aup+GG1HRKNgVNyr41O8G1sAEgY0gQsDVhL1b4zmeAQzEU3ireX+Un+5HEtYEKsWz
gSfkbIb5B9khLzZZXPxW5IPocTuCJFxHqv8yC2xUcciSX87wCiC78cKUYvf3A5nFXf3rw+SAxrYY
jfA/nvmLEjhBiCum3nP2M4ONNSOmgKtlvNZj/Jm0IPlFL24Rc17NGjQ/8AMo2j2iTtbFzANRVO4T
MJ3liHc1MNFqpQh12R/TNLHcmVhd1fM5CLqtCth+mvYPRiRIPS34zKhPQp6ltIrvc5dBZluwzM67
AzfdMR04DqbmWo7mreHGvEyA9WPvwjoYv27rPWCxHTbe5N00anoJ/Qi7oYJz9/efDVP+Xz4bKaiz
OW5BUS6O8WVi9peRkRgdmaS+6+0NIHRCN1tq9FXdH3tzFzvvCJD5qdmm5C5wmhx8+YUMd6DOIPnl
lpfl1hN6jzp2U4IdQGELvaxZqyjb/v5r/keDz6P4d5uhiq3QPxjexv/KEFhM/39uhiCKCv54aOod
RoD/vRnyQY0y6/TxaluI602O0T82Q5BLlRACgA7EMQd75V+V+KhaWSV5DKe5RLx/j8Dk/7oaksJD
fs9ySPiWCezpl0csYrbcZDKoD4RR/eQ3GdY2aLEHJ9NY19zeSu+TGiuJgtmxC1B/38Yyza/doYIc
bzQXIuSn3aBx8SceYEM9+mfZQEcZqznZUBq4GzMgJHFO0gnXdYoqMySr/qDy4TWobbWllE/Z37IJ
6hQF+qxJP51n9TEWg3mAVwm41zTj3ehUGMADoVZ5NjIlAYxNBk5Cg78SbvuVet28i/HUUs0Hjzbx
N5vRC4vt0CXDNihJU5ENDqQiEv3BC9PpVNXa3yZN9GkZ9IlDSfUYG7hkcVQu+VDTfRgTYxhldgyo
RRLiXKttGuN8RBS3TiinaeajAzbwxzIveQurwDuSoDC+pksQTxsEqLX9Hv+8pZ7mxH+CqoN9Lpao
RLwqfLZL1uXszXFJBnEAeQTFLWdrC4nB2oZBfmpAnuzHrH2M8+Zi2yo+BUOz9bXxWU/M+phSYTKa
v4KYMNic8omAx7hdVy3Wb7dFsO2C80MYTBpYN6ClTbW67ZsY15hV9FfKRipOZ/qVhQS8kXa8dpq+
Jp6t6u8BDHy009iC2ay9M7aDaRUW5rF1ID9JWleun7EiNgklpQGxgR7DZx+txIeVZxcrYAEUabxB
FUKKNB83tSaHt4qtl4kJrr3QC5xB3IAcCjbVEBF6B3cHTlf2ntLDrnhd0tvOrOpN2Lp01eOyO8m5
d5QxuVuTkeA2LbqvqB5qzHUxf8amngkvo/hQJV/fin1jN+99Ge5m7leO+flKhtGl8MGDz1TJlL7M
gVQndrpYwnnr+GeAWJBZYcEWMg+JJvXs/i5LTNS3fsNJmQUiu0pwqcMkW0I+jOlNYALYx8qg6pHE
fPS5YW50Hg8HN9MPfZhVn2YSf4zCrA+kehWbdMJWNmRoABsVG084eSXkxXI6pkUxfcZBAn2iblue
H3TACoXTqXAXpETIBMIvFDjrGEk6d6L6sKUu3uGrg54diuSui4BLmpFzyxV4w4lxbmbNxA/M6Uog
Wx/G6XFO9RoH71VtNTcYH4n/9TfYiG80sTsBEvl5LkArkmgxoXVEiWUwmsYh3s7WUUTZhjEaUvd2
ydJh5pXjEBwteQxCvXM79IS21X8mEQm1IFh58KQ4tHFSrpvOesVzvCGdB1k9uwlIWztSXJE5lOae
v3vFc+h8kRvMExAAKQ2NpzACRMKcEnSsZRpHorTAbU3Vlx7BJoEjof8mJvV5yrpnXY/FPkqsxy6w
xboNcLZYbXiZE/OT6R1YUCR2u7iELuA15heK/zel3BecCMvok1BYX4c/gWjcySBXu3ZMd1NtOXgc
9E/fhMGEsHUDGx77XhA8DAJOUpcbl2mSl9oavitjkRop4x6X9LdK+/3IaK+NsVuw3z0lv79NefHk
BJ1cj4YAYBAWuETsJzsxMNKZzQNyo3KViupTyAi4ZmRc+qD5LD2MdXBchk2exT1qtSl9r6lp0fr0
6aa1a+jHYfUsOhPUI/ZXbMnkRNf1V9AzJPdt87Z2iUC0x9e8SN/n0Nj76NZZiJC6V82afLLZwIBA
jEbkqPpclS0x8J3DbHBOMAlNMZzGmK6HjvVsmtUPbP/hWlZ8ZmWEOjOvCNjF3e7W/oubQtnAnzvY
i/4G6R4ElemKCLNHbFFkGenwmyFuDM5MZzvLLL6ttuYRsUlOmGmsV0NLUhS7ZWCdJvmQbWC9exys
mzhsyAtITVjLOhLnNmrYcHWxtxVpc20OtHW+ts44mdhzzQdqbvvG7MZvXTKo5qG1iRp2HnVW+8ga
4bEkfvxt1Ya76+A7FwlE5MjEhlXJaufZMcHNTj4BISnfyX/eTnrEeoMQIp+qH9iMn+NCoawxrhtt
P3mz9yYWPpmhhpPEfLb20vIdqDwGCTbmEYBVl/DHecgPdVJfBQZUEzMAi+GnwbsnqlfMLOU2rifw
mzFxEHYEzd4qxBkfl7mx6xEscT1XTPUoId02KQ5pFz0XdfFT9s20IcbysYEI99CZIC5812A9kmoc
pC4Ng6TPGH1pXJOyDTNUFTQ/Ima3FttnqJ7V2emYdPVYdjbKzLJtO8tz6VvzSTA6fzKKstjIWe1c
APjXqMcvqm7ZTJDdw4XYPwPDXlgvigiREPYVrZGzdSUluuiMHWphZOlVO4C5wT6BfHuC/DEU5HvY
u9aX2QkpM4viwLmPJr9/7hm8nW08GvD/Xfc2dX3C73r34LvsqorZzwm8S+49Fe/b2IqOaYC6rpfA
w8ihdjH7VVmyhFQLxf4l8RFPmtwPFmmOwBTy9kRQHRs7GKNNR3J4YCAnsbI+gY5jf9QRqxArwM3G
4LL9Z5n+n/qXqvPv6t+UmeL/SNCy+MY/q1/LwoW6WEdJGHapcf/JH/V9JE5UryZzJIwTeBT+rH69
36iIHS4s/r38J57/Dx+qBGcqFmEU32WxwHf+HV2Ut5Tl/0/zKdmWQfZikIGn1SYR4JcGy9QErzDc
heaT1DtLBKc0GywSQSbmP41dg0W272WqX8FByLUy48PskP7XWgHzB24E1RA01rXip0iZEaQohDCQ
suC6CJLNpjqQ60Y7HZ64ij0kPSYl/TF3Q2qzGABCa6Ww7ufBf9GxxyrebT7axAQUUWJvvLZ04jzK
NFyG2+5DTjYScwqyw5jhfyYZQGErrX+koQ2zwbG8ja2cB8WZua5sxu9xh9VgxGHAMJQl76h81jV4
+Od0YfvUhyZqdkS1rprBuZrD9nYm2hON9zblMghmAzhOw+sz92sl8zPLkpXsXlloQyOttlYPIjKl
csGlOr6XWQ0VKj1maM7ZVm6yrNhXpQ+VncGethH4UsSJ+z7NaEfZVbvRPizHrWclzDaGQ532RK20
41fkGbc0PXy4fnHWIyguGF8cRCdDPWsxnxp86GDr61WavDlDiMI1Pzd5e+AT8u4yE04eBZtYRyUz
otR5tDz/tR7snz0TqNLBjWJgmy31hdg70OXY+/IivG9RABd2sbP8+BIR7rVyrPGHNyMyGORxEs2L
yIm+EfH1YgQ14/AOrORLxRIdWDS7kwA+OjrYj9npuT1D8LRWkF5y1jouixRp+h+egTemSy4R9yGC
f7Z23uhuAvRN7J1Ibq8hNPosU6BesFjsjPIxM8lvnmxjn5X2uecqFZH/6YyGsWJJfsQKeMeX3s2o
JHybZc4wkUNA1MGdSY3Po+Egeo/xT+U7PQaP2WTsqhk/RoTx1WOjC3StWXLAvE0+2E+VmGECkbWn
x7Rd9gybIepPJTLotaH9i2Ep8JDhTwHfBQN2/ln02BaayTJ3ymvivTuw+0uD+T2aEYJUKCRyGe/j
Nt3ZmXis/PokWlEgEGO1a2A4XPeQ2I/whm+Vo+XO4BkfCgKADQa1QDooqOeh9058vA+y6Il7Mrp1
g9fjxNpb3HjEDz6NYX/Bg02sS+5cOZF3pNhgVdJa8UYO5esA4LNIzK/ANpoDojyx72bUA0GpMoLE
7+LF9ler07A0QEqWNwOc3VXRg03p/PZZOLO79Qc28sUUnXCpaaZIqMx1rb7mLmAT2QVviSe/oXNj
LpMvNJtAx9P7ugxvcRXA/Or0NSTUW25b0iTqkf1JVqVsb2fnZ6aJRXVo41hXzuRiMvXrItYtDQRi
psj4wCoJjEmlbboGZaN3aWHrY5TtfBke5rqVhxk7B5Y4IJZMHjtizMrrkYwlNBPg73MX5K2HThiC
i/2RoGSCchPRdDryFn/NtzF1IV53ukcUIWj/UBduRYBHupzIoZLh/WDRVBIX11zXCm4LysGaDT7v
ozUxZ01nGyBgd+IMuNcOlRy6wCcYpwe/BDVMQZhX3kW08qYqw1cv7e6CrnnQeX0zVniVbblrsMB3
Qv5ufV+jX9sp6ez8idhCM6sOyFxOtoHLIPQAYqCb8O98Qazzddps4sS+bwT0/KCENtS9Wv1DaoO9
VQeJzxu6U5BdPIoaO9rOQj3V0R6y3AX4MDrJEVeKUQMs8g+2Zzw1QlxJZJDEKN2Ybv8M+4UFpv3T
ZmWMUeGSF/ErLJJja9nGDvkblVCj0S0aZ5Us7nG164fmRvCHWY66U2nW52Ycz64VN2tftbeuxnkf
ype5ni6p1fycBYtL7MLXpVM91l4HFSg+zXKCk+PA0eN0LmLzepLtuUqKK9qS2Qo68nydfKdMslkC
8ytsYqI/eg4zODzrvp/ZhTgBZPbwo3HDU4g7cxcsDBEh9cR5nLunEUyPN75AIDqN/nTCa37XLYb0
vlNbauq3CNTLzg3nT39UNzE5BytRTvbJcMdiHcwMUZuhzPa9yUXI7PGlriuL+DfK9RwTO8gU9Zpp
Yx8mLt1I/Zol2VOk62nfswCjWbB/Cj8jZS4ubwGUTHvo3sZuaHS/Z5jkb6ugnsgpxTXGY7Q4YTFI
B3PzE+2UeatszPtWnG1zlXY7PlYLZkHxQC79FaN9VDtcRFnQ7ppG4zkSZ6JdtqHqehRW+Gqbi0sE
Cb7tpuIOG9XWbHoQTExZpoAQtaC0P0xZvjmdfjalNa7x5T2nbGTI0XkTMAoOEBKJmZ/Vm24dn9Ym
IrMAKo9jsiS0A+4fkErOitEvt7zH7ZS0NYqKyZ5Xei5R3tvRIx4obw2zkdZ91vcFCoUDq3+uYscV
u1IywCK0vdu0AOgQsNE5Vw5XGps+ujEm0WsoAxuATJ/gG9BBEDTBaI19bxdf8tICtqbyo9l3zVq7
4p3J2rSZq4If2FTRllzFam263ZspvVtc2jeOj662NfZSkruQuYG/DdPs0y61XplddBKMltdD2EXE
voDIyESw610YarHMiAQu9Sti7Nt+RvMQ0XrFbjys82C66331FbWxeVQGI7rU8fasNOejNY3EpbXD
W22N/Q2ffrRq8L88t2Z/OxYa5GNFDLEb3Mk6eEdb/TSaFQZemrizrKzrqDBt4AsJCmt8LQVIhja/
8RP3RzX7PyzWtW3s49hgkzFTehlBdos+D7tfCHGnrxE1+qC6YolTqPatl2L2BtpPzJgmG6GqRHCH
VQImqBnYe5R/2SpTlQOidEKaE9FT5saBKvDW7wQfY0SMRu4tlDxcZ2N5Detyi81xKzLZQEAXzElg
XdHCcxLrsadPRNq19rryNRSoJXv/HI8NCCs24qN8NarsXczdoScvhd6+vQYft6daxkIbpgfDn6uV
cuEaB8FA4k+X4sd20beU7JZS1+23rVE/G2697fLA28VxtjFH1BIwOqgEdQPS2SzhkwikR4pJXpRl
hEY0ZXycpwj6t118gIpfiEkItBf7563shyOe3/u2Q2/qxTO4yonaA8dpuSHG1CL0rd8jsERRiu+v
acoC9bXz3KMvRZNrnKAsLG5Kkr2N1DkjkJ4XB9g2MPrLmOJdi5RxaIt04/kKcS0iQ+5K9lRlpe/D
pS8rm01thzxGNp5HGW3aHgjiUj1PbbrXaAc3RsogFl/m2kK66AgF0NCFgj35u0Sir0sGY5uRK7DG
dcN3ZXjBOkxeMRJxC0/kKvKwnfb8OqY/oYG19T7Oq0snZ0T5vvNzalmnsqA85fl0l0d2SoECwRM9
yHfR1EAvq+eyNVh7s6pGYv0iy9JZp47xZPS4/QKEjXxW+Duj/Hkena+syReJ0GI0stPiMAaDv8sB
Ph1r133+z55lceCIv+8zP/5x/vhZ/uuOZfm2P7pM8RvrFVQdEnSRtDz2aH+mXCjPM204SMq2fcV6
448di/ObMLFP+wCNkPk7Hr3hH12m/ZtY0M7/3bT+W+4bespfu0zfhAHOLs/Es4XiYelC/7LGyx3H
iH2QfIeaRmHL/OgRmjkeggHYWu06xTbQ/lVXc4cimxS35RJ7X2ZGvbNL8zlhC6Br7NbRDNgOQIJI
kVRUmnYm63fa0/hzi9dBEP09Ij32Zn0Oo/wphntQ1aQftdp+IHXiEfrXmxNiSvFLvjKS7lUmxxpW
sPxUFvA/y8U9rAQ6CS9sbkxn+PJJjXkLFu9C7JkpuZ0jQnA9oJ9s1XA7KcBt6aRzkoCsq8jISYEN
r9zCIOd1/AbKemeg7K1Ud/atJGONC4MvR+3NIpLj2Byjezeh/SWOLdrF3TTuS+HfpQMBdn6HQRLg
vj70UhH20Y+7LotvS1D0Q1Lir6sjawtTB5UjttGFO8+177Hk4PUzob+XaIUtjpp44Hyg+jiM00su
q5/dbD8KWtvCUMHKaLz7AB83PJPnnkafXfrZyIxd18+PncPmO6NMCLz0HNXp2XdLQh3xJ8KBGJZJ
9hFfJlHZIak5CAMZYu3IeAS7OH/poj/Fjc1sE+o+/WvD/IleO2zTezMX4Jn7zzAcIrTytOwVgTrV
AjAdxpO3wJqzhmy66dyXEuO5fYWjco1V0me2BmIE1sTQTd3WjewtGIqH2Y92bl3cT1lzmmccqQNu
y0yCcuhhiCYq/GTcW6FxMnes0+jCXX0SJbrqcETHRzjAZ1qTLKDVvogbwODzVdRQtP0OzcrKZ8gB
WDaLRKxGkT61RXdjIt02Yj5qFjVrbfswB2nR8L1w+iJBbMXIYk9uYhcb+5i/mejuqYgfA+HcLCvy
tWYaxy0WcBtVE4tV0gxMQx4Cv2EaGSzAv/CLYD9vxVw9WTl9cWqS+asP85/23Nw68XTp4CxYF/Aq
iJA6bs4lgyxPs3VV2wfHJW48mrJD0Jj6Ooir+6GTW/DhH8nQPLR02WgsXdYeo/faJDCwKxT8LP3I
jkvftPpphZguMQ0g8MGG07DW83LU7jo5aqpXAqZ1Q1AU1JHagm7ueQciYw9KhcfA6074/oF59fOn
3YePqs28G1wmDo9y9tWYaXp0fHzW2vZAkaoZtMaMV5lnmcoeMabOjz0WUQbjASjcyI3bm05U9UNr
2wMUpZHyxgUrjejobU4bD5xipOzbycW4wF1jAGsVDmzbzHkcmame3RQDQFBh1F6pfFR3yQJT9FPr
AWEx67yo+kxQxFYgUeGa+cMuihgYhX52JlrmJSz6Yk30BBo0xYwWzRR/7fxq9GDJkgnMrAm/W4uY
xxhwn8H2MA+ZK+5zG/h3l1hvnpzHvZMyMSDToFk7gwndMPOopgN+HMXsOguInrXrKLoFaqm3INBR
WlacO8M4PmY5yK40lkjk4/g1nUPvymyyK3DR+mTMuBYpfDEfc/tuSD/W67aox/UwgVRr5vy+Vl5x
YIe1rjx+L6iaFHAOLAXtxifT85cFi2cdpwJnOYk95aN0mc4hQWIFOJahuxZeCszAnDNj4wnmbejY
FhoBurOEzJnjUKDnsj1XPvUhzw7g0fKYpb5CNOZRk/jl/F3PxMdKl4GI54pxI8plO+yBB6mzxluR
cQhCsUVILou2YxZE9NaQ2dWucMwPpDbeJqnVudVxQbPdfi/2Q/QayQTfzXjqHOPRUVG/atoSETJC
fZ7EJN3PjHFg66BSbXAjeFXnnkXlPc5LjEXeSogjEHKVg2/PAE+6yaqFu+CwKBQZon8Gfv1NgMWI
kIqbqtP3aERtJHXRcG4NpN15wWo+woaEsguBfseQiQt9AzfM3gUVeWW+RaaMMTEKm8H58g+JSm8G
Kcm2pdlEgdhbfog3g3F86GHR71IyPyi1M+1sOo+FhotuDRkya+qggVPkLlDWvHBfSpA8xzlDgms6
4Sdv3gkC3ys7V8SSENpOcaaumdbGFL8dCNAErf/ssiKOG+yiRsQT6Kf5+2xwMXYdP1iY3aNXJdUu
wHtG4W49GSgZColxIHee/FSfOm2BrkJRA1Vh19d65w/hLhnFz3p0z2EKNjTEDoFg/wfj1yvH7UEb
1J57gB9jYq9ykZa1HTfW4OjqtnGhTdWTOJsNSBrEuu2d2fjvvgesPysZimYuHsgkYLlaEJ59IO1w
b83dq+8ydozJRJxdE9ASY0vueGxcwtmNhnx1R+/ieTg/MouBU2rIu97u38NC3UmAvTaECZTu+44c
FHgc4XOdodwX0Nka9xzX3R2f+LOf6Cuvks/j6H2z9OYFqIq7soKvWxXVD3zyB7Mp3o2mRtiPTDht
jDu4PRHw74h2fsy8vQVEGQGm+G7cON7xR4AeRegD70ZNhrcDcgWlSE4mJv2tpt21Kia9ynbDW5Rp
DJGxiuCI0EdSapAuiXgDHXrn8qj6kF4nEh+T5nlwSUrP5a0bdRs8ZetJPTlMJJRg2/0w5A9eodCW
4Pao7u3O3nah2DsSQ6l6yQu00thMNCRgJYePiAqeU5XO3exOY/VAxg/PaeyY6MFJwxs6jJrgZ9Ca
kW1RYswgU6yxDfAyLQejjqyXurcfzSy+R9h/nJxv0yvXuR4x3miGl1gYtvMIMnpIm6sAUNvGxJZy
gB/1jhWU4wYWwxKid3EiHm/2HROJijUew3aG5u68sBwQ27ScnFPvjgbCkVJ8JTn+51nLYxRNMRzq
4pEz/ehGOERomZt9Giyk5LYn60Et0VCmACw44O1Ci+t2wUdvVAmqCavbWt3A/CP16hXEcuxafhht
kwE6TxQikRUxFcgw6bsR4AH0EgbUflaTFRHO+lHmM8K6EfGMhcoSxxj5hkH4UHbS38UB6Q0FtPFt
MjWH//Q5v/c59AV/s0/7yLv2H3f1R/rxP6BdBd/7R7Nj/uaTISPgxNpYwv7a7JiwBhzHVejGFObl
P3sd+7dFq4v3VAkP+6lDG/Rnr+MsX4+PwrFILXX+rV4Hs+6vvY4AVuDTeaNNo+vyadL+2usYnWgJ
nHRazhDnEPagPXBsdUSMkopWdQ9VZRprtEeXZCatwJzlTdMkX5hXlsyX3OI1TRiMuZR1mQcnM/T1
XsLKy2Z9J/EJtWXB2FpzNaesENZVN71N2YhzLQN37lAVk6dl2w8iLIl5qD5LQmE4x29cl1FOiRLa
KpPXboKlz6buoSdSFVrGheofBPpwlTBR36fTCL/fxn9bxP4lH5PX2rG/Ib+9BsreyyLfl5lnzRuF
wogxF6MryF20GXJ4HICj6LWj0BLRRYiTCPRzbYhNYoCNsyjLKzNkTRdfTUG0VfWAaJ1GpHB4gUfV
Qm+GquShhyPX2QPrGsDR9GcHsqH48lsCLiJnkzLRNASjrj6vv9v0rW2m28m5tVxC53KF3EsnmbNu
ZcuQxdEIl4py0xAi6DgjqHVksH1vfLQaCyvjEFIXEvki5uI6lOOmsSi8zR1c6otBtpqwqYwXuXPI
lTq1002Ifh8lmjrrDkugl9079oPNtBhGazaB3hX7wEx+8EHdZUX/BXQfZYdrBmfVihtgWa9ltwyg
vGfteBPLL8TtU2Hehsr66jw0LVTet+RVcgVQ/NNXWs9T392QPVcpDJ2JQnE1rGHub2bFsVV0p3gq
rDVmEnh335x0V1Ib18Ucb3KyrhsmQG4HnZHFUqMspB7ZE9rHjavu4uhDK7hrdvmoDPB55QZEG8Nz
uepiPJbGNezf60ym6CkAZeU5Di9fXenKv+qVfaC7f/XkPWb8c512n/D3P/JevphuhnPW6C6xYa1B
PxEAeVAsSqJ2PUr4cqOzYXV2ZY7jwaZLrRznzgn77wVKZNNB1d4pmIhomY9jQVBF+tlR4ySwgzQb
2nrg1J7zfed8RUwIE4N5WgLdDcRoldd70mnWuk3P9nQZ6/yYy2em0mt/SQVKwy3tXv2oo6E+OUWS
figi4lJ6AFcGe9wXZ+R3q7Tszx6T0skALT4LRswghJwTmUInc/5o+uyQ9F8Rg1UXIbqE7za8TYvl
haQ4F2Zn0681//eSCNgt5bab/uiDb8//iCmdJr1PmN6NlAJqeAbjgZ/02xcNBpwTONLdBMUnbwX4
5x8Dwc8hqTp9/MBw+LFPf7QjnjB3r1C1sSGWhL7AQU+5wkLRHfP5fuw1/cQ7EZDcxQczSg4Jf8Qg
fiq8eafS76kq+A/rrW22u9ESaNffSIC6J5KBn0v1ot+SudlLa/4w5E3v5ocwf1Wzu5ubyxTNP1LX
fGyS8Fx4KClzBtd4Sqp2mwTy1HZULaZHWIMc150xrkJc+TD4FAxV4yBcjMvFbWjhYFCHIYKPCikS
gOXZSn60Mu+PBqaExAzvAgSznq6P2sQyJOpNAjNdxwInSS+BkJaUntO2mqt3pfMt02gIGADjVILN
djpXcftEXknEGx9tpnKEF8B8aB5uxQhfFc7BbhbBSxJppury0AEbQ4u4OLvBuBVPbvcuYueqIdwm
17xPAYo8FIERNdzMi+uwNwvDC2GrcLp+jvG1CC9xPmwS/ydMyFrcVfENm4o93vh9FSP4AxxidywF
G/fakS91ynMdfg6+PsQ84tDsrvzOYPq+w0jLCSbygNTtn764EQFESR50V99GjXglKWTnEoYUOMYN
Lwh/u2an+3MmmNKOOGSkALFBMGHWXvC8r/By3IxITjtWM9PkQa/VW27GDcfZ2gits0/iJS+1V7IU
nbvzGH1Hrb/xZbGWGTpMhW+TPL8ItEfmb+T4GdgFTtMUbznM2rA9tpgsYhYZSj9OMzLARN0EFE0y
mzcDEVuTk5MjyiBh2E/Ti7TqfRh9LkyQiiKYThFnIGTiF2waO7dxdlM5HxSyVgDsazEYq8Ku7H9a
c/6vK5HkYnz4/1dOVx85/qd/LZp+/7Z/Fk2L2ogRLCl+5q86JEXYMfJ7zyULGazK8qP+mBArqibQ
9cyHTcL3oDD9WTV5vzmMc6l1TNcWguvh39Ehud6vWBJA/EwkLGFKxhCOUktV9ZcJsWNWYYgP1Dp0
HoQIDRWI83/RtLXxBPcxP8ZF/8MJB/dkFChJsoo+xYhnxhZI5ZC/sl9dAUgy9+HMZlVKIz7jcXzK
W1WsnJEUtsDABp4yYDtHNhdqhIl66Rqmk+eVLFki/cryc19aRBYDRW4OYc25GlgGcXE5qnXZFTHB
HQPFf14+NI5GDcCX9rIHJRou6UpeemOl84MR+s7BJWZm1ToOWa7yBtyKC0I5NU+4v2JIMlweHYgF
bkZKojxV/8XeeezYjmRZ9lf6BxgwoybQ6MHVyrX2CeGSmjQaNb++F6M7kKq6CzmuAnISL8NfuF+/
12hnn73XbiF8N96GDmJc3WYWXMx+vuochxYq4f46WfIG7u5PyOj16Kc+Gci2hh0b3LR9ib9K41Qk
/JIKvNheW/DpS7ObsuDvbpX9FKIvArjITs3gp4xG+jKGfCylacGNID3QidHj4mVxm8HOxC/oaVhA
6tygH6KOfI0fFDahurJfS2a5dWjl95CXsQUPzb4tekHwVV/iiTOfmMFHZ8x3bFS/2rYsiBf4H5jD
mdDGT0ySbyI+jO64hdcy05xC66vnlz8jLTWbOkacsSMcJqyQd34pLmVeLCXAZbozB3lbknBehTz2
oH7cRi1o02ksv43IPRcqZBYT3nMiuF5hGxo2ipDYHTAZDNkWsL8G3wnvl+wyoF6tUwkNU8fIyoP0
zvFY/9aexOXejUzOXfwacVDBMTRJaNr1ORVptu3mCFqwcs6iU4QTiuy3FlO8VlPO6xUXHOturbYo
ug9d5T1HXrUlzotzQLUS7jqBP3voXjuHzL5f+NXar8AaxU72WXikLY2Y+oGoQE7uIgqBo5aAUuvJ
16IbHIrSGgZ56fF7BaKw6mkxcpqsYmpYPgJWJknhmR3XD2vP3aKkDi35zqecFXt7tHPpn0sHGUUm
LgDp0oYdXXqXFF8KlxU213VsH2WP8KV8/Plzhxkjym1nP+mcSjo+AyusQNmdoeVXAQ55BVAUJOY8
zjsXeX2lIvscWtGFLCQTNKX3qE36exqlxdMJqJPjcD+j+2+FyZHIrR9/CNbsa8gw92bhGiv6YeqN
bsM9KcPv0S+BhuM5UKKAGTyaBzcht173QDotL32fbH8Tq5Zwnl2fQCbTcm0UV74T3BQ1ZdZY1k9h
FLGR9ez4UhlJupZtN7EGyE9dxnUapXRLw+R1DSJlUwcu05FGndbwBvsiSSDLl9wfGszY5EsJU0Ty
HcY2QqY9fbr5eFeOxq0TF3pDkcWFTf1PqYqrvmppO0tfIlpqaHuWgg9yNMv3nh92NU6d8R411Tk1
LRL/tn0PTiDgputEG1ioO8qkA2yBCl5pgGXZnRAfY+uV3vWXusY2TsMMuyEbTxnr8kefeo0rc9LD
KqJGcoNBLVzVQH82Hnepzdj67TmOEYZEMuwDP7y2Pas4+W34qP1q3jhZcfbjgp5i8hGEU7WBwWfJ
NibdqczCz4Do47otKuc6kDm974O1dCWErGci0NFN9gEeNsL8GdzPkXnjWl5Ozbo7rEQFJ0l5lzDO
bvHIb5gKXlhcrLE4yuM80PSH95tfzuiv6oT4SxcSsgHYs0qH6ql0CjieXfwwFp2z7rPsSZVAC/Kk
vXXNipcsTO+csaiPfd89kTaaD1SOQ0chq/AM0zzesCx4A1sCdyekuGB0HsGpkQvRbr7B7GqsxxL4
SL8sr7WZ3Ng1xiGtf4iWAqfhohyAedgQo0XuNuf30F1aVeNOnRyiyNthpvfayTyxnogNHbx8saws
Y3OBmXQ7i/g6lE5/jmRPjF0Ai+v1lYz7g0UHvD+wKgy78oBtxjjZc3ucUhvcC9pdTKs9e0zaB9F9
1bZT5vTiTMNwFlnsrSSJ/E2bxbd1lgQbc1jYINTaR03/PbLaAvcP/zIe/H6Nj12z+mluTLxR80TH
ijbOXoRO3qCQ7Vx8EyBPuHGikfyaYwVmNKkoj+xsPgX2Y1OxrDKKgJnAbuBvGonYNjaydMS5FU0A
Oey6v2VAP7NtIbuW9Q9+dG5sxMBEFdfgHn+UxZdE8fdoRfM2VHy8LOW81bX0gY/7F5L3dzaJN9EK
SOYsZN3kNjW988zTaEjGr4jgNgnu6iKIG63dwADwU9qf1lQuUqj3gm2UPakar6OivlGZcHZ5Cs8L
1pPDS+tgCCuhw/fmJ0O8v0+JHpPB4ku8Or8e6r5ZUSUAW8jE0OWPzVbDSlHEldQW39VqnLmeC6d+
gRS9sfVgHB3U8crw3u1aHoVwX11crGiR5573Ova/zmHoHt4yoyfCZXIu1u2hFE3LJbe2Do3UT0Hg
d8yaxiVzEvI3Xn8XU923bgrsiG6IyYaSnWxnV7pc904y79Ik9nYh2gbsfZGus2b40LV6zhqAg5pH
0Rwa9TqeUOEbYyKxkrn88Ol432DAsTyKrmC4HsJWXcmyPsdzfWAr/QSEh6hyra87sMMiUUS8T3UJ
p4vIv6d4ule5dcDkdgz4/GHg6jB2iflCxyFKbgvLTIPtac3qe8Rpu434uNJP6bO6Kyp3I2WkgRdR
y5I3TY67MQu3hDqmfU2N7mrwyS8bmkiPAs6gR3zOTitvrdxRLBTMEa7lnK6b0J4jiOnNJ3eAr8IH
1kzyF59NG9un2AOm1XeBRYRZiaOdMjvb9nnsWKrCSwZ9olR0B0/X2xpExwFq+EQrWN1twCPbG1yC
ixmpQwsjn8GSB+NoI+cJFxR2OiPGewTNKsRnLL/+y6u1rnRNk7fyfzZ0fJTRP9hS/vZ1f5NqOWKw
mJCthQ3rEL79v+kH/w/fI2zGxOEvGq5kIPhr6giWznEHD5ET+PL/fNFfWq2HZcXB5vJXmOLf0moD
758xlzAc+O6kDVMCKxXZ+3+cOqgUsbXs6LzlwN1nLivTaDH2DTj8ukDc1hV+gm4x/3W4APG33SjR
vCQcMpthMQqqgIq8xToYJVwIrcVOKPEVegMrrRinoUpyuokmLJMZLsRhwZbhSsT5ejPjUuQmhLjI
NWfbc/1fMxtMG42rUS72Rsz9R+CPPTkzMDqLBdLFC5kvpkiFO1LgkiRoiV1yMU7Wi4VSZkS+8DWw
LLJcn7tbZO0Ccnl4pfFgqrm6ixdXJlOity4wamKNmXYkSvF/Zz3dkQ0LTLk4O+em4Aq8uD2rcvI3
LgZQugbcFfw+PKGx8ZosLlHTKM1Dh3E01/UnEf4nuThKHTwjfqlfTc/5qJuIJsHFfeon46XA2rot
w1Ft7cWjWmJWTcF7enhXFe65xjzTfYIOTAl7vLhcCXJcFLZXqLL3bY0wXi6OWGoO8q2HSRafvqCy
ov+JChcgweKkHauZ7fjiriV3F/BS4Lj1WvIiI3C/vc7aU2RMwEatAGmUWgAjN4u9n9AmWVSfTl34
G9oSm3VEwqCyzeMoKZtqbOBR+BTsTVUGuzLEQuep+JmA6S9VtzuDtwFjQyoxvuNJxid6r/PgmrQm
ty86A9dZgRvO9PLHFovdBq++5LBjcZYDEtu0ovnlyUSktEfzJ0iToqyE1bXH62b4KJMYlTJ+fdVX
hJVhW5r5KaCYAhNisUVNnbECaNqFxXw7BiN56Ch/qrlQ9INTraQvjwzBw65gkqILCk5Lww+X2MCT
+O4wJ1R1v/EqAtYJr45TR9dzquZt5zVXU9WOxyZNd3HuYl9M27t5kHLlVvNX5SvzUsEnppEG4iuJ
0tuxqQ70x1YrMRDS6dTnEKpXQiGXLEcQTIoYs6WK1wl1cJtK491oDJEdtcntJgiybFdaFsECnBw4
EDPAgYZf3Ldh+wD/A/jQrPXaNnIO9HB6JzzarcqmzlbkjvmIgTw0LcUcuxgILNh92aCaI6PQglX2
w0Md5ldllT9oZfW8TgWp4C75LKa0bjf0upxTjxfZcuiUnYGz83nE9rsMEFQpOCd/0uwpu+mJmVqu
qZyn5ZrWOSuR95UVvgZwUWTmv7qF3Wyd2X4eB/+qH7yXiBT2xgEzjNmSLt+5qm49a3izDcTNeQKo
GHm1+Z7a4XTNxb9dlWP2UBcpqmQEsQ9Rn/VH476lQXsOjT+VwbZ9QLnkFhDx1gXCsZQ3yEc9DOYu
MyHjB1245LZ99tAe7t48IIWLht1VamcAr+OXbn5NRoFPxR/w6g/c0dQs39iKeYdR2e8wwepjRxP1
3irE2ZiTcitqm56/maOipIKnxV+K1k5tr5kXySYoAG9Nbt2dHWdMb/zWfwhGLqQZnHsSh3R8VFND
MzUwLApwh0PsZjfh2KiNkoqENtsC0wBCP/8kFpdSt7GOYWhWhyBvfqhgTTdOGPmbzEaFKON8T1tW
y53auSlcMtZ9Uzx6qnrsBowkjSBdFKjwWHrme06JDg3NKPCCQ2aAmErMaHiVY/rKTeEBZ8cTfgDA
NBI3P4b7k9mm9XKw99vRcm4lB2EnKvba/Us9lQGpeuNWtaG+Um2580fEGL+6Nbk1Eyvvd547PcpR
ncfWpQ8lRgowuC8hO9u/sHyuTTFRz+53BOmiemW58rYoSn83mIRx+m7ASI8as8qIPSeBc0n66sce
SCABxCDDUeWPiXT2LUXH28Ss601ksH2gSsTbo31c0p42+oS8AtA8FkSBSheGH6y9tK7van432wFD
D+VfzidVGeXa0kW6mbQ496bJiTSKOxbZLC+GHqptJCXJaG8befqFnJS1DYX5GCw28iDrn6bW+Shi
XBrtCJC4mZtDV8dfrsGKDZvXVTdlMDCdD+UHAGIX6/nMeqKN/KV9IIP+rZsr2/EerMk5kjrhGacF
ThcvpGE1dnFLdV8YxM2LLdzHqBXdttM0sBopJX4F49mpr1swyA7qNeRBvdMeUplpAxhKIxxBmZ2t
BqNjkqNQD2TOQBWBYX4ZufdKlvfR1yTYbQn3p5SqP4kSxbl2PRi6og73vSGezHLk1x2YnyKvnmPk
zh2TfH2uqvknGCkfmaX5VkksTg1eGkYl6NcdeQcoCZvBbrmQLqg+QXskVdZWAeOKv2ep2iMigEGy
tbvnopkvfhYHtxJYADNEu1j8m3k/OoaHb8B+9WS3iaOh3VleMN7SGbrjRSEnFth8WuDccimRLVVT
I+spVq90qwffNk1ZmzqDi0qA+Hc25bsaE3TFifZLPTMJzaNo1hkAI96B2AQ9jGDj2HPzDX57V9HR
QDeIAV3YmoA9JWbxE1rWLxYe4kTw8sLc4TwfH9Voy0MwdnR7hCOvu0yxTo2iprslZ8weSWnWMcJW
P+lTOYsful2+s449CJ9KJm7wp6Lh6Wia+oTJfmCe5+4CCownqJB8tCVYN8nTCduGeJonXE4hU0cy
pffIB90p1mVxNdjxzrbhq5ErpIvaldA4ZrIAdLcZ1m5y3dNckl1q0Q/UeOfMGlU2Lqp1XcrPSjU/
/CVfnOVi3ZlzsBVDRutb1fbrrmwVZSZC8jnuz1Vq3vJ2fhpa/ynOA2yIcf/pEDZoHB6rWeF+xoll
nPWcAHMp+aNRWBdL8tGaEn0BcoxG3IFF8UPE1xxqEqVOKtgH3qXrXVKKy75GIUJmeX0E+ym5Jzif
XkHBCtSI5THGRSOarPfOrId9lI8ntkDsNzPBh9DmNzs4VGaYgc/TazwE8YA9MfaIcrX4OZui30/A
XBjweb60E/G/oaQ6StvJ0ap4OBiThyM4LbtDnskbUAFPVqDfGHbrNQlIifCk3HWGQQ3S2lPdsT8e
dBaxzq8givFAStv+SEvz0Yzo2XKQL/wuea87JmhNCR8MFjghAxVWwVgS4sckKcLiqRa9h1sa6QV5
98QN8rlbtLIC0Wz2xA9iOtlF1DQcbrdu1hMwHj4ZdOu130/v1aLAscHmNsl4txsWfa5v2zvlw9Bl
JVHRzVTRsNbORJUUbzD2+KmTnsSi+FV/ttL3fXwhj+dwJ59P7JLxifnkWUqokzVPeuxpp7wqx20C
IGLWMXEIdMa6wADV5vKQJ0F7GRAjgyElTYw8WabB3gdPugkLkwYaJMxM+SwWa+Md8B+D9aJzFqXJ
qYT0OZEUQWupvvs/VVELlIqBUBqQ13KtnH39oqGy90/W4QKA0+b0Ff6ptDZQhLg1p5t40WGtWNCU
HbBvVL3IzjjijgasnUOyKLjm4Fxonk82YlF303RZQyyKr8qP2aIAc5X9LhdNWCEOayj662zRi+dF
ObYXDRkszr27qMptbIY8HlCa+W6cVYP4bKOCw+RBjzaWPEyK1fySL2p1hGztLfo1PfIV7gY0bQtx
G+RPuPIXvTtflG96iLZ0ejz3dvmQL9q4aqmyqRa93J1IWxl59jsvWjpjw7ld1PVk0dnHXJ2jQIdX
YG9saErpa7ao8mrR52Xd/vYI9kgJmqskGn6/qPkZsr5e9H3pplyNFs2/WtT/qaWHtu7LZl8r5zlf
dgQhy4JxWRo0bA8a27jhHXkslr0C/5FbkEwpiQN2Ds04XRiPiAeyjdDLXiJHUNj4rCriMHWuMf3P
24E1BtBEknhvM8uNpbuh5DlIy1exrUCStKxBKNP9SJa9SBsowHVsSuxRQXxmecJZem8u2xSWUD0V
p6F1pGJY4Ls1H/pl+xJz7aTEiF8Jixng7h4vDnQUJzNP2IgJCNgKV7BNRHzZ7EArPjSseuaMe33F
8sfoyMOWEQou+c5jpuNtt2yKGMNvODXYHS1bJGg716ROWZYtCyYWTaYl43VojlflsoNSoE1X07KX
KpcN1bTsqkLEsqWqWmy8yeWJs+y0qKJwgKm7tNmZT0HEwTVn0j6IZRXmZtdap/rQLVuylnUZlhwY
/csGTZXdfR2GMflNtmvFAl43ajZuovV+8mDmUR71zyANAcE4IHG6yArJ7PXfYHtvpdHU6y6Qt23d
Udscjz8yGC6DJm6Q28TzAasi5tv2b9o0E5s3TV/V4GTbRuY7L9TuSmlx8ceC0yLo2IBhhcF5X9JT
HAEWCkfCJH4IbTm7N91xJRnRdtUEk8Mu+00RXfpA4cWsD+zpub2n4hrkJNcDGrdBH2SavjfeOQxa
QEGLFH5r3W3QsGjdjeY4Q833wIM6zdYwnCsYHTlMUPdTQXeEcSMfvaXUWxTYp+u8fzSL+i3KKpv6
shI0tcN0zlSaHeM+/unIFG5sh7SlNDIK0YK+ufcps7ObmaQKfRxbu4ZmIlO6GOWdUTS31D3RyGSV
5lZrELeYwKeDzzG6xwJBJWwt3C2P0fiEbs212qufkxG2gsrtb7MYXyXltKkegksyeu429uMnhyBj
7UR3FcFG1EQ8o0Qd9ZJ5nJb0Y73kIPn7X1Hv8n21ZCT/ywtvSF6O+5/obpX6j5l7f37dX7qbRENj
2w8njyCXtSTF/sqDYZG0hKRYCXeAZTl/p7s5f3g2PL7AQnUDQ74UE/2lu9l/cI9n1y9MVicumuy/
s+0H3/gvHklUQf5H6MySCEP/5JFkwgwSdxYjzqoWhkOKseTi+EqaeNCiXxBz5j728UbNw6SZTJsA
5gEctRJS37XjpsWhm4ffVKGFQEcYYYVHtAt0KRUKba5eREHA11ke/xWoZ7D/3NjiLFzPfSbWFYKE
U8/XrMPkjnUd7u2G5Epv2DEGNgCuSQoTOywx87CiuQ9EWjPIo2wMBDHm7MvXMOM8a1zPy4kYQO7j
kckVa3QpbUL8ecVYeaTF4tihlb+4yOaHIBsMOOUzefyyaU6p8H9SH+0vdKDxSA43gslAijo8jd0m
EfPBpvV85brzuQJgsPHS6DSKdpvMpFtdYzmLgWeofkdp23m2q2M5hPehRXBY0LCY1182FIUk1i+Q
3yiaDiOsWNWh8uefjA0GjyMz2EEy9nZxHZ8B1P70g3UoJvGuHaq19YAWBWbqqRqaHViSz5L7/KoO
BnEZZp+KVCyPa1eUdwZT7SqWeFRrGZkAXPWjA5uQo6eiYFAx5A+HKqRNRbGFIUkUH6BfXLWkgFG5
cGvXcF3DsmF5i8/1EHu9Og/QCTCjf3l2yesbUnfZCcbkUDg/iCb35uwxO/gkXo0f0dnXEou77IKL
kO1nn5JLmjmQxiVYLKPS2/Vj5Vx1ajjYEY67QeI7HHp7gU4MxGYAtgAh/G3dGRCfKk7oJ3vLBVlb
MGuBR7DYTRNESIBKnTCThSS1K9LUfQq0YXY3VJ7fqxxzGeR3buizApdgJK+j7qkTHSUbNI2rtdPz
ScflL4G1ctP7RBlcUtxFWGY7swDjVSdpu7GDwb01Jx7Z0rHxa2F0zTvtbIHrd/TsWvb1svWZDda7
QQyvCzo4yap1Lxi4+9ajLH3SrKxTma2Bv8l7rw7Tq7ia+gN4a+8ZGjR3elnemUWHEk2XQsWLP41v
oNaQJHvGv9A4jvZsvrdxYW5whL6EIPjZynn2azNZ1o/jpPZeeAniRVXF3rOtDIjRbfQCfGM+hlwu
UXiR4HqEMsIhJuUEYE9kG6C01tBE9AQ6XWd1RGybm97KrJUgqRi5q6F33TWRSW5rA064Ji3CTZsk
BKUL6qYDqIPS906t55xri/dlEdpblqNPuUh+UjH8djYEtjQsDq2qSJIqMe5S2WLt74AVlQ5LpdoZ
4OkNG2eoYKaM0wud6P6aTfxLbMU3Pt0QC4udLtmQhL62/bu21Q8A4sD1tIduND6dKT1Rvvtg0bJC
pHFmiU4IMIrfkzq50xEehlAFeCbVSRVzsYmpRV0NsPvJRpqsOaMbTrVqxwuqNsDTv7yAnljd8MZB
YrC28BC4PenwFpMCns36NgzZcMpAvfaV/5aiohzLrnyItL9s+l6UR9JpdJgwEZZJq/Gjzl3A3qsx
tvSMfKcGdHOaQtyVxXTLFSONV+CS91PljFsiW/e8XxZ/kNo3hNQSIyfSP2DhgRfINdfnDRR419mi
C5UEJ2L7xQZF1Fg2PmO7vJJNDWHfWKdG+9kQloTSgRHHyvCV0HGTkaWtRPwbTCLcmMq8pf7I2hsy
7XadVbEjyUirlXn9zOIuw9I95htz4q1oDbDMpYyflD3eBHF8V9jFF3H+bhdUwzX/mkPRTPVs5xn/
rm0/Sq9SR9cEBF3kuXtd1taVNfcPmZcWG+5g57QTV45hKvInfrZn78F1mh3wSimLjgfXhknhsPDJ
/DOwQQiJiqRpUn9UGVS7WPdM2FYNd6i31oxJHuf6+I6a60BlYaEyGMy7sST4i+nnyly66DR2kpWT
gPLJiZy4XnUYIm65skZQlH4DmHumj6FFBgSnsTFjp1ll83wxayZkn7oOGjkNrp/dPsFlsG0y9jm+
VIdYBhQDVPzQ4aTvPEdggCktmtsV+DjKecJtM3XzyqR/QPj6mpBs+GQa/kyxQ3upMg+L+lx+6HJ5
B1NJXlLLCzbSZ1KOT7xHGdiLnlt2M/Mc0qOk+aDiqHaydxvQ37aOUXHZizw5GcUuRHWbDcXpO1Ss
b3YCXHt5ECtN/hVWY7GTLcBMFk6rsTJ/a5k/ObV30CWeap7x/Q4IqILyQz8D1RQwAxsguOFsDqsx
qo1VM9b7MiNTnbM8wpeKjD8206PpdAu783Hi6J1SMqouE1TZxoSn8JMyTXbbWIZfsxetNXsSFMqG
pIO76XR17VdutjZs4+wKe36hFcNd86aiz3YIvvxGHDgcT6k1fzcZOiIy9daJ1JdIA585syEnETfd
WtI8znuWbb8bZAbMkeJedXQkpdFwDl2yzw0ArEUcemNE/7YyiwGmi+9iI+jX2vHobs6Lmkh2uK7p
jjfTz8Ysr4ee1GHF7WFTxfgag3n6aZpOUVftPFh2/e2nPB09us7WEZ5HIh6Yy2yIuKJzqh2IQdQy
mIfzLb3bPMe8z9RGDyisMMTXLGADQoyqf7Iyuh364KnL6n3hLFK9HX1HI/QSKDoxa6SgXAlXAbU4
deKntcOZO4F9p7uwORl2Ym+GhV3pdxgj0WoHug17A7PB4jGETJSiD9X2pWcbemEKDB75hrobrjHp
tVN6GZqvdWO64c3UeQwX/bFN2V2WNFlAJVVLLG3KkPxHVqF12+2pxv1u+JNxwt/iRTg4NOo6mn94
EkNwDYN3ZZj+XVAZ1xP0r6C3LnAlgXT6w7tWzS0/3iNgizdXNDetFWDIXuwx2sQbDfX+szST706H
Z7ZtJ2wwr2NKngBF8qXkFV90nI9IsB4LPJfQIC+XyMgA9rkT74yOHxxsy00FBXRJhmzrFA+2KcJn
q7uoKoP9X0/5lVlweoXKenMQjbCRY29xumeC/8B8BzAFouWGY4TDsDGMqF0XXmzdmuhM/z0JMQn9
yQr/f9ue7z/ar/jj8z/kjy+U8b9mIfGH8EzpSOkz1pjibx6E4A8J9wI2RYAJgEPv7wiMFjwNG2is
AMkfBHig/zYLWX9Im0ZMqmxpKzQ9hpv/9T//oWi1+ad//vs2WNv611logaObS1JMEtGy+Pb+3vk8
EjyM5s7PDzGnDTvoihgv1TLPlMJ8CR3NaxU+Fj2GHVtg2SvCaD848Ae1JxUgB/PW5Q5FuNykDKMS
4tBKeL2tXGifShAa6EmDaTV1K+mxQkzM8W6K3WonvOHKJlHauMlBVJSVko/+BHXw3Flkn2q2bDP7
9gPj5YkucrIvbpMfeTruivbH4L5ojezfyti+7ZP8pMPoqvDpDuqiD531r0ZdPwQNYS6WPuC/JMV+
kxF8Rj18rMFjz5NDkQEhK3iq2y/am/dUPGIT6FpuhCmyNmxrVuAQZoPoJvFDVuXByGdp0Zm9woiu
BYomr0C2dyb3G/jcVTFa4X6W/gdsPKBKrr6G1017m4dW6cPVITQaENmxQcTpKf71LXxMnWJZVTu9
WGObzA9zEFovEbZk7MEDqFddcX5zjvMYJqZgAUYKwE3kk3djRHrnynrn59au6KsdVPJqNbb9taz9
dJuwXHa1eqOSggCy8VKpcJPBk6Mg/qtt+lt6NOR6AhOfFELslAuGKYtpO50gAoAGGDelWT26gkxe
7xZ7ZVgZYEwKtwRcikuvt2AG6Sv0qyzC3UBJj+3P3UKWf+vdtCR8t6CekiTeu8iZl2zqpx056nnL
GOLs4FezYu5ZZtpj887K0dv6s073lKR8wwh8LCa/ujbjEvNkk4ubvpdPRm/dpDZ0tWwMjmMbPM3W
hBehabu1XSS01gg9HC0b5xmR3nhd9ibUEM3jZbDmD89l1ZkKw8QAw6Pe44660k5wLbvmqRjGGctm
Kw+1S3BHzwMMv87LD6JA6uxc58YtqherNo71GPvrPgm3GuvkVSOi1x6jIEnBJNvikMdvHIDqKy3D
3ZKTwbI5mWy+x7Jca4yOuy4xzo2eb00ulyuSaMkEtaNddnK5POY1z+Gi0MMmxwC9heU5svmfA0Tm
7ily+wcjutQzCZ+uSHB1TmCM7WFpqWoygtpC1tt6VPSPKLLbnseP0ADrYJ8sF0CVTbJY3iOTHnRN
bMYKmquwAtbFgikatryFaPF1+NmqKWjX9WJ5jMzhVndTcDtjBuURNlI5OPV0DA2lukIkhMwqZusY
w2e788p0L8LgPepQ642kzL8cD4+pE/qUaeomO0OCvmRxeccADmzEYgRo55Z3Qmg4lx4mpyrta29k
pFIm38bC3mZ/L2pXs1mLDdp4/G0w0l/Vdpm1tnymZrowcR/Ynaw2g/DC54BMlu8M0dnqiEy4A0dP
E6YmmKqlUsmbKdwwdHbpLRjnYSmepgy2AMfxe2OT11ASGM+8RF3bIkj5xt3yYHJ3Xg2JlZ91XNxG
ZXNdG+UplcZ3OEoWX9DVzwmAXNqrvHMiw+ZFBaazzrR8jDgeFdN6AmeoyZwrumWvkCe4V2BwPfQO
e7+IgkXeFDo/O0XsPFEoOx5xW+96UhC4lvN3VAw2PorLiDXUL33m/jTVcMRyzQnSG0hICLzwrjH8
VvFjlsdXrYJt0yMMLcaH6xqYPZs48ZLU3BCngVta2ME2DPxxHRj6gf8o5AxYHbnJ36gL+W6m+Xuf
dG++z3kKAvSnJIO+CiTGVQpq9K4bAwHiJ7LWxOrAzWbBE8la1OsO4aTPb+YlUtDoaomvxWpN4SHO
/AqjROxiaBpa/fOn01QVhCM47igwsFeeUWje8w1bVT3ehUV1kw2UAaQWUlczpUyYfv5gRvG4a9vp
o3Ydlir9o2wq5wjJH9eQM2J3ENW37KjDDcEVYou2vTNYb3/lxwRb5wY3lILrueLGNu4Yc8qrMCTe
MhgJFWGshcn93zD8Pk5l/0R7FTu5If6MSrAjTsHAl9YfTd38kvE7ZEzTK4+rMIkByQ+t068+7mgx
pAcXQFxyZ2RmtONt/AE2bd6ZRn6HefsqcdnUgUN7dMIi3NKG6MFVyL5EHDTHzMYI3AClEH1AJ1x9
HbY+zRYqO3OS0GTLoiySza+plmiqORXYzoobd3FHpC5puyxL53Wq6RdrzwP73lXt0YMIgGo/O3q4
p60JqZI8MM6L6Pa/L3rLRc9Ehv7/XPSq5H9s239wmi5C+Z9f9dclz/7jH25yWFf/ErxhmdEdZHq2
pErI/HujqfsH+vOS1TddmwqYpeX8L8Hb+cMGmMb/59FZQzhO/juXPP9fjKZkhh3P81HCMcMGEHr+
8ZKX93HATrxKj2Ni7kzMpixW1wQ/UHMN06ErTxHBSSPQzfCixj3yW/w4OFCu2OxeeFYTniTyGuUG
06TejEx9MUlxTBHveYcql0ezjWWm449YUq0NpbhPkLYsc5LDg0DB5DMwuPgUiQA9z63WV1xLrhbN
hOxoHuNH15+W0N8ipYMGZE4bYZ5noGH3GF6jnQ/XbCoTdmnGG47//n7Mic/1Vjthv3I2AQWC22qM
Xm3wjhuRTqA5nGqb9ySHEaQv9CD/hpTa7fu8vDajlL4V9DAAXMF3qOXJtPFGQjraUyL7KyxXcRSn
+b7VTbitJ/ONGl88MCwTk5Spj5+d8Rrnq/Lh/LRU5tkTTvsl51JZ7Q8FGwb/VJz6QeS7Wbk2vVgQ
eUYgVNRWjPcBoTJgnsMCi6bCJjGpmEiK+ez4Pc8mf4yQB6z4qJLx1xZBeRUIEgq016lX7GHv0Fop
6NDka9vRuQNl5R/qqjtk5KXuQ6KLK+EvIXA/RBPCInDO0tYBARNvtEGjrwzuIpsEwpQEHyY0B8rd
4DL/b/bOY0lzI82y7zJ7lAFwKF/M5tdahM7YwCIjIqG1Qz59H5DGLlaxhma9nt6RTGbELwDHJ+49
l4IGd+G8v84e+rLeey5jO9sxvi0wPMwqBQU2rWTkRcdSZ+HpDR/xwBgxU2gDCMYkXDJjoDgIeSTJ
QS3qIharXo4brYDr6ND5rGYfTVUExMsa0l202OaDgvddBJqGQSI8MjkH5OtMy66msCunDkBSdm/K
ZEPeRYwUgZXm4LjWok2dGcmDvSRKXpOiORudvi4r+8lt6k9DhQfYne92lq/DHGNJDOi3d8dLaJqP
9APz1Ia+YjaDB7dSjXvWUWu3wS4Td8Ul9dTdGvLbiHhWd+FZ5Gis2I3v8kJcjbLfu2DMlvagn1ke
74kN2iGYvMXS/qF8+EpEK9RxAGPJINFBrzRUi5ZYaEpbR659mDDwRIG70gaKMfI3gG3i2Yq6T8dV
D7GYPydAM6ux/6UzUZJaip6bjSp7lnFjtXDB+/bqNPivWOSyyZ8L7KjDhm/ix2gCvBppjpo2mdET
rMAx0x7QU+KV6JjxDgaDoIA9KUpSuGpg4AL9XSrX2VqO2ELChWaRNK+mpr24Rc0Sl1VACTS/j4JD
CFlIlP1DFZLojZYaVHyc/SSytVzVvX6IR+9NBMkG3M2h8ciu0pjK9HJRt6+DVz+0Jjd47PuPYZ09
c0Qaq052xXry6FfKtlmgySaZswkBAfnzbNLdtTk/qDY6kMrphsUI4LwctR5rnFjCe7dyfTMY/h5j
G9PAQBaIkal9ROMQ7kuUNgM20p7HXU8+PXb+kS+thEOcNjosCpQVjcF4RiLyqRT0ktRzb6ZZ+K/S
B+iV5aAUlKfT2+bxk1EiqWFoNbI8t9+MOoBQWqNCLuBkHGgIkKVRkW6KJEr33HPI901Tg9yYhds+
nw5M3KJF12AiIdD2u8bjvCDMdIYP5wZxXVbwWIicElR3zowGnaNELPJY6t1HEqKetqPh3tLw+rF1
MxycJInqn1Lq/KbkjB2k95S2+KLM0WLKg7unkN5FlDV4PPeja5ODbUE3TvzhWM/Kc/YFJrUrK0Zy
bBD5m1qn0eDIg4DAFuREfCFu/lE4jJ1d8rTRvE5Ndcos/QmCAQLwhO9H4z3JHgIJs1paYw5Wdhe4
Nt3xSwBI0hrqXPKNFcVVjUEfFAjogEsaobnL8vyiYQGygvqT+dYnGISd8Qwg7qsaW2gSbb4NwMO5
mMRp0+DL6uG4N8t6azjVyWtN8sWDbN+m8dYlMWUVFcQyGckAt256MVKDWPG0/O7BpmwCvi3ZOm+M
OuPNKFuSwKUevTloPRtHvlu2zasCNyHb6WA7Gb1Dne0a0T+rvnnVgtFZNVgEl35lvmJ2egYAqvNW
sQylxpBuMEo9O2H0U5BOzoQgFSs9QIzHc8fZlXrEvBQXabZB3g1u24UebDNxW+H8tYg3NhxIBoFF
jK+OEC0PnXcP2j0PuVBciMgoz/OMhsn+nJ0TevRyesjoIDdG9IkEBy71jhAiW9Xv4DRftBp7epAY
2VFr5lCcmr+QZu1XlmBXbquVsiA7Gz1AZ4eIViPhXnCisr404L+lPvd6tYtGiDmsCMVzXGD1yMUW
/divKC84130fwiPPLJ0Vl1/q0HTKWXaGxwZ9eP0YjfKgaZBMGrAm0MqwX4X5D2Wxh5jq4BcQ6ffK
BdfiW+i6NPh02SbAICIwjy/L+c7x0slGOsJzcBqYxZNgBjI59zd+bfqnoaBEj7KgWPlVstcDRGhC
S54rD65fqdQttYqzaoN1nLMvQNczaVAeVbTx6ifM81e3N0l0sEHIpD52hWPIZwJzCd9itAolWMap
3wetQQ1vpXucej+dNij29TBcRr+7aKEsNsotb2Fbv0G75bC2nesAPInuedwXOudypZf92vaSe5R1
L2GhnivtDjxyXczbpKBEFZzI7G6i0Fugc/rKuCcJP8LVL65epN9AQ7OLTaitXGjhjKwWWazdqj58
LRJ+sM6IgcnJlxvKfa8VuPumX0Vl86vFze/rETq0BIeKmcEOrDmgjyFUxgLAEk+ul8hLzWb/FvTD
RhcgJDsnvYQ9GgFNMwumNJ610ZDtbTW+RnPq7j7vfXCLBzmwvU2yZImyTFtSDy0NnZa894bqit2y
X3i+P7sGGUMXId0ttUzSTDe9LeWzwti0ykiAL92RINU4LQGnseaTrU6gtREAoBpQukujBFsfXzW/
fc8QbmUJukmCkAkyNmGe+/pZINdYAc6b7iLEq9T31nTMtP5nVPWvyKM+84ITNtfjlt1Gg5J28K6+
lXj7sE0IdOvnqAO+OPSDg1s+JA2gFSuaknU3psdonsilcXzIfGkvdQMwXal09elPPuZuKvulHunp
bITyDypnl2vlELQzjeleBn7JTbS3FOXnrvZ8JIrkEq9cUbbLqR1XrlGHCBUiZ5FHnJZ4fVy2nyzI
SXr5asP8vZ5xu+wCWdmo7o25GTA6TX5MFNoQMnESVrykNg4RIZSzVHfc5drFNY/jo+hrBivrUPe2
eFCASCE6IFL1Bmp4S9pLAi7G+8QJDnwF0ABDlPnXDz/NKrwxYFqOWfRW2OWDip2dpqu9UZH9VfEE
2aBkJQQmkmyhM864LPbdRxC4EpAO05AxSLZRH9Kxk/rMLtu89BZWgorIwbrUrrqiXhANXEL8W4xf
KWW0TahpxNN1hxK/kcTGsUq9ceS5O6siSvFqjJIqcWDbHQPi2XYSK1BmPA4cSPE0PEXjeCSoUFH4
mN8i64sNpe+uH5MfLhEoqTluqp6gmTH+SaUsKV+9ZWPVbx5YqbneurtG5CHPL98Ln5eglZtw1LCH
awIc0wiMKYPjODg/RMi6r4iefFZJFf9Nrwc6HHnDpPIhy2g345UNz17ng/wu/HSD0h3Urs0IXK8+
TU/b+gGCw86gWKvgFyQGH0Can9HJMlFpK5BiuWJHL45WqY9gF8iuFMj/cQAFnr0ruxaYUbmty4Ho
reSXSvPPIWXMhgHpjOz+ZNfNy9COFxByGumD/WMapm8FnAfwBsHeJQkwsEoEoOODAdZdpWKZwVHF
4XbHzb1s8G0gowjBAGf2GmrDlTw0rh1u2x5GmGUcXctaa562im13b3b9knpy25nBBS/UQxFZa1m0
5wBB3aIQJjoaEWwbwMBuRN1Vspb0wWlKp+WrSX44Kv5OqWMXqLXihQkOc0FCIEhI5jVgkJaeZfrr
gUT5suexBjWe2IrCIiEM7KLbU0tZohqWJBeSyBfN4NHUVivNV2fdx6ebZKyPi+E9LE5RUCQPUcij
YgyigNlx/+HW3tWoeLgPeojaPzcwLJUkkcfGLYlgjg26x+PE4Dd5wvJ3iOmvUUlHw0Y8wzsz61xH
n15wIPfawcuyZg9TLihbqv/div029tCZU/y/hyU/PtKPv45K5r/zx6jE+IfDQsu1JGB4xF7A2P8Y
lej/4CtxGVQI1mTGn/iJv6WO2WyyDZoEQqjA/fwxKrHnn8YoxrXpVjxndvL+2/7r7/Zhf9UG/pZ6
ZvMrbGGzZ/v3UcmUk+CnGJNvo2RnjowQMy5e+HJnqjvibzzyOYfh2+yt7NQqnhQyAqIuqB53QdhD
KksTjfMCrx+Ovbs/tfPh7NMO4381mR8GhHssCmKX1mZuD4e+5PYqC+eSDenZgSk6SvngWrg60/gu
qE+WGFBZtyjnCU3J45TVO0RVJ7T2L2LS1DY1mg+jxVee5A7aV5gieOVCVGF1smyV5W0AX9wbIjaz
cnKAXxTFtopo+Ej26MB79Pm6Q0uXdRWVbukqJGzFccqirR9Tp1EvMb5pzetISttSqPqj8/NfmSfP
IILB/paKXJ05swbbGBVCs6UdpVpXRBRC9FjEE8PKOgUBww2MezVsfgBnljvRunddswj2coyTadGV
eLl9GLtgxxILLvo0tUw3KMSHQLypqE8X0YwRaPwaK4IvQMe2WCEkj9iEPCNSZ0W1oaKlAbEQ66Bi
YksBvpVlBqIIyxkENkT005nhvFAwPltKe5J+8JxMM4epND+JXPqa+vBH6VdvRWg+YSWnjlEjhTnK
Qb+fKLY5J1hQsJ8IcT6sTOQYS1QaiEEqtA9OOH1GYduRLJL3x8y2GDtVirHY2D25dfaEbCXYBx09
WRbwvB96Mkjs4KXICTUPaxtA+WSsUoH1OuTgRacGUB8T7BwziqKyZgCsCa9ZVQ4UdCfjO+sn55do
4R6gACq5wAQ8m8hCH+hlcKR6E2L0bLvVCxvSmgR2PzX+r1xMKfRe/7sqEQq5ob5jYG4tTSQy0GJg
a2SF24LyG/lSupyMzwpbZtmGv0RF454jj90mLgaxRifNkVKxtmdY9G/9ct82a3SBjMhbaODYxs01
VmNQPrTzJ6MfmmVKv73ItYb9m2DVitCHb8omh5UBA+2cVreHtuGTBb1ubGuvDB/NVtPXncCy0Gk0
jVF5qnCpbDWfNYTNMHypl9ORbLbwWOlomgoUugDiDLJupgpWPFk6I/OmNHvopPEJ7IWAKNyv275P
HqiKMVsGQbBU8fTVTX63tMeEnxEloJ5mrxibLHzCPWRHj/a00k1xkcBrlkxq46WJlGzBsrvZMUUl
+4dSgllY/kAw4So0ur0bwtXLmicsHLfOwMBpTwcxjSuu3TUqGYZg8x2Eer5yg2MXBaw1p6c0JnbM
GjLwEyVSIm9CQiQgZkakd+9aaQ8LM+w3lTMQqBWBPwZQvI0Bni+kbxOEMAApTgZr6bSSREPUZUBR
smDd1Ha/miwuD4E1hh8R/YqsVtxVzXRjPmhvU5h5yyGx8QG1CZ2W/OFm0UsVZKA/kuDOB51iaEAx
1/b6Yxrl09odTbWehD+vUfG6aWP6o070jaj1Tz3X7zkeRT5qf+f3+VYfuJXkqGCXaJepp7jUIn9a
tkEacXFkG+Qp+TrDosYVSL/ThdrVEFzRjYPLYLRpmk1vH9cxqYYOoyRSskjcI6xi5dtcVD6VaG7V
FHWVSTZOgxEnbvoYTIjpIQQyY4S4ln7xwL2tmjz2LzJ0rvkwi7WR+XI+MBKM+e2495hmD9o8WzLi
veDmXEa4SJeRGn/DZsOBLdP+PAjsl1POfQySfmItx5qZXAf34gzTo+rb+jHWFUhJTZC47BtXY+y2
9nxoIBCDQh8zfCxZe6dpv1c6iop2sN4nu/0gdSBetnaybarsUTrdoffKdBlN+bBVJKMtGe3zCNDk
oQbxQmHWclNjuTPs+B5UdcbTh5w9piWL1gLyXvQswAp8mgZq6FRab74VfbBgLBapQrIRW3u2SHwR
LBZbFV4Nj/xW1SfP8wS7XR4F6csN1m6kq4+xnN4MvTu5Hd9ch7+q6CTpZOH4bZIubxvqdTS50nzz
2EfguzAnG8vE0O4drFPk5d3G1rBS+Xi9cMYkz0SBhZumY5oeh/ZuCgzy7bjtGjU9qJZpNguKxdjw
mNIwnlavRS6Me0gsguG2T04unZU0vK1rkaluWnsp0JM0GDJxK7KZYIuKM5F9gJm9kAjlDhNyi+TB
QGTCzV2vgyqilwm7d2t88dGRE1gdLTOuStZzO0wAKyPUvhhM4y+1a0SsOrP0dkjJwCPTONLA0I59
KhZWpU84WUmiwGGKnDigDs19dwdofFMqebGb8R3MArh4ms15s1LHA+p233BJmzIVtXjAXdbZgBFo
kxZNAhao7emu3LByDlGRP9rzC+Nm4/ZHpsswfZ7vWXa/VrXUHvNGOGtyx9KtWXW0eB3QoLTZcQO4
yBv4WDwviR7clrm+47b+qu3UtKoKZH9UvhgH4rheeVq2z6MM3UdSIrMdBIdQmv9yc3WLurluGIko
aZ2aby7ywbHngAgyR3A3cf2tm1lBj30uhpXhk9bljd1VDnwWdYog2ulepcZEKBiAipVlBagz0+ol
nCiiTKJ+Jwqf+a+Mvguv5iBswXaG0ctYcqzhl9tHgjCewDa+PLdASIFHdY06g6d41e4CMSRrc7Iv
Tt98JlVxawtCOc2WPXe3MI2esz74GMaUbarxWYlfcVACiJsIORU2AbAMovrm6E7DS+dcHMIJnITo
kNBPXposC3maDw+JhIObe/tq1NR6aMRT0PvoWGocFIDmyRSAnB3ol6o+izjIL6OFbgQ4E6DRuHzQ
zHGNrffXYE7fqCEORSAP9PnnzmAgQEggbV1pEvXu5xu2Px94WcN3fSyJ2Uh/6STAL0rN+JlU00Y0
2ffEar+N8mip+QTtmXV9r/LoYWzsAxKi9til7Vdt++/S4kOUfvhQzJ7+dLSfZa7fEGY81lUXEGPP
cTllVo+9vqiWwdRDIbb1bVkbhNIreC0Z4FWu9fhE0M//uqN+737oV/6u+2nIZC7+ykK1df7eHx2Q
9Q+mu9JEJyKwOVmI+/7ogND90cnoNrYCiVOBrukPKpHDghnrkySpWXi6Nxun/rksNj2OPgn92/lN
Y/g/6oC8f6cS0bNbc/vl2sKxDXD1/7osnsokKCMSVve8du9dT2ZgnhyZCkq1bUKfqMDhFUyevdOj
6AxJskJlijHTnORJenq7qUJiILKMqSNdwh5QTMhcOLqmnfsE8Z0zdML9mhbUScSjcg6B1RlylpYO
UEFE2F+pkeYbmVd7q41PZi+0pQYgdI1FJ3sYwsm/qCQONkHlFc+OUc7NfbF1zBms5tFr2DQ5K57x
2dWTQBRqq/5h4O88FuNk7jl4j7EH8Rqx8b33zHSlNeFJAWTkLCL+tIkYwDexu0Ypd7dCQDh2Ft/Z
dCFNVuMp1fP3SHe22mQDaDd1okJdma3rZnymmiyWSZoNyywPSb6wdkOUHbucT0fa+YbY5ie/S3ae
5b6NiXzzUPgvGzXMC1TO/Kx/dYv8SqL1Hehli6iugqeBlnIGIR18qAB73SzZ73gke+Y9b99qGbe7
eCsklMGyVtu2A+uaJDsRGk+GM8HMaMZTV5WnfkifgpAdTYx1Ff43RIybybpYK7yj2VTr1kQy7nXM
LktXX9EmXls75L0AYwIPNX2Osf/t6R3h1156FeU00IMwEe413F2ln58YMW0bNziPoNsWagIYjRBv
Ybf6S5ZUH8wC54g+/lf8ZDZC/z4r1qPPjsnst66rjs04vXpkcWGXQdTCsoXQNMTzGa4SHiFdgPzJ
KXamyXaoDJ39VMbvKWo2cnWN16wpXuPa3DuQ5oY0PHgM8caZ1JAG3p6DmB8OE1ZwaXiB/qhJhtUF
SsER9FBWqu+4Sk+No07YWa+WZFfMRT3yrEqcVdzND/bOLg5YwgnN6glLJKlm5SORNTSmezMRqQAS
sIuHhggFlAROQSNTsiImVBfPh1MNX75v3FGEZqs0qH/2rvYc8Q4kO0K8fQCgfBTbgBNbS12jtLj4
PO5jv8n5BKKnyRgOo2Ve6vSjr+ljqcw3k1Pt7cZ9bQQaT032uyZtjjrRcqDan/3J27Z6eXTSfN1G
A2ExIC9Mg8vRhfFQhN+5J+ND3k9yy+5qpzT3DsX4kfjyfc9Sj94JOEI83TJL/KxiUuVC2wf/QTGK
ucaSDZpIozlXPbKuIJx9zxPgJRsn706WIxVnPT0YVfnoJVhvSVlmi0e2kQ9RQIdwE3plTXdvbRSL
D+LcmbeNat/NPzke4RBM+RU5DGHCVvvWuMW4sosc5+SEkUglzVoPcnDKo4ELYLxj28Yq1Q04YtBE
+NqT3bn4XRCOraRXE/4Yos3M4ODA+VqjHyQ1lZZh1g4eyPN4a1X7mlEep32V3wKWMYAkhmk3pMEj
+XovXedsisq487HeA5qvZaiZ+royjdfGZOUX+WVHsoD/EEz0ySgRvsf4XPTuM/5LwkGDp2BwN6Re
nOYZriW/p1geLJ8bzrB+1QgyYVytLIFwzvWjmfHDEjzBoj47C7CDm97VbkLGN23GAsco+l3eWO2F
tc+wMzSHsJnSFFv2is4CnhVAi4ZlfzTxNI/K8CuqOX2EkfxMmkBbD0NWLqp++h5ged0kBEx6wMkF
fM/lR/HPPL5EvhuaItv1pZWvpoJdnOVxDsg0fDac5g21nAd9Mw5WWg7HCXQbI3BfZl+VjqA4dGdR
OC8SP5EO1pXT6jGMi+KCnJwogPDBUvWPIWPL2BbMcUQ1rhhWsK4Nw6cy54ozZ63QoFJW7ylh8RzS
N8w7mEy17r2eF/WD2zMUZ6Qrwtpba2XV73t7IBVJct81jvOpcQo3rP6LChto5lCJBVqYbHoUAkSi
6pto1gwokZFpm3+mSKY1VAWNaInmRmeAr3Mn0B0MtjdBikKKIH0Ke9FyNUdVsc5L+DRpnDx3lveo
ZimD26DGLioSmus50QHhgxY7b8IfD+2siIj7+Gc6ayQcj/Wvm7UPqNBZKgUHo1NbICcA1hBYgEh/
ca3yFY4l6I7B3JYhz5QSUcYIASGfVRoxcg0OS25cxM5sZgSuHOvQzNoOMWrMCJB7mLPuw9TrNbnS
e6TUCPNnbYg9q0Qs4vpsZCMx8hF3QFPK8C1ZDmxioyqM0YO722QWndDrPOSzCsWIz80sSwnGZBfP
OhX62BjdSl3563YWsnitvISztIVKsYLkiaYZ1UunxI8QFYxvoENCFUPKyVkT/L4QumeGbgZqyG4q
CESYUNQMKGvoTm8AHe4JihtotYD/0OAUaHEUmhxBDIpVN09otIGf6I8d2p1hFvGoNtpaqHpkUb/r
qHyEKD7TWDyV6Il5lJ751l8nQBkL38cfG1roImbJEMiTmH0LAd1WcS9QFbnsOJAwIDTCs350UR7l
swQpQJzM2rvcVrM8qUrYFvS/KZY6g8h2PicLFWk1y5o6m+CtHqUTPtNyqdV8V2bLrZUMCKLSqvtg
RbysSoZSs2TKQjtlzyIqYny+PY15VIe+qkVn1Va+h5YaKfkswfLZPQ5osrT5UdVP7l2Yalug2opn
+ZZs0vrIjeksGocRqA/sbKFbUfiAwhxewgiA1b07syasmNVhflK/Q08u37xZOSZmDVmBmKywMQpH
Nb2tRfDJrDMzZpBkNA7HiK3hIp3VaKGNLi1ME4CxdvegdPY6zqxeA9IDDC8CjU8G4XvMwb2MKvPe
o+TXew5ec9bARQPRGkQH51OKoEWmPEC9cVeN6p1F+oUJnFqXyOmaWVcHuJASYNba2Y72HSO+az1i
8SRyvBxZXuBS58BEQW9Spxc5a/csRHxsBk9ob6iPaBOnWecXYONaMdJ5GzzCdTzEgO2sCjSQQoAE
arqHEMmgG9QMIEDBXXwQU5fGND79IuAWnWa5YewXX6aueSszapKbHZBUU+ND9pDnLcjgIVbcqZud
5/SIu7wIWY+i0spSnZNC0+5C88Up9qzwrHMzvCc9gorKdZZDZdCRF3iRPdv5qKFPQc8R7cZgVecn
qBNZJyj0EZj4pCE2qsecPMT9fZ55R4JDJS0qFrOmDc3XwWYfY02x442Ta3zDtBXQPLp9ykiQWg1B
v5usarPGsz0HA5T2G7Jx5kuV/TaPZAxv2rZpwKjSmiuozrXWDcz6x98anf/fsy9YA/1dw4cSJPn+
D9rg+W/93u5JD5mvaYOQ+T3DYlYA/97u8Sf8d539rs2aA+jFPw1g/ImuG55OuoVLJgb/x3+3e+4/
XMTbtImCDgNd7/+MQUsvV6RjUOT7r//7f9z5ReEwQ2FsCYPrbH4Ff3Z/IYCk+p8GVjd5sGm9/mSV
70GFwovHE09ncvTupn3+0wd0+/2n/9lzJuhi//2Xejr0DQggzF5odv/1l4ae3bagAdW2toZZZFIe
srjDuFRCuus3g8dzZfhi2sU2am9YH4aLdKdVzwNHJunewOx1biELv6u/0eOQ61xWG6N8yYOUxCOT
f2QxYuWvjbXFl7VAirUb2ceVCl3RFJ2n5jx65YkWbt+hA8G5xjylAqou13//Pk06/P/wPj1PZzXp
Cgtqyb98uKRqATwJZ2t1itwCgnwlyQ2KHdYwGsNLZNwruwuOBUlDWMQhThRntncsmw4gK1d561HE
DTi57U2r7L2arDfYWgRMs6bzQlKqcbmqBLku3W8Nv9pe/f3rnz2Lf339QhoGgwXP+8sqtHQ1ow9G
rdliTs+RK3fr0k4PPnSJuLyTvwh9UJ0Cerq4AJkAqslpixvOsBXr2hvRFNshy99ZqpAbGa8xxS1M
Rz1y+D1ZpXcW+acM7Hc5dhd4dNi15JeLzGqOFygIHlatu/n7t+PK//h+bJAGLtc7y2TuqT9f7OZg
B1lg6M02rsbTiFvN1SZAW2icx7fcsjYMcQnEeOotfSs7/dlKZLmcWIJhrJ9jjEEbRcRBkZRSxKu0
vlZkOWRS39oQJ8zs5pBPkGIe8SZ1Qk0CMtZm5xVjnqG45J+SLtu7Rv8TaerJMdUX89aNxt5ljA4s
5Fa5nh9TArYIjbU0A/sxC1ID3RgCYy6XZFvPHl6qVlvhijfkCbElO9EUtXdlEyQwqQ8T8ABRsPAj
2YYhiLPkznW7VamelKHtQrN57lreq84fp8meTe/CaAAjhdHdDYxdYtwjxhH1b4wOfR1qLl0CPPfC
uLbAAxriIpJmQIgI+2oKV5I5fdsahxJbV2oj7OVHV9Jl4/IZxYeg53kOVBNdY3fJtJEVhr7x6d2U
fa8sHI0TWYHDAdrUIsr3mEK7utjqJTW5KLaMbQ5zUEGXkg1Cl8NAjDw6rKWUkYWg5G8JTwvMnej1
RV8COACjj553pVP3iPqQpM5eVSM7uWlcyxo9OnKtMCaqBy5roOLHpsQcXYXvSaWWY3qrwNB2urmt
MhevZrof9ZY50LyRGvcByK2ZSd076qcTDTelfTX1pc7NvUfwiaa/OSXgvfoKPxY/KCmDeYhoYG/G
4Tr1gI42vCTP+VmT/TMUgO9D+Cbc2kK3t3yoq2wEzCNGyDn5hhWAZi3DkgA8Wy64owjiE2sk+xjl
cRuZb5odrXy9v2gxqQEFc2J4hZDCH5XFyAX4fBR2QFnGNTfXpkLPm07rmKZ2TH6m1bjwlc+Me8Lp
PlyEy2CZ/9uo+GIw77UiPacTQ3ANTnaV7szBP6cgK0DBPMZFc0w5nGDhLyJxsyNKwPwI8XtlpD/w
X60MZ2VDORhA6dogzZqSvGmcGwp6fweFxfS/9ATz/aQWgqC0pIPJgr8pcVlbRayoA+TQOvjglj5M
tgvNcDZxp//s67eKPJWxkWcmDltm3Puk1LY2JSaCtG2o7FPWDvskezByEsxQOvkmELFAXmsuyFa+
BswK44eenFWrHXd9ZO4hP4Ldufr5swbMzE4A6c6TovHqoHmA2oBJBk8nvLwKBy/tMcwKaN36fi7k
smiXyo8gAjLj9BsCYld+UZ5JiFpZ2IX5+ojUZbuSkQEfU/qT5/zRsrHO6g7w7Hs2PWt2uE2YDnBv
wnuUETSiIj9aMXV3C5Wn96g3IcWkQ7JqwuZs1sNJqRere4ApuLcJW3b86Bzn2lqxuJzTCHQ/vJji
tadFdUWAPq4+a4G4wnHZtY1/weW5LBkflk1+Kvv2NsW0mUgsmAn1C9stHpUPrVzGBLqwnmCRcvTD
/iydK4CnB50n5ZzJ06CbDeDIwXHaZBGpkxlo5omlK4/2hR2eGFVSDDPdAqo6BMjFooxznORFM7h1
LbPYPCeor5PtKSVuQ2OsZnmKDiIgua0+6j2sCbkPiL8ghbMNrspp9u6U3L2RaBKFRF3J8xRUW7bC
yDCijjo/WXaBPrfIS8alax/EVt+7G0WoW6vlrFoAWwRvteusVDgdjKpfKuI7B+4ykyFc0Yulp7o1
G+O1kxnnTBUbeJANoknnNCR0J4iDYZXDxyUI0ShQ5Cp6GIiZXLlPiYHRyYWzFIG455pzGSzZ2sWA
r4AXHX2EzXHMRNUq2F8eUDJt68H9nmXhDtAn9Cxcbt+gLEC/MCmu2/SQqActI47OrS8j0KosQ4w+
ulxadPl1NKAsMngcDhxAL0A3DqM7rEcBkGSO/VLLModiQ7IoMd4QQ4C5tDsl5AIADH+xXNY48AvE
3ONYrrrqi4igJWmY647oodgJ1rVRb7xsvLDYXBVk0HQGwWTNKTVcYt2DpzI2X21coQTINBgyzUj/
qrxx2YXThiN22bcjKE0+aMQvLoQsx7qMtHpTIq6C2CRQqnzoj4nXnOI0/VkrNKyEjpTw7oPUXDro
87SchR1ylxuZlbTRyOiD6DEa6gvF4XKw2yXmEwbAPyLcykP03Ipzn6Cs1oKc2Jfp5nL6OiXmHkq9
JAMM0thbCxWfb2efWIR3po/Xc+iWWTEcdBaZWnMjOHkKI4IUm3A1EV3A1MUdnvR+Muj88xIDWI8T
ug2+vZmVU4flBfrzfqDKccFz2bGx92r7xNTzEk0FbsxqH/ffQzetgob0yHnkhVLdSripRHdAzAoK
je1v4/3QpXt2wmbVmLuKFTpxsyGRKE9qEp/wH3dZPLJtQD8j3wDHLWIrAqhlryIqCViJM9p90c+6
HzbT+JwY9TPmbeRB1e2xcXI6SND6jFBqyoQ8v4YKq3iqnzPNezJTy+QzdCnbWvPo+j60YeQ5ke09
NLm5aaZkaxLzMhTW3q+/+v4pIz0IKTBW3p+g3LFQJau4QLaDs8YacS1kOBQwO4hc33swwHX0JgFQ
L4bZ/laLCefqKaexCpf1dyY5w5yj05ALwFa+sN+bFtdA2DNijFIGp9NjrX/lstuy11jrnv9qoAXV
gJ7kyqKuPIwR9Yf/OqF6RV22l9E+QaKO9tTm30+W4KpJ3m0Foq3CDGxzMSWfAf50E4JSgBUL7cvk
XeLsO2XkOJbmA3LyZY1mZ1AUcvGvFOGJo4y91ezH0Nq4oiEAjv2FFe4YH/Lsnd67KXgUSf6jijRg
EAwVfBsVF3Dp4tjo/8XemSzHjmRJ9ldaeo8QAwzjojc+j6RzpnMD4YgZMMzD19fBq4qOjMiuKMl1
5yoXkXwkne4Gu3pVj26j+B3PWGHm7+AKLdwjHV6chpvGZO9Fe2XPD/27PdEVs3XsrwycbJ40T/Ox
2mXkB3J9lVkBpR72ogoGDBhIxXis+7siVdiM6KwliB6UakfnxiZIka21JbggrDr2FjFhEcQK8xR/
vq72loHh70zLOChEhICXiTdpimNX14+jNsDLp9aYht/C+YmMBPQPHqn+kvf9iyBhAy95RbfRSkVi
EUhvy6ixDmYAKE0A1BT0RJ3p1FoVRfWk8X5zSeVX/j2CxE4E5nOtDyejEI+tiyzGIT/Icesjp+te
um4L71Evv13ji2fBOkrf+triCS/120bJG9MdFzNaBz8KGYFDSFhfRyBTyUBwy743+UQXBgkZn8u4
P7y2E3ihPt/HLgmZyto5E6623gd1/RGEwUM3yZNZFSsZSwpZedBzeHkloSh/YXG5HS1cEF22FuzQ
ihQtOf3qZHf6+wHj12L0L8M0nQU2ERoyjYIp48/zBQg7V09aA8hug8nBGs6qB4Pi8wgwGH4y3qh8
XM66eOwT+5pgU8M/IfC8uN71738SFIW/DG4ePlmXHwRZ2CJ9/OcfRGhxYvB9WxqMBnYqXHtb56qj
THZYto0wPtu46ImvPf39t53X03/+vrbBnhvvLpBDnTDWXwaskRpx17RkvRW6dztYpymNH6HOECHD
I2UnmxFWtRjIp9XPNBtATSa77vnE+vp1UTYnZbWYQweGAG3j6umpROWuWglOZvygSPvS0yvYdYLr
mNAIiPKwKbTt3/8K/9Nv8Bc9hP6TWMcaW3MyJrzHLqNqtgLYh3IeI9nsY3Zpv77h/++qGVH3f3jh
V+/N+//6zhtcPjfv2ff/+d9HTOJ19M8uiV9f9odLguS1YwsUMsP4Zfn+wyUhwB/pjtBt+8/cJOc3
HWVJF5x2hiOs2Xb+u0vC/o3SGRznpOBNizfgv8RNQjH4y3vdng0amNWlQ0zfcefw/j+KCXlSsAcO
qmTP3LHL8ZjqEXSZNNdYsrufjkN9DaRWPLu43FzqpE3y4eploJJbioAYfffgBc+ZO9dn0gMdVwxr
sP/wckU9Fk8zONdxA+OZW7jxVGmEFkzOkaLv1sQTCY7hJ88mlPl0YvtglvT9xOF9TCKtTuW1qPR0
NY4UFTSqvmt8ci8lOTYPn9eucRpWrASXR7iQdtzelGTfrDkEF8AcuTVj89OIxn1FZ0YeF5c69b7x
Ip/DMutwS5u3ONkvMhoPvtF+p/CEqjmYN+X5ExwgLIBk9kqVwmeZY3zEZpNL6xv5Ws5pP5AXsDzm
BKBRZ+MmKbOb3nZ5PJMaVBN32EBll1FHhSiD7p0yjIJHgXcYG/WQcuQuMoWR1ZsDia7d/JD6gmTd
hm8llHAMuNMPuA2Aj/l+Kq2neo43lqH/6c+BRzf314Beqpus8PejUhTOZRZK+RyU9CvgPaQEQ9xf
Qc1yqyrw6Repn+GET4t1QeKSQiB6sYhg9s1QLSupI+H9SmgGEV/QjEy1pkHSxZijnOMc6qyVN9G3
4775I1d/ofneAYtKswkrJgTgh1mzCgJMfnTfaBCc8MJ68czcY5dh7yh+pEldAYF16I9n1Io+AD8+
JXMM1Z8DqckcTR3IqHql8eJaEb/FHF/Fi/NSkWd1DdofbQKukyEhwObGu7Ssc0UG1pp7T+ZQbAR6
GGxqG2/c1n7VZmzsHKGdvOpbzKFal3Qt8/w6nOO2spGSwFG81Zp8n1gDr5ybPYrUucQNgV0ixMYC
dN8Bmi9TJqHeeBkb/ZfxFMdcYMj8Yn38pDbgoeVancyh4KprbxxSwinLlEUm7Rn1QIQ4xswiR+x/
GZsnn5QxUCVWMXPwGIrUAbOCWIo5lJxpxuOQV6dRZduW1LLZ1MeEFDMgMmsJ1/PBZ3TR56DzfKFo
5+izwdW4JAvdxYJSvuGIXYVlWtTCt7itBIv4wPJvsp62hHEOVktsiyhVZorU1TxWc/Aa7Q91b3yU
2JWOSslkqYKIvLDoKuwokUF/hZ6eNW3kKVdk7dEDbbGw+VMzHec/gaj7Dfse7i1G/eZJ1CgncM1t
Q06SPa+lLTu32irbw3NgTBHTNDZ6j76ZpaYrBn+6KeDpj84NVz8P8Ptgbo1Gbu1J0qEotfzoGxE0
h85hT0iWf8Xd20AkSqyVXRQtZ4hb3QYBhR91hFLVWFwB7Louz2LMCFGARuIKzVBm8Ma5dUbnByvK
WxoKc2nFCdbxiZqqVOsU/mOZknW0IZuZGVeLMWT/lHvhPpXOo67BLkoCpwZZUYIoKEFqGjSi2kP5
zPVtpbRaX5dZZq1UGN+2IXpH67pnkXcHx43CVaeYuh1uwlNTQjL1SHg1bkitgjaJnRanj2nJREic
+D7gJkh3ARe6bKiuiEXG2o8xjIQGuYjUZSola7F345FZwM4XUxnlS13vfqw0EqvaJdWHGPzKlY3M
R/yYl9PcOsoJ4CXZWu9AkCmL3iJ9HIrL4NJDn5qBDQxXsalswi8V0vREFiQ9MIqiSEw6AsdAKVgv
Y4LTXUE4oFLnoBoQAbMeW3PN1ZqdCDJh3yzbIkfcD0amVACxy7pFjTNbfO2o0k+BlF91i7pmgT1t
e+qVilrNBWr+Z+vPu7tEYlpRvXcskgpcZoVlZRiTpd3whwSjv6HlolhMsc5SR53iGm/qSBa4jI0P
a8axxd1TEeBAKdyXTnRsj4N3J4zvC6SkJLdivDVWsBY1LUNN/wJ/bZnJCr94m/7YeXIcJqi0vjU9
u6nxwbCDayJo7jny+oU2YfUbHZ2yj7DacD/FzFW2z5HBerkPnW1rlefOKR9lP2BfUOVLnFKyJGuA
AQHvvLJkPFAq8dG2q2d7MrcBzNR2krN//nvINSb1uof12R1it8Dl0QZLZKZtnhdPw+j+RMIsF0HY
8RvWgGYTUHJeiGnDoS06ghWyhC4DrCoJf9XjYktJ8S5FAfFBvblqbfk9CToFE8sEAq4e8qi6LUgT
LNkG18uid1/Htv+ITWGtzcDFRd2KW+alcE3ZALz3oaEdhsObwsYsYp6EjPaUN8NDT4Z6FdboKnFY
0uHgqrXeugHkqJBMuI1KQ/KYKJmawBE41E8FwOhhSrOoEkbeHsw+lJvO4Rlbpj4wWDe/89p29i5C
I2vDcS0bSoB8Za7Zby9zD0N1Mvc8mtjfoQGY9hXr0bLXnW1RuQO89/EIFG7LfYfZKs5OtSiPXpp8
WlrxzBbzffDmeKttQf2o6KTjgFsI8OVaYCwYly8EgAcSL5Syhny0HU/cxHpxzlWxDvTxzdfcLxOP
fztSRYsJZi3G5j2Mm4vQ8mSdEKRSiO2N5BQR9MXp0JZ9W/uyIqbUYsoP7cyH7cbneqzveVAS5p+W
Nih1o4OTS3Gsyu0T6DbyopRYhYlFQ2ayZ1G6x/iw7iaw0qRlVlhk3/DkFJtExmdM9CthVreZHdwa
tXpzCejYYpq/au047QsW8kjf5p+l1h+yIhnRYTktrKi/AK/YObp/bw4o52AVSINk84t8U2hAt0e0
mjKqkG207agn17ysXok7nyzCMdQ07vQZhjKZkA5D/z3pkiuZP9ys1KDwV4bnkJbYYwUDIIY5YD6u
nl3CmJSYDh0gwA24cGQegL2u3yoHibFwyeVimuU1n6w7bcSnWGEuXZBI2YJnuqvD6k5vxVuctR9J
DhHR4+PfqyxlbwTVMrf6A2ogmEMrup1Gn08SZKOtwJqQ03KyxORRLcCy7HVy/oDOKC9uCAxtxglR
zelz9kB0YVoCtULA4ePw0TBblBcxgpwR6YSiRw55RLCwsq+Kc20J5SjDoNKOfB5ai8MACOc0ad5r
EWnWira7m0zEx0H1JaaKsNnkmcuRkUB0iaXSTo2QX171yj+F7iLrtSFhT3dhvdeGc5S05H69YBd0
3ca0WCHLIaTXJZL3vdusAFdvakO+Fnziuc4YK+jiCMG++ZmbDtWCcfbsRpZ/agYzx6bSIH2Q/QD2
YlILWJjiHbPxF0E84gvkRgD6YhEpfJRms/BXjt1Qiz5Mr44N6Uh20ysc/WyL2kKLDO0I32kZdtVi
MEZxoUICyBRrfgRicjvWgO3Uylv7luT/tGZHChUK3WQ36vZe6znMCB6dHQnqP3eOfYcHtPB49ovT
UKZHI9DnXYyAETJeB326cNYuJ73eaHOzTwiMMzIOYT4tIzbkwEdXYahxmSD4PxzriKoEK/muiQ6K
CU52z2rf8MWXgFL573nW/s82Ymzy/73v/xJGTf2e8wlM/hR+/uNrf59q9d/0eTx1pWMKQ5qY6//L
DOL9hj8ERwQOf0z3ODP+8P5j+TCxiSDqeOSm8RP841TLct7QMf5DBIauav4r3n9P/HlF7pr27DiR
hg2RGGsIg/Kfp1rOm3oyGtJZDs2F2y7JCZBQkmrV5AiLjrIfrwofJpHgXyrwgVbI+b4PtF0ik1BQ
4JHfHa0wXvYqqPnsBASacxL9xPyocjPlgc4Q1gf55C60cjiqsfzsGOGwJ2KB9QwD2LBGkb1GulNP
1GnsOBtt7jdUtZIA1msNFoKXZhu81AfiVkwNfJ4W1cClSatIcfplu4buze0im+gfsCYSO1VGMsDx
4LT73L4i5oYo+5ic6drk+tmgiEJmww0IrnNR8cQLQuI4Sqq1awKDMFm9Opn7HqbB1avaJyFLNkJh
S81iwQzoqOpUVvqxz8gEtlH12rvhJfKGY96aP8Cgn4MCsybE3J07Z+8a1arDKPDwpbKyt5PDnakW
DOfR4D4DhH9z6/DeHojMmYlDjBMGCZKsupiy0lad1t36HTe/Mh2HZZ1r8dLX23gVWSV0B7z4TQTn
luRRsmSaZI1Z2FerGZLbQVkvkC+uls+argwwxhUcVETw7Hbr5PWP21bgbV37MnF1dLTeWHlJme4n
5gNIk7s8Gm7BlMzAFCNinauXe98s2UOEX2XqzpgyyimJBe76lDkXxwSW0dsoaNaJC1jf7z/gBp27
hspS7qBUtt2o0twX0r63fX8nRfTcR8VD3RJC5m9zrdyYE7X76Iv6PjbLGy0tjy7jFt1k+RdVIigV
c7DW+6lMiINjXwCxT2/9gJoNNtiPcNPoh63YcQZBuWkdo6EbRd93cfwYRv6jpaZT2sZ3eC55Ajr2
05TROu1NBHTNIRuOATcSFPZR0ig2/JLzjZNdAoybylpfNQ0h3knGmFTgLC7CmDdWyFF8p0pWz12Y
wJmDfaGmdDck7SvWQToMu8rZkN7H7ePhVKpa91wGETzgUdEf06LGuiaXyuHY4UhEkg3uZQFVqIIp
0HBrWOj9HOKcGlwOnl/h8Wu5fhb9jTuZd74HoC61AE73vOWBk7j2ika6lWNgvbT9LNjhVHYgH3Xx
2u9mn1SC/yDIQdIlUpZYAPTkruRnGJvu3Y50Fr1+8aQC013x+P0uYkfdeRollWFj081tJ/Z6MEtv
i8znHkw3UWdraPE+Vj+izfuV7xJVy5PhLo6jixAFugWdqtzQiRJkVLE0WaWOytdJkmbJSCQhSdAn
Ync3DO4Ndlt3mRuZscTG6F38UI5nS9QPPZDqha31V0+LDXB2CgLeSNBDzohc62cU486tkrU+amvl
mZAU0+ZONOLNGHBkFDj3qfDdD9R+UCXIsr0wKhKqEgHB4vXeOt14ItKakCJW/dLPBPJXDQ7YrW/w
BxhbpxjiDYgquG1EfJm5bDJ43ZteA0gKIz57Dv0MKSHJpTfz3ioD3B5KVb40qhHfgK+9IJh4iymF
iiu1cOsZYHd7oE+rxLK2EIcIBiBPndiqdatR93FTlJ7B2cfegM10tzYMKD/ZmGMP99uLiVLoavjQ
s7jf6TkbkYgJZT5wt37XPBnsnQ0ovLBxfViERHvtNQGYZZ85uzF29i3CmZYWt30WvvVOsAJIsB+r
/KG0xo1eUKbEe2Iq03UPSDjhxjdVG97Zn51/yzG8yCpjmXrcwGic50Y9M7rU0bUq9sr99Enl3RWQ
E8HZLDo0XfIQ6sQMKBQZkdnyoLuoVl8KSExOTKw06YgYv8cGYeV0WBfmNcHKMmYLoNNnvbwO7aI1
K9hpEsHFEeWSl3gJMfmah8ZWuhuixoFlLqyZJl6J75ZgSMfqYHJsuQwSY0noGJ5TvCyK8oHuXBpT
UnGtYuFtLD0r9qES9TGD1r+ylOPMYZX7NIz1g5tqzzSf8nkrAXlUtWw2bdHqC1OzXyIPCFPoK9iR
eKu4+Q/t1mvHAPUQoE5ifbZ1VG6nPNhPII9Gl7+P6vLZdvDSVtgkwCgX627Ui3U5EjANPEbGtIkw
0sRnhI+aMkOKbPSq5FklRvzqPgyIhPNfj51mbfo1n6bECOf8DqNtlhxMKnmy2M32VTVlzz7j24oe
8gzan3hvPZb+JlT4VT2WDWFwLtmmNyBURv3ZkuVDHLiPVkoJoJWDQdRVcyCmAT5BVsOXSqg30Wv8
AolThOh/ZbfJq17dOJp/AjdHYaTtr0WD7Azu7jgC+ckK8ynA/V+5tsBtVa8sMkOoI/G29eXGc9pv
y5sPCSzyEaigfWfo/HFTQbdY4JJNqEW0VH1HvXRCTUxtUDZmk5an7dt606feWY1y6F9N233XCL5S
g3vMVAfz3uelwiKZNsvUQTykRNTEEqE/mAkptEBrzq7MzDu6zYutXzBNec0YEQ/iBoIqP6LVkyoR
XvBdupKsLuUcO5Y/YFHKoTuKpiTELQqXgWeWL7ycI480B/LQStPbNbgNGj+Ackk7qsiyp80lK/Xy
Np+qB3LPhO2ZR/Y0Myak2tjXCvMZZ+T44ozJs+ySL5tOH07rYt858KVz3iwHGemgTjE/vE9wyNa0
CfP0ct2QEoXye+SjjtJSRGtHZqD/MTcA24NGlzGI0kPOEtdvEONY7Nuj9WNr+tNExnpZjcXZT7N0
VQn1UpZAjmqnFZui0ykf8LIPyDXpQqX+F0sKoBTetSj8HqMHua+c8kVsMQtDm8oVu9hrpvTH0Caq
52NjsoMRCmsvPoupCVaERDeRDB7jKdukUXI0pLGlPmeG3DqXbhzRQIz5fqA3tzKqL21uAVenzX5g
/tZD76Mtg5+kkMcSK0EiuCn4cfXA/xPGWYVbrabVKg61Ci22FssZc0PVVAQOijrZNgivtoYpSXjv
xPPPs4FA0EfgB9q0YONIhKHS3412QkGxKiplUsoQQuN5ioILhxpxjOjckpsYjBoLsbu3p24t9eEr
9Zi2VJ1eM5nDFkjXaR7wqOcJNGXjKinKa0OhWjAanBLqKqX4FqSYPGU/zBzlAWv1ksopECnIoRfX
rna2m3HDwD+QHorx2VPMiWP81EnjGPdPcY0+uncsb43JisfYfdL+QCVFKXRJnzSk3Tzvlu0DvDfk
APrwdnkV7cizYODE+dFBaotBHKaueMXOMNjRjfLSrcnCBXfWymWZigOKCs3AU1u3OLNMAhPyocqv
thg2tvxJGPRdNG7PJrXan2Cb0YZOH52v+VSnfesdsP+guW1686QP3s7wihPJ4G0KW5L+6HXKmFrK
4Dsx23Lre8WK15oTTnCeOQ19QpVl3E90GJKEpNMzpJw4SWOylrXzYZt4E/JiIGAaWvdlSXuvFUn5
AMzZOSvgddGirqr6nVjpCaSZByMNvkLAb8uXMwKYtrkfagpvMgJ9pt+cKPWRW4xD8S1cOBbQVDKt
Gt2j3CpI7LeuN6YHLRkCFhnjtGfTYD1lJNT2zZDO8En3ptMhbCjEWF2i3/ue/15Sv5004dxsgV+0
IQs7BVNNZLVZci/FO26beJEIXw7QlJaprj2k2Gcdr7QWVieOmVfuDNYxx2Rwr0Fg3KM0JPyNtWNZ
YFCM0uSpz1S4Ag3Fy9VVxLDIv/D4Mt5kHmansshoaZPOeBlNZ9ylsLvJWLvcBoOdC+VvZZDdRBrl
AVpWF5zDB1ORPhoNcqiVFz0F3kC4t25uIngeWPK2k9D2FCyxfRrkSZh811bHX1ImBLJNk3Auj71i
aZnBXlrubdeLa5SWn31hEuGrdOshG4PprGj5XcYOnOe+L7NVHhjBbUUPGIjB5pOIXrz2Is+a1SQy
V06ofuLWlXt+lgGKQ+9s86ZyV0Vrjtu4CcXWnNSjga9nExcWAKm2hrwvPrUG6U+EOm6ZKH2P/VQN
tNNERP6K7ESq9dYEaj7J6E3XmtUUIj03fcYbA3GjjhOucmPxZtbpdxkH6Q3y+1aWyRwaoHCsJmCj
wcs34LVihqFcKahx8A6e2pnOxPNLdf6b23UrG407KIL1VOTgiONL1iSHoALmyzYAx5AS7BZVwcov
G7RNNnDrJ+LE/RBXclrdTzLdZAqgTC3vc8PeeqL+GgKVYOsl3wkGb4P/9CGdUL3pr1jjK832WceH
BDqTvUEW4PQL4X5GGiKOx+zK9MG/OhvRIOltJhnc9A2oJX3S8DlxhbQy9/PfHgVACpbxt5LOQ5QH
/++m219f+LueI34zATV4Nl4DWP1zgOZ3l4KYDQcmCIVfcH8Hg8DvLAcLDQi4g+chsuDRsfmi310K
5m8AFzDuUD5lGTMI71/Rc6Q9R0z+0ZJkQ5YW/LzkNzw6o9y/6DlNWg4+1+BhZ3EflrYLDBS8v00d
duMfDDzbQasdeR/t9LZDySlfFVVleSXWFWyTVksvbczeig+wm34Q9t6V0t5L93ty9VMWMUXVxqUq
y0vVpCxsulMTW3xwbHaGwlw3yX1JIlkZHxX9hV2DyxQyGaiIx1rVF6BX8M7Ku6mVy4ZoZtj+kI1b
VNjRMgANOAr2VhKyYnHvpjK89q42r5eJ4KVsP925qo3xIOcDnsD/P7fEJkRUbfuqeSkrdTuGXLXg
PUq/uA2jitM7WIVJuvZUuNSHct07049dsyjxyod0hKrbA9TFjhoOtwROL9WQ3bhxt24s/cVM1NGj
SW5qnZ2kWS5nTQmS+URXCw0m8rkQLXJTxkMr/RSK21RWEOmkCVNf+pL8O8HFkywK7K/yVTOwARuK
Q84L+C8UCq3ami8xoFoQIY1PngMH7QmejDV3vYCn8EgLVVkO4j/SDpGoziXuv61vmhl13yo49n7x
qsD0ZZ77HfRNyWZ25oP2nAZkoIZz5o0PrQpB7ZopHX4u4F687jGqwTaPFNuj8gDdCY55qq9YDuAf
qGG8EYaJi/A+QVc2w+rSkBCjBrd9a3R1UqO8CdyBxEB43ySsHImirpE48DwT1y4+Refds7B7txSh
Szz3TksCvzBpvpr1rIS+n0n3T2Yd7l2aHh2Y3bVhL4VGS6USN2no4mCnQngzGv2jjTHAC6fsNKAN
mjqWby6dA0XkCC/W0vHZilliWU7+ax/VZzX5h7jwxpUM5N6q9iRhNjRU3zluuOFefkZB4ZSv/Ls2
iHm/wXgTwt9SSHj2svRNOfglvGEPvW6XU9cCEm6d8JeMA+0m6G3qTnG48rSCJTrA4KBjpeT4750e
M3DBsBnTmrNwh+qzZcBe5DJbu6W2yw3A/Gm9mPzpPOj2yYnH59nWiSOBYAxrxgEbvFbjYLfMXCN4
bm0syCY71msJaeF5czxdqXeg4miu6s3ebVnuq6h9yacARhdLHo0lFN1bZB/gQqLVFkDZYhsw0OCG
H23HUsy0djViXy4omzb1zwRQhVDMzoI1fARzmUU0AluWXjvpHhP64rVEezQp3aqqvtgOYYv/PDt5
tnPjxxEtTEP92BsNzm/85gHjhwyKjyQ8aZnYC4/uZ5G8mFW3HkqHGnkvxJ9qDsbSMuxLHqID66o6
pFiN7ZruN6VYngSPmea91Fn0lmBnXyaxfSjqYgfhfcvfkAnD3ithnJRu8KY3bEIGvGPLgF6g6IPM
xFHa4sxxS0Er98EsagBBGJfIVvC8g0OZeivVNhuz84mdaJgG1W1ZZWewMaA82Ty1PcUgFSW1NnEt
5Z0D/CRT2i3DqVtG0bRuMfBMcKZisHANclQ6iA3H41KU3rEPUmcBKeMhwUvs6NmKBPeySEs0VFY+
rHG1bZVdlVPtct25FArs95Q893FLPF8eilTfdHELyAEbJxgFbOhjX6+8VDyIKd10frQVZnhwenlN
ov4IHaNd0RQAIQRU3nIUGPkbz3qCuMX/Oi+V9/PvB//84J8TqX+7y/lknfOnPc4v9NP8ZX889h0W
EthcdUMK0/4j0+v9Ri7LIdj6n/uY+Wt+f+xDsTUtXXrkXg19ZtX+8di3fvPmLRP/Ir3y9rz8+Rcg
tmxt/vrY53rBtEm0XNAf9E+PfabVwoUaoFNmN306YNspaiVakcKBHMOrLC2oERnWHqOsjaMeNi/2
nNCc1clIwyJcCUq0lGG8+yCpkBjihwa2NTUvaBCV05lbf5o+uWOjPGRyzfV7W+Z425rU4DwrDtS3
xysZJiNRj7BdBmrqcXeMg3GO0JPXtOVxIJUu8Ben/LbTul0Fg0WP/OhT6ldP+RFYfb+IxbCO3XZb
J9mtbmZ3MW2MW60cyRmGJH/ttGj3hNayRTfQYchktPJtAU2ex7MazHtZy6OWJusyn87pq8b0tgwt
9dZrKQbBajy7urdvaroLVPg4pAZgjaK90YXG0oliQLfJgAc5ay1vWYo3uAOnaaMPHGhJ5SUwZynb
iDK5t8mxlRnExdFJ7il0QrXnGZzoiOaIu8A4r4SiDprjbVoICv0Ahw/WRxJl5yAEztoRUbT7cjeU
RIgay76xhK9/DL4vGFLau9FEo/OaDI+LkRBC8KDqqqo7m36xTbuO8KQVPkmPrvIUrWRFMnDAGqF7
lMHl6U6a0aaKaD4xRob7PNF2UJmRc7zhNi2Mj7HwQdyH1qeTeATwhhBlNEi/4lIxuoby1ZH6fpzo
CNQFi4XKg1Hp93u4FhvYZd/w+WYDGKwtzLZY43jdF2FdGAvJqc6WkT2+hr6rCiapnNDoehwdvEd5
s4POsavqYENBVEeXN4VwhnQe0Dp7dgxpzdJNch8bzX1jnjJ5ZH+368p45wSJFi0TOos3eT4+RKX5
PlDbs9SC6bmmFYfqoPxNG6FILEpwv2zpMuM7jlJYvCPboSpxxYFGKIy0bZadfEfthaWxCY8Swi1u
uw5CvKAt0t/8XH9ptKTfJHE0M1m5BCnfj3HhGPlRjgAlRxtoSDHot4EYonua7j5LeBmraZ7BWG1t
BUOZFOFGzFNaNal7f57b4nmCEzRiLvs5gdnP891oG+NzNQ9+QxmcHSbBOOUbz6PhOA+JPtMiau02
Znr0WYvmU7KpmCp5m4FvpNBXYtdxYxP6vsW9rJ2HUQcy08LM4dnkTKo0BF5ykm6C6viWlnc+gavU
8Pw3ax5y2VyWOzkPvlNHGpLl1iZWcGvyuFwlvSvwxMGO7o1t5OgwPJikwyh7a+bRWjJjqzaKluM8
dnOgItNGb4WDEbDWbswxOXmhn5LyHIkRgwB9TwQ4lcplyUrp+6c9T/jzqC/nob9v8kcUFrENGKAJ
zKTgODKFIuzC6O8iIfcuCgJ95O0ScBKqQjsLDBFc/q4DhFY1VXA7zDJEMgsSDWM6KeVyOieUJT5M
zOVdAm+k1fgroGTE4XhlRX+bgvVkMTFLHYge1Sx/ZFZB9eQsiRjQqZ1ZJBGoJZTXbkPUkwIVRXOR
U6QePE0GAkvuYpGiimg1obuENSycomHuQJFhtRutyIrMb6FF6yByd3HCLYfdowWClQs+ig41r9Yc
G84odTbewln3yb18WgAawXxK986KG9RTHs84j+Qaohn1Opd4053uAYxfW9Mrjjn6ku6MR8JK3CJQ
nrR45JWAB1L5ahWBnBazQKXPUlUVoFnN4hWzBOqU8DAtZ9XaqsXD2OrQbrltH0CNG+RujQsSzLBT
hWeMOFTrahV5HZgrXOCGmY57Ybs3pdPp68Qy9Dn04kILTxD6IgKIaWmZG4yN73Yt67e2yPAdWUTw
8AZFGrcdypmWqcXFv9NOVWUeW9bkX45GujopxWKoCm7fdWKshkaSnYka8VIYjc5ujvp3O+i2TsL0
mpYulmmZvOpFhQe8b9bUgsqFSGscSHVJEmomKGB4wzDrubugmZ5Id2XsN0xvAcrmQcaGh9cRkV23
CgAENZvL9lCrdqskeG/itE9w3+imGrV9XdTvrNcnuH0If60nd0HNR8jL3IdAaS+m8vFOBsY+T+RL
mYqKLS8fxKlxp1We6tFKE1hvQLOpj1TGc4cCEakKnACeMD2Ng23RpNZq1MQDDGpK9EhxkqxLCoKO
EJIS7RwE9Yb3IWFRqmsYiO6b3N7oIwYIH3fu0qNhZjHhSNKK7NlRvMsafeYfDkc/124dlpMLmfEK
9g2L2757U1BtksQ5UFBz/+9r43xtNHHL/N218X18L/751jh/1R+3RntmfpqWbfwX3vP/mn9s4lIW
9zUpDFgh2IJ+vzV68F6ApGBIdHXL07lP/q4Vub+5gn/IY0dsISXBH/kXLo0wSf50aZy9PzZXTwND
GmsBfpy/4ErG0KJML6FKFK6hufRYwVOw1N+23WStraK8M2G4PQzC/xkSI15OvKPW0m77c8g8u+GS
HC/NhFp7i7vAxoZiTG6hy8FgdpTD0rhN6BtgVdRPz2YVf2eK9b+nJmsfiYD/BqePxb1HyK8jsImY
zCYFqGhhJs+hRRjcb+b3uRI2IXk0pu4/2DuP5UiSM+u+Cm3WE23h7iEXs5gUkRJAQotNGIACQmsd
T/+fqJ+carKNNOt9c9HGtmqgkIlI90/ce27gb7Va3kZhQSqtmN4H8AhePIkDFcewanNsYws/whXD
QU8REGZJxAAX73rvNCg3B4LZ0Ot0lXzNAov+DrbyIIzPimXdKqnM4ArYx4MWjYEHqeaYuAt2Kbbu
TB2izADJig0n+zuSpBg2YOGbWSF4xOx+qKq+tlTu7E3hw0R2DfL7Kmb1rmlFR9cAkJK6/YEDFSFz
En5Ru8J8AUQcdc4N3+0l8WEnSgOM/zxe6ij6iNv223WrpxY+vMIYS3rmB7XFD4zrzpmK0F8YJMDx
ZUCfTZYeRMvmDlpbt2kD7KD+UBVrVEj5bdnPt5GWqGDV8pessFETOl2o0pMz740p5HjtoCyx3S7h
GxUFr9eJd85kfWQQwVaayzWuisC/Ykd6R3PDjCtoCKrQSLC2dLwhWvrq68QzMEHq2UbioUht4zae
52YlpGZ6rpvlNxnp5awWXSy2jB8JIOPCK/v2KguN5zkpd6FCCgH86iBM+yVwRYLUVp2T3GUQw7Bp
4YiW4WMamQU59AraxdhFpzoLPzNNSc9MkMSYIp8uUVCWm5FIrHXhzsB/EjWC+JaC8Iiy9fDS70JW
VwmvZ2WMhDz/GErk2TqYioD85qSB6li+O5iQfSxAejN3Kz0f72RFZk9ZklRha3JLH+clRXHBf22u
Y9C0O0HhtM4WFm2ZtleDlGcqcRaoJCpWC9stKZDS5rI91ADnxsTgSayA6xl6w8ghaDZFXgCP1j9L
DZBOw2wtVY+l81UQse5b6SHGiKsHlsePNTvaOoYegAnmQWZNvGb7qkCIjkhdtfx7brVnp0R4bQzn
bgKYlDfTtQ8Jz+3hFAzRd2DxFtfPNv/mdgqNxuhCHzHnZ0R7K/b3h6Sb0/XMqgRoEkpuoLOoxudS
kOYD/S0h8Gk/u82thKSIRkM7ZQ0GbjJCUa5UMQq3SjDJUnyzSKA2LUwSuJxcu5JmiuwAuqAeF0fK
htu8QNGlqslGbDLz2YusV4ZTuxSnG/PxrTOJ+6RmNwY8PZD8Xfk8nZK88XLXxiFR4IlznQ+jVLdu
hLAudvV8xzLa2pZj9zE5duThrBn4KuNeM/M3p+j9LaFhZPq5WIVVQugBLfkmFumzY41H0Zv3HT+v
ThiVb1jY6kOCWkRLmKy5du36lYv85MbVnjTm10JfKugg3vWdcR8wQWaJuqAIjnIcvvR+eM0H/wPj
NGJ/wSkUHntHfKd58YTdZT827bke9J0ewiRZ0OcBFFVOnuuUBLZEEVEKZA7vd4UW/aZ3qWUS1NLL
IIooCHi02F6s26TAbAV0Vh4yvw12AcJicpog2zWJKtalm70gkjkq+OUMXtPXQgLPb/qBaZp9lWd4
CdsGyZH1Zmriy5b1R5qOL6bV78mWmVdl35xkrH+biX7GzM96ePwySJ5yl56tK7u1MGl82Y4jyiYI
B8PUbZ6JW2ekmQZhxEgR77aay1t/Ck5OY/+Q9kxYFMqsXZe0N1ZEVQlPeiOD3NzUQfxZDxjpi8yG
UklW4C7R+uIB6Ru824kU0ibpPIAJ0TaRckB0Pj0Py7Ma+/28HagUVy2pdtsKfZTnzH323BMCQ7wX
tX84Vc9WxtnfBmSPVEUrzrXBZ0fW8620p+oUJQGZMfpska6Xpcw5kk+YOYqK2+3PVYPvLy/mr4Lf
+ykwpMV0sHhKXfkhmHasbTk9dkSo7WCKdHS4g7bKRNkfC7uI6OhoIYVMH/zUfhk1+Wnkw+IdIY2h
SHlP04VqMcUB1bkREwiCG1JGRe0FWexuYBs6PKdFc/TjKtq09U97SNdt4bg9uKMlYeDUn+mApy+x
/c/S7ghQGVp7XWOqV6ZNdYvdfKSxJial3uaK9qdxlvwhx2X7pd5ZnlzVhn9GD0lybBV+1jOABLTJ
0CCxMVmWfHeogEeTdTUp1g/TkkFuZN0zB+sWX73YiqHPd5EQiKBG/baTEr2uJk6yxjs1SgdjmWZ+
9AGnbJklqGaq6jbGAIqepoz5XMTMXKLEXELVQlDc8tzYqb0bgixdfFzVpiknJEgkyUj/RTLI8Rsr
3KoBUUrYF1+ha55xqX3IAbdX1w3gNeWSRp3ljkf3xorJXUpoXEVCn65CqEYhH8DZxHrRhLBXcUY4
a30sTwszux8JnXUqKIx2dXEBWxZt7hXY1K/GQbuUJOyBZXgehJlutRnDQoySyZud5KgT8t67KTVA
PHFLjANAM8R7i69UW41aU26w6ch1ZhHElJU+WkWBmjHQPbR55TGenS9AcOHGMbUdwRFya7DWwcsV
pRsjDetNVTvz3oiLV2HDi24qpKRKJQH/j6nNX3X7UrebVNP/vm6/JlO3yP92eYfbn/2xfF+++Ff5
vrAahWVTLOP/Zn77f+X771fA8nfSfeM3sUS4wzm0GMhiTv9VvivGwTD72ZuYhHj/uU2vcPlG/7Lp
/bmGFoyWTV3nn/z55/sdS+zmf/5L/PeYMjUMaeX3UULD3DnubeOIejOoDI4IQzJ6fYOQ8ew9IGQX
cNxk7Qq6/idiJ3Jgu/CYmql8JKFzl+nLs4dsw0vzkhSUPMXxGn1kBq7AgNxhEZk7FbiESoDCilPE
o4uJt1cagx3ULm1LvBQS0Ed9Xgp1hkC7eKKlB9OhHy0L2KoRkFhUC4DuKXyoeIAiNAgV3zAWdTbN
SPKAL4R5UMF8G3e4bIcu3rmYv9l/mldIgG5kbRyxFROkaUhykDPQOrz5OYSfhjld6Y7+rkcee4fm
qWKPS5Ohu82dPhvzdRlM37WdUdepfDPWxgK/akf0PG0E3AV37FzifocFHF7CMr/4JWYtkNlXsy9S
D0HzItwJ+xJ96EDK7CYrsMXOdmuu25ZkeH123vM5El6mioW2YXMu4YH3UK47WxfKfxiqYN/5ONNY
1PrjViyGtU4uIfboaTZVFYK8GN0TJu92g2uvJqbEH71pqF6toSy3EWUgDCNyklzC3wldKhedaJXc
DpUuFrFsJ++CGkC1GZdfmcW+PR0o3gnxqdeN3gaXqIuyPW5ULwUPmFkg9HQrf5jCRc+rcM/64syl
99UHkti13k8faZ4k+6karkplS15rntwUI6QdzAXlVT/1cHSaavA0opNWeZq7l0B1F8uCY59PWO9T
M2RgKjIGtGFA4sjoVlTEbnOlmHIzqWK6O4k7pRbKnjIFe+riy7LhBNXokVesKR3sEXa17Xvc8WqQ
6TZjk71ts0ih+PRJnwvOhWjvY9E9oj5z0e/r+dYGWoR0EBOIdNJhU5ou6MIuFeDGWpfTvIm5cd0w
XOmVuLSRdlISC35ssuWIYrf0hEr0dTyY1JHk3m3ow9XGMqJk2yloIDXg5ionqTfO0J1DJAZD4x7M
rHgGzXvTWORgU+uk+2rmdfx1Rv+crXCe/fsz+hK+t234nnZ58McT2uBLf53QsGzBSJiGYSi1hKT8
3wkNL9dSJsuwvy/Y/jFgsX/7mZziQhOBgktd8GstZ/+mu+hzdIA2yrI5p50/M2H5GW35T2e0zYDl
Z+wLkJwFRsIs5/dndNRMUD0TNezq2ul3jQvKBiAlm1w7+uTOecvFmJ1FbpDpbJrx1qRx4xM5ocDp
E3df2ahJRrFwQOOJ2IgpEtuxa/AYFg1dQN/cVFqwaV3/NSv6k5EFR9w6R/ZN1yqpHwNzZpKu+cBu
BaWdNI+qBDYHt25HpDrqSTd6bXEElBKEpYxjPLUYkUKjeDDnFp2xNbKc6+jlu4Gc4eGdkkpbT74i
k1GF9KGZnV/FyBnPsTDPBJGNd3o93AIyJAm5xv4xd5PagG3AtIB9wasctP0ksZMjqM9YK6Y53QHf
YBU+1Lu5po31tdbxWOjQ2toyQf9ISRlS5K0FlOtNa7VkOhRBx1Jn4VRxp3iZ6bqeDyXtRz1rz3aH
RybwAYCKZJq9ubPo4wlYHpMkvy6msI62rk8/EE9jNC8/yuRsEaHbpDRWqV3z2jSrRllKALDnTHEK
KKPVDpU+ifXY4ZtsHCIvkN0kt6Y1C1wHvskACkPEasIJ+uUL1KylxH9aGeJa00GB2wPgEUb/y9lp
vRCMdWgiJ97KYbmxexKer7S5lTi6rGMwZf0mmpvHcEgWN521qRzzcUA6XAE6iGY3PwgbAUNGhc/Z
iWUZ2PtOCxY1RXXJO6H2SoNzSoTzqchIZuwwk/6UlXKuEsrldLCUXd0k58t8ZTmg7Zy0j5kS1Lva
ZkRUSeYWuciOkMBCrFygMobFIzxBRF0XNR6HzlSIT1L5WlngcBkCvSaW9hH46HgSZaIpgT5WO9kb
WJjHSKW0UHTBME4hq9bDVT1He5xDr1x4o2cH6WUOyg9eBosr33wNdOAxsDehdxjhRxL3hMSBOMf9
TrbHbLOym9m3AmKjuRrNZj6EOnd4okuXgb9zbMdeeWPPb94JyreyXMCB0n4gx/x9UB3WWEmsq3LS
A5S79JBp89FmgLAyR2woHcChHbTOK0ZmwLtm82UsynqtlJfpdruRRYNpJRlO9Icod0PweIUj3+bW
v5pC/zahijBrXjmxaGc/4bGfJq7vIlg4FiXkuWTKX1Jp3joWT97QIucvEjwtA8GlJMa9RExHdnkd
YPomOHaepFrriieHm1uuG8084rh/0U3AHAWHiPQfGjTGW5FpjyShkzeg5S9jTB3Wzs2rM5nADBy4
JiUB6+kwfONd8ow4t1e1ql8DJ8clN1jVhs0U11oBB2HC4ccgaInrJByZ9Iz9qLE/CQb3e8pbgAFt
tky8mhdWYg954/Zv1NQVmByX7i3PY3b11n0eGlDwInGAcIsyG2DKqtRnLAJlg8pPAmlM3I3t9CO8
iJoQRYCV1qRe/Gy+o7E/MMwA6BqqO3IXmLzh4brqktk9omL68PGf0WHB6a3q90pHW9NOR96bLcKY
8dpOxyepz7R8nX/469b9KYThrvtPt279/re/t0f30d/+d+qWS3h6/+MVvBDmfl3BDu4OLMTSsYXu
0j79EsRKwXIDntfyB79Xxhi/cbmCwtelYdPaLH/0jyUHDRQsPfYbXN46l/GfWnJgsP5DmyQMWzcM
yV0ggYAtypnftUl6nzp91kPJzazmgonjnIf+fd9ZmOIn54md/m0+Ii1sezFv86ASd1g2R6yfzltA
MNXGd2Fd3DFPK5tTUNvTuLX18XbOnFcJI/0Zl7blNaCADv5YxDuAwLNnuPXnGBQv5L3f9rFzXdf2
aSLudJXKJSV6CG6rEWaPJem1nDTrmJrPmzTBBRBPWPRt8Rm1RYOfS95EzeJY0nHjOQqoSeLE9g3B
jDvLifAh4zLqa5yGzOdvCq2klWmiu1liHQ5Qt1dmc6ZlAtYq5F0PEoDzrmP2XlNxQOO1QirZUC89
0C6c2eO0StLiQ2cBtG7c8r0oJxdJaPZhGDh1o04rtrGCGN0ArMFU6H45XaS2MUhL2gSrQmvsiOkZ
bhGuCxF0O2gFvB7yCl9JDLrTtFIQXZNPdHSJe6gT9VXnKDVcpJ0b3sK7tE4hSWn2Y87ya5tKh5Ch
Kn1wnFND7u4mL7v84GAyXoUZzpQVxb4CiICXLNAoj4hVRM4z0AEEEaaI0eye/NHct9IkxMrSMXyD
Tne6Ir2CH2LunNHZD6aGMBEfrJ6B/vHdpRtxAP1Omjy1omGwPjBCdUJ7bbnjC12LvtW16n0e45Jv
CWilgt0UOb226xroxK0e3AU6AWdSN3YsMS5aEXiO0+5xDHitqy56Bcu4GHldWmDel21yHWOo30jZ
cFXH9M26DOKjG2GmI+m3OjOp+2oT/GHzNF7KwY5uwxQ/ylJR3PblEs87x+a3M6p518Y6qwms8Hun
gXisZ3R+yI+dtttmXfzghzYVI/nJhl9jiow/FTAKknAuyQhoG2YFs209dzfTzCjNVyraGzUirzpQ
+XXFfbjxm/h6xkd6ArwrN6jiwWkpZ1j23/YhsGodV2pxP+bEyUSGe2LNzQ5Hq3fBCHjTjqyrtCOt
WAvtCM7odJuUkb8Jtdm5ChJDbtF44kw2/HcRJe5WK+zxOJddvzebEuajwq49dG6/FaGdbWcp1aYp
/PsQmx3B38h9u6T+NJwIHOzQH9EDYJkIcUyi/jLxqS4dewX9Gq4YqXaPbR5qT9NoaV4Rj/2+GsYt
BJ+g81zM8xuaV+MKAdF4JvYYI1pBV8qGJK7Qc6TBETb0w1+XDJeMrf9HFOT/4rJ4YAD3x8bu5xf+
ulWYu9GduYy2YD9yQfy6VUguMVBcCto+/fc2C2I2uVBQ2PAxA2bxe2yG8ZtBpoXL//6u0/wzjZ2y
/3l1bjuLzcLSpaB5hOzNEv2fbxXTCtuS3MFhT4PERjT4Qo5CFOM4X3yM2MuGbUN7Qc/AxzjK0lPE
SbJPY0TU7jCSo90g/svVWg6vSPBg26SnkPq2Xw6CEdt/btcoOIFv5Bb1Im5zlxiQpnirC20vlL03
26c6s++5XEhSWkGLYsui7unkHnlrdr6TeOX0YQ75MetKttTt3m5Cz+dYon2w11Kb3kMOq45Da8w7
4DztCWHLDYFH4Jcki3wRjg9tQ9gvxW+fVycE2i9Q+LwcG8BAtKfgKAwSzsSp1l+KuWlXjOP2bJuO
Mm1vSv82HDrODHmCnn8IGbI57XiQgXpscMuSzrmT1Q+xHLxhML2bs3i2sUmiATgzIb8VeQN/IdwM
uomfAPEm5/g6Vu1tgbkwIWKgQPdS0TgH/YA8FbsLBChz1WKv9CGQAZfEdEKEzBDSHIvgfTbKj9F8
8W3r2q+RwOjSywX3Y0G0QG4dBVlRjfuNvuzZR1fdoa+eF6F1tUiuWdTlHC1lt0nRY/eB9SrQZw/o
tHH6LmzH+wiZfroIucmzxLO6YJ5g1/GmiyOZljdFBfAik+Q62Be3r/Y9mS6LSJxGlGYH3biBfjw3
002KnrydnfshxVEnUJpreMoylOcdCvQEJbpWomVAmW5pI/0g0Q8NIjyU6wkK9ir2CQdtGw7mcTeh
cUcQt6rRvBto3yGPXUy08JAfkBK60KaCY4xWHov6RSbLe42G3sJ2YofzlYsVOkdln6O2H+bQK9GC
pOGsryr0+EZsHoxp+IQVuSvR66fo9tNFwM9w7i1H0Z+h7Bco/CvyDkY/80yjPBaLBSBVxiVcTAHs
V10Mkwpd7ZL2jsGPvSv4Ly8O5MkpwvekKPtb1fS1J8dq0xdYLlTKVQxblTpv1Y0fRuYex4TZqXNr
DSN7ppEnFzom0V6TK1gi+yAO+qzE/g3KMq4cTKxRjOsyvMdYvU8jp8PJ5/O0gGwbSvhbaffe6+aH
25RXOgqHyBieuzL7gHToNfH4id1mS9INiSkG3CaxwebxEcYvvWTOaPVgTSu+IS0dl0xEmkN1woq/
HtL2PrJ+2MtY2IlunFrR1rfpsUYuKvHNdHu9Zj2X+80uJSeasMmn0C1fejvWYT2C6FoEplGYcWk1
PD3cVNkdAUhvUzTPhyG1jqESTzYzdYfnHxv7e6twV6JTk81zG/bv0D0RZhAUKJyHqTPyddO74FwK
Fk9IFR1brZp2eGP7ce0ypTVl9GTm7OmsOHz2MSX7WXrdLpDv0LTuuxZZdZcXG4g6xtoaSI3oYG8I
7CCs42Cwhy7JhUm/wn77XlPSTXFzImP3zRLqwPIdsygnXbSUA1V8l/rTpQ+mezJzdrrVbDvzlqEK
JxjRfiVJCdlwk/rfLP5WdvQkpb5BybdOO8oFWC0FhmZsOTiIIbOfKe1XM0iHwulpnq21Tc1TBOQk
uM91+J3x7AhMnwGRJaLxAdXUj5k7H3udQEUzBY4WYvCejJvcKl8iBHeCTEeGK846cdTR6vOryu0f
mI4/GyN0goTEV6/uoN+Iic33aAoPgcOPkI+0b3d/jX2RtOHEoD/7Dw1o/Y4TI/83Lszla/9RHki4
z/9/wSbQ1rF/+0d1AG5L2TCzbBwR3M5czP/Q1VECWCjLXaoG08Jk/jsTpvrNpIel2ZTSXYa/4s9U
B+bPse4/mTBZACIioVUB3UXx8C+rubDm70jrcdoH7jPjqZDErkAXW5WJE/fYW+O422jxGKMHmIIX
YDAbEkl3Y+lukzDcojrZ5tWIVP8eBcgT5pKbplf3Vq2ehoH2RqbxQlUvEMsVSbmxMhI4RnyNCN+h
iK41UubWIVfZ2jKtHXCjLeW5gc9/eOfaWys0s9IiFBLVXYhqmMXPruxcioBuFUbjzslRYsf39gKv
uRlB5fjUAzjB1ylTVz4bNyGbodEH2Goa8DLmFSy+lWVy1kviigqMZaRIVYQ3pGd34So7mMxxZMK6
bif6q97Hz7wcfL1hzCvDrvOjxRes0nSwtgkxHay4zG9YO2BMRqQBCNymXRPwtpid0i5dnXl1hYal
yTm7tJ3r1j+KEEvakJeXIgtoKWv/2ymtR9Osz11iP8Z1d2lD+xTIEHDosJ3c4BFxCyQxPdzJQtDj
tDstcxBmT2+O71wSQU+r2VmysUb7FWXRMx4Dr7bBgxTwH3TcD+BaOHh9s3katYFAalxrzuDvE7+t
2JwhpMgKB9Swjd8i8TW00GZ7mRtp4ImRJ73Uw6PREWTedMgY/AnzzEqPYXHJIrZoTMGomM1wxuL7
Y2xRGIRJ/ayl9qk35i8Tk8GclV7LeLrLnXTj5zpSvvooMuOhLhlDJNkVCrMHxisWMRklmy29u5dD
WOxABiegD6ki4zhdxU2/UD5be8tckLgdnuRtbKNNx+aUHWt/+oFXLsBqazfnuZTldS0IVR4nJTah
zy7CB8zsZvMFXcc+N4qOV5JO5pVq4+YdsTg3omY5266Xr7B1zwzf33kmMZt0Abp7eutey8s1liFi
oUi+8KapvibFsFglrf4azjyPiQafKrA/NIVCk/i8i2MX39FIcUiGxlU0iKOazGqjyjB8Gf3RfqiN
Mvfa1nWRuseON+E92pHDyWcuyXZse5hb6PW9Len5W+NtQnO4SvJ4PzMprprpSxqCtJeqWnUmm8ZA
r640o29ffJOAlDkOmdMQ/kJUgbs1CTp8qnhedr0a8TMMCW8g/xkO5UmrVmSOHttF12/YFubIAFts
mbKPyDGnShKkSMtprmGmY4eFFylkwDhzZBrhj059S1WdUpHNV0Nh89vF9nHI05TZeTFMp6YtyKdV
NVvqeskGk9dGH1b1qsr8CxzjGx7NdBfaxdkZmebjjyQQ2lUnyYx+26RxtjP7vt41Q41xdQYQNXaE
y+haBhsYKwusy1kBhu7RyNQGw6eJtauVB/o+GMFoz2xJ2MIg/IqB0e3IcxXfRmkJLx5C6ZUseZaw
L8+FgkhrXlK0RiZ7GjvgYYd7PIfk2wGm5kSwQF/WbsxCYpE6DvJHgWVmk4QRkbs9cerFpYdKDKLe
m1LzOjQZUBiUiVkdow6M7fuRUUAfExuip/uwhl/K8pYOxz3YrTLQWsFgRQQ3dTonLh6XxMJ7mmrd
STfGKy2NtDWQrmkHPAlfQNHBwuvzT9Lpk0OUtdMiyQTsS8qs305XZfiqYe51ZuLiGFsgmOiTg55k
Xt4vWzbnaPp8/vLmDQrStg3CbYnhCTAGRQc6WWZ44Ref0NspD89D6u6ywvrG/9tuHJJvPL1RzjWg
gasplR7+o3QXYK3bYjG7NJp/k3YEsvsxlFVfqPcyFF4lo2Ez+NN1FUOAmJmmE6izVwTLwrLg8x6x
SVwFKfi9Pn/FL/PUh9lzEMsPJIZUdhaxM8ZwFbGFdJnYVWP1Wophm1ihuBSAcYQznweT7cXUvDk1
9hV/nC7lyGhwTIB4WBFrGfbiV81MbTY4yZZBG29+7Auvo4OH2MWkiRWLRx9Oh5Z1ey1pjhJwE+O1
QwzVniCrlERFQFWVCRtGwH5ejY2GyLVJwU8LpJUVCuF12RDHXcygjWIt2eatj2NesXrXa1ucWx9v
MkHzXi+c3SxwwKvPNiVEARL9icMCpHkPndU1gn0eqh+dVTdeXztfZup6Q6C9RYbYMz1IVgQVHJOk
7DdVzKqhLC6IB50dbpfeC5jdcU+5Z8uoWbqWlo8tp8VFxjozbo0XvsfJH/tl1pnRD5B/0LAdZvNC
JA5b32YXNeat1WFfHqEbwtIetU0Y1E+y7cGfEO8sDHQOfiesH5HqtRtA5oyZuGVLV24ylNpe02Tc
KCpPD7mC9+Zk2QQoMz52iI5OoR6kh2nkes1U8C0hRK7CCkhKJe3XWi8MT2+d6yDNPs0G4kAwhDx6
ZioPFbj8L/C6O3dEFN+P0zeheqi5/RgydqA/yr7/0bvkp+tZwuecwmE91FrpjWZawNud/F1ZG3fS
LPElpk4akQImkm3pVI9lowXHrpjfyhFdOqLchL8fIkrKm7yxh8UIE5jjGsVPwDXDb7xqWbmWLMBX
uGYArJnRPZCBA3HMx6mvzkxC87VKSXPzx+w1wg+o15xpTJRxv70BCewxRl5iiFJpBMLZfNbklere
ZTH+QHB5ylhZF/SdKrMQ+ADZoccV4YtBs4Lefm0p3jBnodNDXODnTSb7qq/HW0qUbW+ZpIHKz9i1
N0VDfJrq9Ydea9H5EEoQYs+BnBCgUE60VU9xkOoskBmRz98oZ9ptPIvdXBjGulfQLYpuOOVmZgDG
3P81PFwaBOM/Dg+v32tke9Hw3v5xJ7V85a/2gOrbAdCCioIRHduqX/0Byygw6Aj7FnrLr/4AszY4
FWeJWQYfAMrg107KxJEjhaHjl5GKFdKfYrQQPfMvKylIMMwm+dlcfgKFMeifh4dBrPmkw7QThxeG
tvlArMwivWOG1KJPZ7sSXHc68qUx2E4JwWBhUdySV34aFuKTy7IK64va8gjWBI74J2YrWH/Do59Y
Z72kF7CCVxgc2yTTyN5wPcCWD8jgMyZGBNOL/LMNrUsM+4Uzhl2Kzzyfq536LuHUt+p1OkTnjkCR
GSd0C2XJXfBxFWHt3UDgXRsc2c5ijrThaIMmWfslQ7eIoDufgS4/vH7UxvocW4wispaQuJzdetjl
11YaBEQwzNtC2Se7958GouNhqnqqglJd657g0me0y6de3ekdYn0+jQ8p6Hm3Sm80vbfWMglu6xrp
XERCeum8NMr2ajM/BKVirGfemqb27NOBKOZryGGwrjvGCvPj/Sij74mrguV6GKylnLFT6F7KeeYg
BRvbQq1kXJ/nAO1ZvhU27OHMGDYm5JQquU9NEuuQznTcdkP52Xf3qUiOCTehAlPXgcCFROplU3aK
zPijEzdJB++wy6Z4i0Uy2YbmQkRtLnZUnLVBb3coRGsMExjvfd3C62n3XtwYuFrIjszAQvqLU7nr
IJrynlFLgq5vZuTrEWLoDjU72L9035DvsaqzBLU7g5DY7jwUDkchYeRkCqpJVB4jDIQZlX8paHP0
4S2ajRODHSq2ZpOVuA76dlgxmWZHmGmnMgBMaLbxHnPrfuzTe2up6tPFZWxV97MMz2y4EHjq0a6k
RovaaF5n2Uw4bY57FqguMqW+vrGWiJZoRLuCqRVTQ9kiQNBFde+CmHSaGLiatbbC4M1uQWoI9cP3
baqI1lkHNgIjF2XEQAgmcsdNvoRChg1hdJa1DWMM6IbC0DMMlHCZe0JPCMO1WZewPaGXlptwstd2
wy+vRX/tq+aHhpTPiqPglPU56I56WGXlz9N+MxaWthMd9UfBdwjHWuC0GNe43bJt0hnbQaofUnMZ
400/bjrPX1hwHSumaQzsvZ+Oru01ZesUlFsldVs9neu5n052QHGSj9Nj4bI4GzKiXKcDqeBylw6C
3Z8kB8VPgYaoMTsa04yNOPFrwNPMprC6wkWxx/YDhYuxmlLm5r6GPKmy20cS4+8MEXJHIpnBTEbd
NJcEdEoiSEa28wQ1MrwO4uk6MbTPdrRB5Y6fWZFxBxXBXTQHn4bG+Kvsr/Kc9WEvGFS3pomPb6Kr
ad0FPx3pe8fJGm5LFB2IhU/KhI3YxeLDTy1a24RWH5NZsOR/z6t+SO5wi827uYVnaufzZ5axfl5O
g9xl6UmCQhuLm6GibKzRsGB00MMTYe2n1kLxXg8GtyYWpR35Nue6Kj4B7jS7rjYBeYPvvrc4VHZ9
M5gbqdXIvjIBP9Tk5VNnww5UCGoyrfFXGJitlRxG6P8d+SeVTm0sDLJ0iLyJcWs8mFAncQB2zRb/
hlj1c48pJMwSTqzxPbWVN6Os24HzEeDpwu84zasDiTBAFqoJ7JVF9mjbs3sg2KCHmRoatKzTviTE
m+/uf2VqJh+HAB3TRayWhAsOmDoHrQ3L98ZGJJDDdGbXxWc6SjigyZbg3ZutbzMD0F9apH3GowID
U0+kQoW5i6EJq1xcBfgJJoxjiZJvqOaWssP8zHMt2UxmwDCovfJHjVjqDho5Ap7gYNXZQzL1D26F
PEoSNoY0LR9OYdj1V1UzfEYV0uugwejcMUkhRpI316gTTDjTxM+Ft2urW6wO+mm45jYknDOUD6Ju
X/JIe7Gd5kcLBwQHA3oEP3hUrfaQGsZjKqwn26yjnbJG5Q3OjCk9IwQ0GTLWsQYf6NIwvjBaWWyH
sBqqHixXz/YAnIZPaFAgL6ZZJGQ4NvENktz3PqOgQgv9WnJ476NueqWJgJfBJqTHVWliiZ77hyYC
dMntIrd42660peewEonIEOuma+Aarxd5kyuau8LKPa3G7tZMN8qeX+TsXpd1cKmz/8femTU3jpxZ
9BehI5HYXwnuoiSKIrXUC6JUkrDvSGy/fg7K02G3PeMIv/utI7pKYpFE5rfce65+y1km9XZebjQA
G7Sr0Usw9dmex+z3947A8Gtd8q4l+XDqq4K1kqs41ApEzaEAJOYauNDK2KxWoZxOTjY893Cmcquu
iCAKX7DJskQoggPD46d2qO7dAH3+XMv7otXIh/SQsMU6o3MnmthRSHGA9dH4+RCujam+NyU089FM
2ABMd6AKuU4Z+vkMspINc1CA/RLkK9EuaEh2RVRu8IIxSqf0AKtbVnsJw413X/+Bi+kVAAczLDOu
Ly4mFSQXj5k5zr7RCYr/GsQqXyOL4NVoQfxWn7K9ZMrbmIbz39n279m2RTH5/8+2/9RV/WTO+q/F
6/J3/yxexR94sRnQSck6G2/4n8Wr5/0hXHv5VY4w9GXo/edo2/6DlTiVJKZigc972Zb/Kaey/hAW
UEJU0BI6EEbv/2S0jbrwn2pXGwGLg3eFzTu+dlRff61d0zQdglow2m4ycZlIwzgOiie/YcTM9V90
x0iznzgLIOnaL4Jwc/u6BJ3ncknnwxvCeqag/1LJZx4BHpPoT01TuyVFeC6Ear5a4lrQrg4kgBfT
IPYKDGmoEeKqtfNZRtOSCoELdBs4pr4Bg8I4jJMZ61/rt3GAuSQuPyvNeu5atE7BPH2VUz75lYMb
eMiUXDWyeNBq423q+d3smtjJkRgbU4oRZB1vMhUPPq7bpyawObZ00qF1F5m0BZKCFPJVHA53XToh
FO3zi+OlGh4Sbrax1txVFbGRHUscLriJvY2nN79mzYWKiNmvUPIzLqcjkti9l4efOUmJ61xWwJaQ
Fr0mKjo5pc0RSMXp1M46EhjBgOqxV6do1oNfxaTw86lsjR0DTIVaNrKhA0QmgDzYXnVLPXezuNYF
1UWVEDXbgN8nKKPeeRpuepnYgPRbXCgsIiyoOkN3zDQoQUJgg9OMadnmuXtiJG+4fViG07BHdfmI
ijjf6kEI5jsvHlKbU5U42c+6SbdK4ljpCnClQ17eJq+MVqXZTJvaSn/oTpdznY26z0Dk3m6nC6Ei
JZ1MGmyjqKVKcN5wg2dHbHaPwg5OWpUuVYUy72oFXWpopkumc2KPkQVqSfAHivjihMQi4C3Fxq1a
m+Y9iI51BJgvNfC3dFFXC18tVfFkTuYeuXzKCjgNH6fAfUTcpv+yxNzcNaLD/ZzWT06oHvO+qzf1
zG1US5B6heFqSFWRdy08JaLrkFCn+G9HaOkLjE+BbY9u+UJiIk9gV4NmCgNmIU6kkWq7cJvmheCk
LyinhelkL3QnBeZJL6HrTVm1HwBADdYCDQYJZdbWbgQRpRxjHboe8Kb8KAmC4/t2zkBKVS6iPjZX
/uiA1sRZSKxZ7kdgqMwYMlfLlMOvXENfhcCqRnYnTgLuvgFjBUPqzg7S+Ypw95So9oERIybdRHtW
ILDS3D2IZrrnd+aHGEgWFLzURxqlxvswTzcN0y2vk5doYWtpQLZiIiKGhbqlsbBf2Sj1DxNRMds5
VbmfanC60Fw/NYC7+rkj52DEj5MNK+rYgum7jVBhhPflLOQvCwRYt7DAKplYe5tzZtMspLBBy8dh
BbkR18FCEgtYi6znsCDjWjzbQmNcyhdjRpmmLxwyFQy/sAubO8dJWx5USBOIDp7JQQOukoif7UI0
i/mscd9DOUN9t5Fgz2ScyLtwIaHNHQHUTaq9eW6kYRqdHjD/b9Jx4FFzLq10jzViERtuygg/xRkx
wrsNSJUgi84tjBUFa6XQIx3+ffIioLCM82xQ4ANmibqJSEZYLYTuXOYF3uJCcYloxiqWzPWysVkw
L3OaI8yTSDlmGDAVH/qa1R5YGBu0FZgYcjVJgx/T935ByIQ6jyS7cQhDC2AmHSliOYMbMgGN12IU
B2vB0dAiIKx2n6MFVBMMct8t6JpkgdgIm/FYHB07U7ORm/a3zEXz3VUKJ8BAFkKLzLD51Bc0jmP3
KACG/Fku2JxxAehEkHQw3u8xgnkrsUB20gW3M4z261hHrW9Ozq+5bcatqWzraCJJPKnZZqeAJxhs
vLScawU8ZKsBTN3pBu9mLYMW126TPFnpoM51LGLC+oR7j8IEO1zCJhOzxD4JrU87ddQxqYAqFJV8
oU0gCUvQNHD6GKivQB3FpvMYa3x1e2ARY5ndpAntKA2H3rft5gObb/AVkx+7Bx/N5K5lFB0pnpN8
cPGkF+lbZg7ywRGVTRinnYxgSwjS6Mz56Nr1wcu0bdqSsZgP49XF4rIqq2KP0izaBJoAqNAaNGVx
8WBEyT6EimTZ1idJDI9RJzgV2/Jca5SiXTAFfg15vsjz7xCmwJJo17Cbmcxy7aA/xufnrIomwn8n
jWKTTzVSCi+Z1sqxw23BZmY9EKDAc0xlOGLCAXsvaWWc3jdC5zTq7ew3WORWw9C/mwqufF+bp2U4
kXAeFPyxOhzv5iB/xA4vIVlhRZqVdcQoPj9ny66E1e2MQSJYfHKqRfQTuRcZN/dCFZ95HJ4amdxN
JuNbvbEiYODUma5Vdmi3NHpM69Zp9avW6N9lUpK6R5qamO9y170suRCaFAizwvYgxeSspFU8oKGI
VyyXruysCb1EOOIY2YOtPSJL2uStgTCT2QCqUu6oolWn0KbJq0jcpLioDtKuwfGTsM45AxUwj9uX
ZnZvYkQylqlq43mEuWj2Ang1LihSrvXs4pagI6572zvCeol8J8sdBts1ig/a56hA5mnl7dpYyDWe
3u9BfCeER2jQynMu9jgwDwOeQyTfSbIJM3DxWY7eNnI6nq0QDVtmPUqT2j9r2v5AJzmvXJPqvu7L
b0e0l6bXRzI9ADx1Oi8cvoCyUeMG7psT/8B2+t634Vvj8BVqNcoN2wgxrXrpEb85CrBgfjJ0bPQ2
ebKzhc4nNk6sOpYLL/6B9TVie1pSg5DOOFftqQ7wP2p5eFI5OVqRQu7am/zzPYMm2s31z5YE2UM7
qp/AHF+JlMLRw26ZaBz6Rsu8JmlMJRLM+kpzNXgX2q1kRgT5DcaN3rXRZmzEkQT4cl1mbMYnlAqM
XzQUu5YAyVAedbKlzL4lBr5+6IPkhm+s57wa70b2EGvDztW6kZ3505u6uwKU69qYeST1+N5w5CoW
rsdyaZerbMsDdjfb4QOROTsQxMGSQGysUm/C6DPBLhF1/rMjbxHoPVCNScPQBNn/1ZgqEBlKbqVb
wS+QLDEsTbwYnXThYLPwrkaZrrJFzWcHJiFezM7ggOgjcToN7q62Aj/URjrROcw+URxF9xJliW/3
KIgakBYZ3e167k1vzfeDMykAf6SZJD6p1z7Nf41kIpdwU8oBv7Bdjk9lb7yGUdlsRGU+JEMIhSxw
1pXhkrfB3E908oVJ6GsZqKvbDDvD6u6pbfzETUHb8OIFbu7CKfYWyyifUc3d6PCPTjWiXmzgIZ8B
dmNKkJSk4KIUDWp5VztZdvGt6cljFMWH2ktuy/zAjtunujL3yOW3OuwHModaUhEoqgIZ4H/O6vvM
dbJz701q64bst3VpV36rGFEmmj3Bu4uTZ5fvPJUwkvgptdG4MlLU4+pqYhojzgixxRBoF3tWx5zz
D73E1D4ZbF23cvDeqS8UjwVcDIscJiJ8LGIN3eiBkTRNgqddsIX/yMPhYJfZQ9z1V8cGID1nLyq2
niXTybFpP93afAa1ba40gw1pE4gV1QAJbrX+6Y3dUeGzO9fCMI8V43U/99KWIWn+S5scAoWw6rJQ
X4JF/AmMSlzba+bfd7IfhT/Ocm+wVySK6YFyod0JmBi7rtZAKCFdX9lIIV9Bl8OArL2ffSTD53we
Me01NTS8Gm9Z42BH0OL4K2R0TGAXA/pMa64Qs/LXcmIKhM7D2vaRfZ1Fdii18Eq1GT4RjMu6dcbY
1AQHyUTQt+MAzN5ofAeYZdcdTsmdMbV36GrMFaQ9fP4NApJkSE4QM3sIfCK6j53BeZsL6oAZEXJe
GcG2Y+y3iTPb2aOtJJtvCuJ3s9RpIyojuWuqcbo0nk4umV7Gvu7YrCrrYw4xvBAjulL6ki7L9Gfb
K0W6+e8q6/cqi+b438wDygJz1Qfd8b9OAxZU29+nAZbtoGYDCeda1BR/TgPg/P8hEbRZnr3o4f9x
laXjoUJmAULOZH5gu/pfpG6Oi6MGRLDDfzBP+E/mAfoCx/iLwxm8HWssEHLMHyw2bsv//wd7lRF7
OEBH1e0Dcpnog5P5GjlLy8V+nOPwRK+wjkrwCZUzLPjPcyCSI+4AktTvPIllqUTLxpMYMwdTEYlV
iEJRMfg61fTHXI2Zn7VVts3q0n5ihE64eSq/zHZXerafzBKyKXvZH3aJjDRXxxRLlBZqtGoDjzDx
Q9qP0vC+HPYYWnBNuo9au8wOl4PmbdTvJPeCYsrapk5yobdlOZwVxDoVdx0Bw+tyCYzPEvHcWPW3
CNEQt5Dr5Lh3XA1v0N6m+UmstzpwScIa7o2UILBhoCyAQR5bmwjG745gbEBXdPbEJtO2k1+QqNcS
0yS24dDyeJ7DbaMbVFH2hvA3sUlsMJ4Wl5nh61X9065gHyGFJHphbJ91UyFzyK7dGL22JPeec4eN
jE6ttukEfk17wtFK7/0rSFMdnVUyQRq2blYIQKxh1+ZXi+/FQwCskqpZO33FIN1T5dGpXD4mwsWm
6FKOSOWcfHqHgzSfx7FE+iEgY0QhSXPpQHuX3+tBdN9NyYdeZ+dsYWdMC0UDwTs+21IDZzTJQxUT
zdi6H16P4ATIE7QjMBwlPI5YjiNKkk7bOv073CJC4hYuoHKrh84h4E66yXDQVR3samum7tHlq2Yl
mGynibBvBDD2YTQ8BNeJvsYyC22fGEzjVSpU8Lkb3uoYcW/sCP2/g8u/DS7ZUP+bg+pvvBwModfo
Z54vG/h/PbEsfsTfTywD5CWkcAq+f2Iy4M9EeGhZHEvMjf8+wfT+YMGOpQeCnu6BzTYZh/7vBBNc
Aw5S3JvYbVjB4Lz5T04sDrl/OrEIBcR8wR6ffb5loMT964klQxi7jAkYlztqZNWK23qajYcuHeVa
zp11ib3B/iK2vs0IcnS2s5jqExJ+nt3cMygKXSRw3TC0B68B7dWpPtxXUTlsK9Lsts3UNL7ldcTg
iRpyNVXsYlF/CqoO81zWzdHAIdNhmZ+Y61FIrgbKdHmHqaM2A51tHRIVvS63Mz+nIJUgYCjVH1ym
I0SEg63WQwQDJTGssR0m21TkLnI7CLRgGPFvP4JxIXSDeOv0tYdSR0XTqg2xcyEpa/IHPxBzEvmV
VGZIPem+v5WT12sx1IgPgKhxgrrJnRPhpVCV3h1L2TtPA0rcI4vIgm2UsdTCxkNuieMYzK8EIG5y
1/gp6uBdJgTQi0g8WkP2LAvTRYQaEQ6KmqgfYVx6ET4/8ek1LjZEWRBIaxinECTQ2xREOU7Bepe1
OgFvdpFbq6Ykx1obPb9IKLjTsXiebLPb4EQVJ4dIDh/33oUUSkGX7joLu6+5mVw4MnPRDZKcvOpL
+cX8jcJbvkOF/k6TVL2KzBvPmoZhMHPdB8fJHjQzfO+1ZJcZkQMDEjQ32zABQ82WKDpDRj69be4T
KJUJs8Q27yF/TXMU/oxpk/q23FRedIhwCRqgPhjrqSRY2yIbaihMPQpu54ZlA+NKviTMM8i0IJ85
GdItUdJTpAkWlthJH5nYfZuI+HJfdgmYyDDAe9HKYeVVKKPzqHgHtVwzSDfKNZNkhHatLo+lrY8o
rwtMubYy+Ek9GyaZP4JFe7V0inWGJjM+CsEPm2nkinK6ThoTpjDkW2xqRIdA2PHWRtznQAIh1vMB
h622hghbrjWuSa+Jz/2M/UFFNgANrSz2xSQDkhMNtTYKqm2qkM3ykRPwxrJ/vkWVoa2HfvRwHnsP
RmdfmPBuOiWYtBjzh0GAz9ix+6oRnUX9hKvEqx9wRK/HQrKFrW5NbpNbkHcCHINk+R+hJh67kT1j
duLgWZOHS/lsFRNoeSIGYClvyjxX2LFCOCNeUDymdqMYLNDcITNl6OCaj00umIwHM4gBPpOTUZO/
xpOl+VXafKO+42EfcvZfZsU40TKPjAEYw4Ts9fIInqSWjPrO6pB0ZU15nKJ6nXhIxDtDv6EasgDu
hQ9u+hoH5xTKoT4WRLJkj2xUWZQAWtCMtTUuCXxcVbDu7IlRV6WRBGasHaecfVm5D2XubRwSogNv
4mXHaHvIpMFeF+AOR4Ovqgm0/LCe8OUhHmKXvFz/xnEOeviT865O0czr+TfrIL8vvsyJ0VAqw9uo
Yx5sSJum1ppPJumewWz/JJf+F0vKBaI43LrG/ort+T00nZ0u45OMoDcVSXbfdvYviBz36WCc47b+
ZaoBQH4kxlWTVC9NGJyqINJ9NWjlMVRBu3HAgA2xd7Xpw/w+nXDiDnwtkcm7azTUcAbDiiAhgaQE
BmTMLpsVaEc/1750Kn1D5PlCshpzAGVu1dTtK9v8gnsLDpRGFTnRWRrB1RFpDK64+oGsGlhX6rGO
boBFBTZeKrda8q4naPZzC4Y+L+4mWq6DlY3z1ZCT6Zv0gqskwayHUn/etjFPOZCtENOSAyXdiUBY
hVj857a/10LUG6lN884c1B0QrFjKStYBgdj3ehcCvJ10KLO2tW5DQYM9RFt+x31kWhLAKlaFheyO
UNrw3aR8Q8qgTuiMP4NqyHzOPM7sjuAhcvLeGaRvO3e85CMx4zVW9S32uAA+QPEAY2ZaOUU4MDes
EW0RVk4iQvrEpgFpQNgWTKkhldhkyQh87rUe02GPXrjx7IruMA/yZzf2vnopdo0JXYeYG+K2nPSG
rulUgNmHb8zvY2xVrEVgP3OH38wyfh5GLh9KLo/NFuFTdspof4oLtS3gYh0mCYlYVuBvBwN1Ri5U
7GMXb1ZF2xIYTu8PM5GG/qNY8EF16l7awb1UpvNjJBM0iNpb6jmfbZf8sKfsyAtgzIaFpcH4R2zT
dmrNDX7Jcd1O3IWR/oZPBWpQFN60zjjADkG+qj3ryORqgYSCvQPguolokwhVHWf2VFWonK1ih3L8
QJ7gmpCyX11qPoG+XOeIZqpkOCIRfhAdpWbbnpgVHwNwDKtGzzedFI+q1jbRrAHyFVg/BLJxCt23
XFEuLJFFmkGBL3ZDPt/0PkSfdfIMwgHK5JzmzlG1oN6q6qv3Uij9KK1EdRgp9ROpKOLbh16O8SGf
419WF+1CSJEN9UDWiQtUWUZq5bUXvGQVkiedvAbDuBNB/xCjXCWGfa00b9crzkKhk+mKCSSMjWOM
cs525mMl2HMV2Y8yDrd21HyZQ/xiBwjw4ynfz67X8t33dgNAOYMdWhixbaL/XAvo/GOm+7UTbMC4
+a5tbpRAmD3rxOtqjyw2iKcaIir6fKe5bCm5WbWcVw8y89FV/Rm7LHq2jk1qQhNkiuEQm/0aI8SO
ybat+y0Go2a+5rQymjxaLqTkTWxo76IkEiUVdyNWSg3hmpsj9BvqbarsJ7evfQxJDFJkUazDpPvp
tv1p7H9NLnVUFYC67seGQOX+3gZQi9Yv2wnFBoqsAF7ttO9ag+0cbQPmzAotk6Py8IHlBAP8mlTY
RWQ8eMawDUv7Iwq9zzliowMtD7BNFmzTYX5Ka0APbVo/YDUi+xuk2DGaeM/BLi1CvohfOlm/OkJy
fDW23l6YVg+kuf+GhZAdgoQS0SzS7FggUtxOmv7Z2Vm+rkwOjh7WLlsduIyV5pELVaNPlDOLFcLg
xMDCcIgtLmnV3NIwOnHz3wqqu/XvekByrbOYsvkewzn3oDAX7lQDo2BjiFOH6OCy/tEZERXM4kPX
tPkg8uxcuMFL2c+3pj5gQnYJuyLfGA2YQi/iFu90WnKjoIFRGlRH6VV4S4JhN495uLbD6aTN806O
zTPYies8MWCEObWshx00aM1n744/ktA+GOVVIUL3rTE4pln0YyqTLfCrHiqE+cb6fxvBC1eme4DQ
eicInYdnfT+MAzYeiFNyNnf6EuKtwWZ1ym4LsPc4lcXzwKB2ZYVTvUA/mMVjJSBvi+smuFhK7AlL
PxLg6vlNUT460kLrOlbgxYg4a7ieat25jURz4hDsNnXNbZ6GYbr3Su/medF74xCWPtrRd6qM7xE3
eiDHbVwQHScdlrbQkYOgeJfLdK4V1TGq1AHhH4bUzGOhS8pf1mDJKWFs3FNVeGzypjMgRSLsS4Bo
VYPrLpQiA9YR/2pCUi68LN6KwoHku9hhZXvzCOr2CbkAA2V4EkefQePfNHeW0V2LDstfmbE0tJKB
pWmXrHtIXCrRdOhRwLlYAvT+UGJqJqF9qRWcaONk5bHhC8PDA+1mZojZVgjirAX+ldfuOx0XmzmL
O5r1z9qMKtJTf0PDctSnIxwxJybYJMFBBB69PgewxmaYY/I3fUw6/b1YgGSgvspDBaMsdPNj5Vq3
HnYZ/Jnlnmlv2siIFKLtMVhAZ2pBnum/6WfNAkIbJOYgyGjmgkj770xxmSku/KJ/16r/X9Ii/sqf
rbn+B+MUbKnSAoWEhugfh4k07dAP4bf8VRevewjjTUEvzzCRpFJJw/ynuMj9A4GuDk4ROP/vuNH/
pDWnAf9La74EUmDn5tEUJkomQcrFX1tzUpakOwbkVlVk7Fy9ojcJAWdXUyjb9iubcJUm0Swa96n3
WffByoArusYksu9H/QVDwL6ouOB6j7BhJ4c3ljLkCgbzWY9LF1geRlu76U5mT0p3I4AOaBmr9J4X
g8DdjvxQRQ9WrqJ9mKNewJ2TnWsVOEy8sDJ2g7NBFcr8T50WhTvekecYF5eaw29zdtddmT6oet6Y
IRdRbSbv/KCHHkWH1RItLT2yimSIhYR0+tcptp68SZ92ck6+iAXQvnMcRqGpq5WZtvdTWRubSSHo
oG6YOXl1QgYs84xnKtkYhQMOz2CfK4yUnW+VrO22zY7Qoqm2W5Q8w2BY59oJv/NmIkHT1NO7ipXS
ysoKJocC5r6d1bh2irfWUggBTc1vjQEhkU73ARkCFJ8RH/FLT5veK0ZilOQ+9dBbNU5Ubkfsm/vZ
sbf6qDM1zWRxQNz+qAXivZnE/QwFxGcdg1xJueVWawpzO0xMS4Ws34jYBNRQeOo5jodmb88cdL1L
cg1ru3w7lGhUdC3aWQZqjsBaZW38ZL2pSX8iTXMlg/6UtOSBaAYpU03HUgcsnwENI8cLRnkSmCHf
EgfYCKWCvdY866wN5X4KrAMqWmSRdtlvR5PNm7zkOVJ58S5seCTmy6IJSFv47+FMLli/sQd3q881
DRFDl6p/glJzLopFOVOC+g1e4/TVCbVN1r4Naf2ImeHbUK+GQu40x9feRWJSzyVoQbAdNg6OTntX
boNiiq4g0860qWx06EQnUle1eWfr4aEsoL7oaAnGOD1jBCMLquHe7lqO7sSMb1rBHCLGQUxIbVtv
I+/DQ3dWgxIt9I3T5nusnFuHaF0NA98kiY0N+NIRKhGiugfo8Flmz85sbxiwIYllXWjBG+xGG49G
enTpZVdO21zjgBE4OmVPjduwrp5aTOZulb3+looR+/I0k43sBzZzG3T/RXytiIRhybeqoFu5srpG
0CwT6wk90UUH9SCiYJPoqY0Sr9zUvbOKVXY/IZZAlEwo7IvVmhfVlb6sz45BDZLx2Y8Vi3iAm/hA
qm5TEsbpt5nxzgpV+DoRFz5LjWOXeexOscBAoHahkpnjZ58gaza04NSWxkcs1fckM8UPyT4UgLHW
ikskYdZRIevZSgU5Hz+BQPNsmjsS0N6m4tgItZ9juZ9m8zji2XcCNMwdsOx2HTT6UxB62KuDbTtk
36QtHpsG8zCgIvwdDqWsZsY+0TmvARYDdnLAWd3mblrIGHU/Rb6rt9D/+xraJ9AKEerkfeDm1RXW
0sxBeJ10mGl0ObFxQ/yy7yXSPp0R2Uq4/fc46u9mnPyKCz71bmRhEM3hJw4RpNRF+a3R8LLMxJ2K
LATYimX4kQupxIKONcVmsKl5wX4mnJ6RRiBXWu/QLpn6I84X4mqTtN4ClzyMWsjsL6G7bxfBkMte
PCuiDd6MYjUX8ZPeGbdsjM8aKUFhUcerxiqfUkjZb4EbHvuyRWgo+ydnwesokijPPd4S6tV81xTh
RHYd4XHmOCCnH/DY098OOxRGx8Fxh3VdkkHU24vLJ5sXyuf4pduOhWsPmlGT9BhusNETS4JNqo0c
IhKEdgycuLqrOj3eAPSkZisoobTERPBdPTL+bTcVeXl+Gvb32ZRhsBSszTWTAczYujnNrLyv8zBc
lYOHEwtfEtZmwZNTjb5jeS8E1t/j3zi2oVtTiSb389DjD6YH1W2QA7pdVIgKBHOueqTvjZESIY3B
KwEBYMYe5MO3ZRO80KF65OpWeySu5grP7hgUzh6e24QTeXgCff7ttcMHU8ldlJc/GIZk9H7y3Ofg
a9Djr5zgkBvHOjG2ZjkeWIptI73mYoNclJg3Bpa44jkRIWGi1WF6EN91zYykIOPtsNCncKkUn8lQ
30wzBqdE+J/8WYfSeE76Lt8htl8nsl7rs7fYpqZ10rxy5r6MRX1z+6fJJcOn/pVVBl1TIAAHohex
2mduGnsT40gdIhPrhRVwBRopyG6T6V0ek+ZthOMu9Ro0pwnjNREid3D13NraZvhpCO0SWs0lt+Of
A3maPl6cpX3GgiyiGfeU1x6zCcgMGIB6jThs3xrc+kVtd35vaReU63ihevZNreZ9mUV1R7/1louy
YbWdbLC54WXSp70piLYOvO7eyNtvO+Zfx+qqRFDJOs5IaORhDfyyZoX0cKZVVAMxR6mgdza1Mr4r
OcMiZ8i2Q4+TrGrNhab36hmNgeB+xGKvT8951u3SThVrt2o/2gZOTV75tdpZGkM+BAtHlvQOGz3s
+0Oxiwbse82wLbDzZ90ZXY4EoOB0pCqq5fkvv2JBcvNUHvJwRA7HkyCw4qG5Nen6S73YVjioGZCI
IdogUmV6Oo3awagvPIu7FiFIvvwd5kAYudygX4cdagDK+6E5tlVz5E7e9yVONWWtMLLCwxiZm2Nd
HuLi1WSaC3aCG2YYPtNlREU7BSzdYOzsXtym3xqLcg89hOkPtvZsMUcHWhyhcevtq4oY6tKVnUQd
vyIlxcs9l3eR3X+xwt1l0ACh/oePhP70W1svPhJVftRmMZMGf2k7znuJKnTKDLBn0/xe8XaQGUS8
SNpdsPBz+NfsW9HaIFrOlhkN/YgeQSLIOuCSbMt9ZZkbtOloQHC0BYV1M7vCd0LdN8BDVsHwDeCP
acBsX0xrg6o2kLU46yQgrIJ8lNuWUKlhyuI70xinDSBcMlczaCFareesfiMr83NXP4GJZIDdWG9Q
6Q9ep/friRirQOivJbFWcsm3ctE2k7SJrjSYec9R2RaPo2taW9hNLYJe+yle0rLqlj4YhyhjwDF5
rztk9CoY4dvDoHKWvC2R9OBI6+C+YZ7EAB49eFt4H0GSpDuNICrfXnjaqVLoi1uwcr9zvYyh2jZL
1teYkXMWaUsAGATGp2LJBAuWsPAxISrUWRLDaB0vePSjU0xX4GceuWJMIYI1pad7Mgkd06zyIzE4
Agkji0T50s/1d0tIWTbNZ8OsX3FdDusynN8i4swqgHIHRUhA0wWf7pJ4Bjvp4C4ZaKy346NRk4vW
F9O0hb5Ob7+kppnEpwXu+MGAp9yaS7JaFpKxNvB2QfTq2DyPS1lmosgleTdQ5jFMyGizCGsjcDK8
j7OCQC9N/yUIdFMRjXhXy/dQL98qIt8awTikt6uezIQY0MnIjVD0B/xed+2SGOcZLFhiQuRMoHFQ
4eTrbIJgDxr5lKTaxlyS5+S43EkzWkPdInwBWeXLaGNpSMT8Oi0zL7ey8W160fBEMCw0M5Bph2JJ
uwtF+JUQfzeNSeGPhqX8YcnG46wo9tNAAWMuyXkhwKwVYTqYX1FSbWc7He57I5ObISV1D8HOd4mq
6Nks66ccovQGJMyju2T1DdicfSMIsaCm+hWOCIflVH9V4NnZfaB+MDLgCSPuOvgDxsfAqg2gdghL
j2HtlWSQV2/Q71gbvGc4N5gTzRcjn2K+VHFxSuuaTVRq7XuXnUXdULGSSRNsCXuyfSNXlyQeQOb8
tqgSrdAXrN51MUeI0otjJFByFLBCEIQw5ncz7yjt+cFpppuDMFizw9YvJC4qJ3saF2cCNz4fRuje
1WDXukoyy4BrKLvpbFbNQxJ651CSQMuhH8BCtBG+6gxuAUurDnV7HW4rVn+7kv5mdrzhlIc6F0g0
rc14hIoUTZuw9N5bjfamtzgMiVT/cJPqpjT2KnDRcg7yURzzjKGibiDW0ILw06w8hj62luMVjZia
Ir6SMb7eQg++IqXnvhVV3iGZSbaTkTzLReNHm4EZpbEqsruoN2onu+bAAoEDTNNRWfUXNIkHawZE
bjjCxyTHWkhSLUSGc9f2s4mfojrXWfVGABabPzH8CBgeFWO8NtN0ZpbkbkhGRRWJ1JOJCleSXFhQ
nbgSgkjN5cDOEMskmC/2pY7qeu9p4rF3k3djCp4Ji8v9zuoxNOPT6Or+bjTL95AglUdZLWve5lqk
ibUjFmHXORqRp2Us/T7GpFIZX5Tch8np+tOMBQNhsR5v8xa1QEBCSmlOCKCzVmydbt6gB3nh8Fic
ezMTa5d7sIk47zTJroiqqTiwq9yr/2HvvJYkR64t+yvX5h09cDiUj83ch9ARqbV4gWVmZUFrh/z6
WajuZlcVe4rDd5rRjNZkZ0aGAvzss/faXvPkdH62GyNO5GSY/K3s2MAlEZsJA1hSEpTQDhNIMgQy
n4PWe3f5Xg4LAi4N2PbVcEfmhCyiphq6W0yMYxebew7HuItaeqxJ3DqYeOzDf6SlRVoSvyQv3EFs
TaPs7Z+tH8vP/aUvCQBYwncRhAiH4Tv7k7tgkkOj/UhZtGss2tM/wmveb5jalI18hP0DSvjiCvlD
X3J/s3y8GsrDGoIutPy+f6fw1P8ZvEAdh/ItQXxNmPDZ3MUa8p1ZjfyxO7uTM8BBgqMVhcWD6oZ4
nXFIZFeEtagpuJ3K6Bahw1pDtqI8T/d3RmCdxa5iiaGfxJzQ3GV+lkY0rjuoB70FZckye1p05uew
du4Q0HYVY1vLYcreqHJG7M8fLD+nw7pKrhq3O6Yu4CfakY8VlWc9KDdSsvFbrlDH8wpnVKmAmFQg
0gxiZwETpG1Y+3IA4WA5yQ04BNZX7MdIeBooJ8YJ/yDiNYM6ReXduLcjMHBVO56aOr/Lo3zfYrrj
1DniUfdeW5NqaZv61eNUta+6Hu6DMjVXrDccguX9vvDllYuAs41NWhtxQDd3zjjfJZH2LjG+VdsA
4NnRLAiLiq5nEK374aLNFKJX5tJiXodgKUwVrrVUyVGANkomwuMp5pl1EGCga33/KZ/tL+UYop8b
3lXr6OCy9tm3B9yhz/sgmG4tz6UuaiAgVRvA2qDWql4j3hS4FHAX17bbX8cp004YUTqoMRlvpqbm
DONVL4M3kM/COmxTV7JuwkZTr9YekmT62gbz29w1102tWQN6LTeZsfykxpHJVZlMl4wynhOdZmbN
3VAPlyHnjqNMR3Eo1BRu40Lfcxe4YC945U/zF8Dj933UPtaGDDhtQGsLnfariMVzFJvVumxKukiR
dNS5LVosGZDSqHQqpveeLb8D/XOC4JqX8SlipCggSZAQIhseJtgI2XxuJ4pAUXKeXSd+x88GGFVU
q8hrCmqclMl5Ww2lm6yrOBe3/Ln2mw67L61vPRDG2MTgTG7a1luTfaNqJ/XokfX49AJe8qaBVxY6
UptWA/MdraGk7J5i+AqX1YJ4F2Z1YQfcbYv2rs6MJ5nPHu/cItKxmuMLRgoMUjtLRblVkshJFdl6
L+ri1rS1JMSiHoKguXec7hHLzMEzh2unMfR+ZpswSwhLDOwtNiJV4P22Ic3uqfRIQIckxCICYLzZ
IYzFxDk3wXaMLdqK1casSY1cm9ipysVXVVGLs8uyQu7qxXVVL/4r1UbDrls8WRjom01Vl+2xxc5O
ccpIXUs6avYhSVWf2986XLKlzqVZil2GjnmuWspevKX2hQ90uhvapQtm/NYLk33riOl7z4tXcz3N
mKm/9cj4S6VMWIFf4sBG0czcUjlDRzc2E0poDNWQ4liKaWSuaDimqibD6rZLaCPYpT1IxXKSGomY
dk2OyKhDHQwB1N1kk3iU4HgWNFNjKcYpPIEBgK6cNMiDVT+22b6PBk4oywjghuCv3NHvd9RQMYIb
reTrQBtJTvH5em6GG7in420RyHPDrHmvl/IeDFCKF43ezsrWxjp8AdaHzXSp/JlaynY0LvV1bJf3
WJFsfpNHfICuoMgOj1YXvtSERQCvOnuYXCCeLOc0E89ZDTQOhbYet7NfPvR0EQWteZJ0E3WmhrSC
94vOomiur6pyKTEq2Dr1S7FRSInr2bSUHdUjW8Bg8P2D6hu1dydO5BlIP47uY7pvYFrA2jA8tAeI
K/A4UJia5K3s0GqJb955fikwhZQvk9uOyJsjdq2RamZ4rqQ7anXj2KzNAVUOK+mCcHBVVbInJnEi
JH1ebeBvA9MsQCxUGvEXMc8t2mqb88EkhuMdfScbLvtuVJu+WrxC9MqdFeSpbpWFHInUQAMyeFqU
BGsX58U5ifx6PVPytJoKkmOExspj6bZvAcW0XCjic1DFYAJn8c5pFsHAIghtRkfSZzcVrOK1N0Wo
4ibgsSk3zjsOOmh4r71VvGc29QBK7uRUfnSsCGnzKd7ZG3/WljmegyXld5D+3cDRIZ3ly4uySD5r
JTyE6/q+aWdxGPm+J7JG9k/EE1r2qY/LszJgOsttFM4uvylTdZZN5SmPEHLEOOFxFjZjm+RImSdr
K2ERkfYdQyAxsH4IvnSUmm+Czt3RLM52HYanhi8uzRx7Cms+GmqI6tandpJAE7V/q3v3UREi5zk6
TFXZ9Gj0GfvKeXEsURU6wfBeqd6+sMjPHSwTNXHAcbERenhWZVwCUNGXdKuyf7cYkG0ZYcYAGVnr
Ht7MGD9WLA2AidJPp2zsZKFSlJmHc78ZWsxk6aSgh+iZUSrPnqnu3nNrvGH9jpI4ls9lYbwEYf4k
1EcRx1C+/Ro6ofekQ+RPX/OOFYaxUToEjwSlBHc69svOlBeGhsVXZtkjPX84e7K7tht2yRzlLEeC
e2wjT/HYEjYMwqP03fNQopkCnGGvwLZC4Y8WevrM+8FaScK9qBkIW3LhdsKz4+YmP7ggsO5IB6A4
/bhFrMUan/H3qLbRbFYCeommC0ugJTqzup8YFFfJXC5AIOxSQm5nJ7+whZ3uxhCVElc8r2Jgngqj
4oXq6BRSdhEtGxH8CXJSh2QsbkYZHOYWjlvV4WpzLHUP2vF5IOG/ouzwGOAGjQ3uYkZHGXfgiX7t
tOY+KvznOha0teoKT2DDB9Wxr7QVUXsWeChMlYNSljfnLMrUyY4k+CdrnXr8hGzYf2RkhtfS5Wsd
RQBsmRBrtS1x3OKAxRlY4yGjvLCJ5U2lqoOXL7BK7PprGEZnWLH2U9ncZF3JNsVy96TlqXrgCDHX
OeDyuU3XOeQPWIYBzx2TgufUd33TXXkGtn6HTqgsLMFy8vYkotoloniEZjtfcIK4ZS9B/EtnZyoT
O1G6rynbFS3N16E093HkHJoeCeO7he717xTh/yq6/LrkLEGT58+BC4Qf1rHSFbZw8P27yw71uzNs
MxFwx/wy71kzXLe4LcZCv/9nwPm2O2fo+NXu/Pda2OitKP+uFpYf/nPKWXomlnYizyT54i1jxp9T
jvyNeQUGBx99z4d39o8pR7AqZ5XEddr2/D+oHn9u0d3fYMGJxeBuSk5feN//jSnHlTzId5EcH4O9
Eow5JHwUtBD72xT03SdEG6WfhGPNuacPOduQFy2FOAZsNADgQp0cs+YdStgC3g28U5tBSc9iYLNT
DsvW7S5mLIyH2o+yvT9U5mEwzfRdcDpc+xAW1h4B7pPdi/GK5Otb1PZXGWs0usxBTNYlzuWRQqH7
huZF1nZJDKJdjA/2Qr3EMreyapG+WyOcAuoKDCtlv+cal0NmBvcUaSd7AEn2fV5b8qhEHvTbfs5p
Uqd9CRpUhEOHbcZ0reGNmWzBJuMaK395jx7fG5dJET8D7Bi4uAtyujsiy0DpuQZdxFZ2Hg/kaDwZ
pYeoAnS1JsljwSj1/PRT+FG+acBHAAyqsah6eFPeNdVjT21W2F8cKL7v7DjZp9REgDyvQgMmCEsv
4Rgd0+jOaUji0aNhjKhLMrtWuUiuxyLW+7rEqD+pQZKCBXybTf2b9tpjwz5/2wLpX4nMMG/m2L3h
pPvYEip19Mympccs1JakZLO3iCt1Fpf0MrKDSqbpoU5JTI04lRDlzD1xzXg/dZRATWPe7oNwkPuR
aPCqj9QFto1uo2Z6xlXmZoekcsWZSUBhU0sWzbIWOyergieV0BjVGUcRE7h1W43zvQWKIlmmrL2g
uqAqQRxFiI3JNbz3KRm3huzv/HkGQ4pNIvajp9iv11zvNn7UDtgY57O6CC9xYFDa65wcg3uBFW2S
JED/UrfDsqhtFwdn3M9nNi5YT0ysTNzpJOqIjHpZ7WLJomOILsui3QEK2xgZ9xzDv+4XjDPlhBjB
WDT6ccSytn6jrAKDmbsGBnwOH4lMVwzKrrXiO89JH1241T3R/0hUrykpNPpbcTpl/llYIen72niq
I8YH9ky3I1Ir7F929VKIl8opxjUQkG49B1TxYn4Th640ruuJ2EabUpfE+ex69nJ70xSMBVab0vmh
ssukkuejDpDE3OHJyHOgG4SzDLPot8PM/6xD3Aq2ag5dZN9ZfkQIvnYeU6rswdwmFzXrgI3rmaco
inziHwB0W9M5Uv0HFsPBP5mTe4BgaF+2wLaT1rpga3xIcMyTcivI9XrXeZaedRKQWOxDaq6v8dzu
Ct4gV84P/twir3qbDoRxMW/zeovpfRUkIZBmM9i6jmTvZe17TpcI4TFU+JoprL9S7JVZO5tYBq1b
cuaLJdhklS3TG524511UIRiPlxnV9AihnP206L5W6ETMI94F743P2STmD4/smzqW9s6hmITDL/5j
v8YbmkwIzdRMvIqxuSA9lLGmlk+dmp6tqfD3XZm+kuxu91h7QUtKW73aLW7YCHXUSg3W2x5AH4WC
qDyTvWdqvQhngrobf2krn7VwgCBbzI/ppLe2O9xBHF5jeaZozErPnCpmKSobqFhk7gi5ruSAtqFi
B64GzTxNwVgmDRajdncxRGIbAQpi2SXfW3ewzoYa00RJ0waPeGPVvE6ezR1eZrciHxhNOG6MU38k
LcBxFUswib0THvuPZOR63Jt0cMAKW6VRcsnHOuG0O31CYecEM43vA3lvCR2OiZ0UZWhfe233wSXi
TYYp9uh4UZwLnylzKYixSkwctf9YtfEjxosTAIE1NsRH9ltL4MJ8U435GloTzd2ZfZ7X+jxSBjyP
tl9jBpmPcx4dYOPgIaq6q6iwH3N2qIORUUpgLwHHj3ye7vGUvMbteD4whLDedi7a0b+eSFnP9HmV
pn3X8EzWGj5Foyq4m9RtUuPJsLQHI3fWjPkn3DnY/WNsvmiz6t5toD97czaf47h08EaXI0uSFFuV
nbn4Bf133vGcR9LW2prcN7b7xDAi882fSDIrxTktIjTtxedGmmMYNuPHJq7ezdq9ATx84XTeKS5H
vvgVR71z/PuVxyNAPD9PMIB3COlrHz7qznM1uZLG+Oyg1+xkV71PZmJtaKaZN6KOm31vlm8dJtZd
5OH7HZR/olXsCRb1uppspCQTfvUQAjGi3A4Alj3sx9ilw3txAi+wJwZrQ6bHZBK3kmXEqcMD1bWK
AZVz4o7V+DX5OEbKZTTikgqcCgL43JX72CEZZrBhnzNoP35uXuRNvVvYRUzDu7HEmN9Uu5Igt6zn
LySgHlLhvfuYmkM3uStoNNGDtW+AXjmh8dT79VY0hH4K1p8uMD3Xw6MUZpuOHlfuD4cIqHUyE3kQ
tB+4RfQ2G9UbK1t31TnGYrq9pe6AHSaTcoWXuagekXy55uBRmqkrJ0T1AqpuF3sTzCpIMZY6wTLc
WEzQUzHf9ZT5LLaqoxlHn56pN0zPVzlm6H5m9gBrfiml/pKG3WGpYcu5sa9zMZ5jwxB05TF31Z1z
nrI9WSUsWBi2rkxiS2upq7c8VN46thK57argrhqq4OsgJ3+H62ThalevZW2+pIntXod94gJWt1/m
Dsm1xtzExmp8aEfraA41U24L35kG+/wQduPdaHY26MdWXuGtg5LgkNKgDrVAakpeYgsrYsEUvnIH
099kQxdeSe1hPDFUSpE94kOl3fF8VnhCjJoBXg/ul1DJ+6YYX2JTxOu08S8zbt4IuClzis4Ow+D6
r9+8hFSMQx7U1rW3JLgcl9gZA8i95UQRLoCe3LAKgHxnOfVW0CDm1mWKKwSYFTgdnqX5OAe37JTP
oi4393Njn6UZxGCgJk3vIVebGcGN9ElDNx2MgUY8gn6Zq++QZd7NjApMw2yx4/HtGTwM1SIoEZOl
f+5C0FgPZn9ZKvkIaew4TPFi8c9AOpZmcERaf7YRUDgyMWN54rVXpDxss7qhKJa3q/SvZlfdW4N/
XVButsLd6N7ANVJ7yogzJC5fHiTW892oqRnh1uHsclm903s5HyYSwzvtxmeVp3pmStkzCge3cwEC
QpM/LqmY7sbhjc8lvkeJQ2NYHDgnU+EWs7r5zAKdFTRAzv8zOn3bDeEU/n+PTvd/Gwle3MV/TkzW
b0pgXqY4D0wh6du/JibrN8uWlByw31NQoFjJ/Ak1tH5j0WjB8baYpJxvJT9/TkziN8dlyaQIA7MI
8J1/C2r447zEn8TjQjHAEy1JF2M+/nGipquvgIEdc7Wxc9yL/llp9jd9OxEdiq+/e1n+ZngXPzqc
vz0W07uLlMVzXRgMPz6WGc/BkKHnHlSgQRml5lfbDJ/NHoCamZ/8fNwhl64Nogn4mqr3Xz86i7Tv
BsM/HnyZTHGAOy77th8fPO2Tpm17Vx/8PjlKT5oocgUOC1wov34gduL/9FASccK0eLshRnpQJ39Q
KaZc4OuvuIL3HiDczr/pCogFg9AEGMhrmeQL68p4GCj6JEH4BiLrTVET5ltNsin6edfYHHOjfPpa
xoyKSUyuzKvUi8ORB1FQNJf4UM2NE3G982Y0sl51t0T8GIMUZyiYhgc8zmdxOr3XY3elfJs9f9tP
rJk5hODdnMqQAEjjTxvTCBgC/JA6h/hFV80dlg6xIQtcXriDA3gi/ZgqWA+Vb7LM8qptFC1hW0ue
AZkXayfL39s8pzMbA+uFazQf8UzVUcvTho6FFK9wxlIifBXDV+SfCM4CmsIr7mFJMZudI5GgqULE
6QeS/clyeu9IF/HBmLBzoMVfuJndbTr8ggUnT3zjJaJxYh+m2Lue4srZ9Ja867WJRE7mXFseVugw
uEpn8711BlrbO/3alTX7eF7QIG4pfipzDnsJZY62OFQFalhm5DeJFT1ULrJpWlhXAx8Lw6/4aDAO
awN+lT+w5W/MhlWLD8mmkM0ZkuebLJzzTHcM/bF5G/vDnmUGxyssd06tCQrbTHJ+eJtWKcxsdYWS
ecni44EDHMQhpj+a1atdXdRQKER8BQXlJQ59Y1dF4zbXSL6U3sQb18UN7brBpZsGJF65A0XTF6nD
/b/60P7dZxZdgkQDEQguUz9+ZmOak4tOmPpQY37Z9Qt7fOqINkWJSR5m1oc8Vq+D626Y2oDT6emg
ZiwfGpuI1+unX/81f/sF8r2l5dThErc0GHwv881pTa4nU5qjv3rQc77vQg3A0fQ/E5DO618/2PLL
fugrQwngzmfClV2IMeqnb2sZhLzrracPsRV0XAKRuStZQjWrEkZMKo2M3i6ufv2Yy6v582MKQReZ
qZbruPvTY7J3Zl7JtD70Rv6Wl8l8JxqHg3Th5heIxf1htOdnNSfHXz/sP18DpbCEz5VegNNxl364
719X0uFtG5c8bBLmH1BU15h8N61t3f36YeQSVfn56WFiI8iCQoiA/9PTo3XSjIp+1AfRMxpahnFt
W+m1z96C2P8mTEMmGJ90n4pGlLcsw7zE+D7HStLPCF6UDWJwqNJkO4v+OXJYqYau8VREUC09sz+g
LtkU5KCy0wl5iKYZjj+JUEPXNwjcFxq3W147t1aQEGIX7bNLE9U4YsNiveKmtEECPp0vjN68ztPi
1bIy+S8+Uj/L1C4fKQkOA0wwMA+iQz++zjABbU5mfGmKUR9nq7/3U/H469dYoMD+/BqzsJZ8ZE0w
2gA9fnwMbtcuK7hYH+xoMJF4nI0OUCWQyj6tYLjV8QSGFEFMBAsPztEsllOWWPAE0tXsOPP213/P
Pz/lRZLHuoikISwlf1Lm0yCRDQKvPmR58mQF47acss9fP4Qjl9ftr88V4q5jeySuhOCb6vPxXSwu
34m7MpmTmALk7sA27K1z5EO0AF295Q2Mk3YknZM/RX2fnuEAJNjpzuONC30UYoWXX9rupKFzUGyT
YDbfEOQ54yC/G5ZCK8xS0aYKYQVPEtzOgCvWosQA3xsQZtutn+nzXFpzoMZtmywDveYXW4+tz9Pc
tXLb+O4VreOfQlh3lN4Xz2novSYoBJRWdW+RO75ynNeriW3mlY+KsTEiasTZJZMMZMVqGfqBmrZ6
g+hor0IgSVsskOLGasdrYIHTXnN4I6Q8pdQ4pNWxz3FANMDTsZiqOxsgLV5ORrKBfQ0VtmDWxmqX
sSWj/Ltae3VzynU17d3MQbWhf23dV2O+95QREGjguyFUze2RoPW2jef2vtOOtc6n6bHWRHOQnndi
mHC7d2zehzNB1PGoM9tjIrxvO+tRzqHehdq1zmPLuhzK6TkrCT74CZb2zARtmeeBsXYb9mz26Lg0
MngvdHX4zMJOHdwGNMKw1+NMlKQznj765M3E/mQr/zHN6bNry5euZI6iwR5gVoZNvCn6/exV70XR
GBtjBJQQMl8F4bIadAiIsoZlexZfJIX3Gk1AB3rSzjUEj0MfJaSjhoGSDXcI97GUG204N2VLPh8O
B2hDvEMN5qJ4HC6t3q1xNYzxHkLEKW7KJyyPYKxaVVxEefFsONO8bduGhNcQc7rBiAhkQl8YRbLL
M4dZPkVVELV146WL013Rfz11oOtltOh1iuVuPJk7s40BSibmhG9oqDdVTNFbKBTLNgRmJHxqIyed
ePgE+vhElO9k6prbcmPhZmSNO1GCAVlkbDacFjC78IXYjQv3tO3PAE5ne49QQaiDx8GqP8YCp0WZ
OS95T5Utr+PWc6dD69QfFcBRrGAVIfR067GmkEl11kXUL9RVGe1Sy30juHvldS0yJXviVTOkl3hO
LEhWHBUovInA9C2VwaReSErAGEhktw8Coi55X25zpvMlvvxYgKpqjOJlCjNq5JqdGOePcnL32MrI
jFkf2jGN3ejnh7RTpwkgZ8IncJtQYmdYeidHdp29n5/bmX8QRN3mwNlOS1OcZ8P/DMj/jRxNkAVJ
RWWn3oeYPoTOY+bfG424qMbqvpScFAciD0jU19wRd2KhJ4gsvHCL+K53bFbNGtqC5VLSS+LkRMkL
rhtt7inzyq+KTLtLTJBIO0TetOQRl+/qKklBxgywIZVXHcCt3PU9xyNJw7bHBaiM1dYU6U4VciVF
cYRmw44hRGTNu/nWAqxoAnckhXffVik2gVrRoeewB1dRcCW8tKDqsrz3nHYdNsiMYVhvIx9Lbgnc
tsJz4TgnmhVOsd2cyjYBOj8CEqYTjFR4qtpDm1hPpV++AmBfSNE9uU2WPRdYdkDmZhBFZYYBXTYJ
tawO3ilXF3ygE1PuYKzkZ0aFG8FIXG8dVpOAzBvbpBtcSgK9bomh0pItZvu6NpneTJAMS5aye6zG
nn08NRdFwUljLO1ux6furoIdUbnFoTQW5wlx6cmGUTqTUDvm1XztIJfM3KPWMmLdYy5NInXFmDTu
0jx8CSR51Co6jUPyEhSK9E2xKMJbmw4WUza4bAt6FF1xCBMqIaQuvuYml+ZKn2ei2jZdYW4iO3EQ
EYMnTrZr2wjfyjDBJKWu6im9j+rpzgUcQi8aQZDSTlrWRcvOAg4MSxc2L4T7oF7r7r7PsjsNLnT2
KagDKLLr0M18y71t2mE747BZvrvcasm+Es2iISefzqXPx3e2jVduSgSv/OarldrVlqLl9HKc28MM
HTsDb7QWg9kdrZjKSdN9B6R7ysrkJQkIxZNny7dhl8OGElHtgnOYIJFA1tp303gZKLBvRqT4ktAa
x12BBiBV0W1pvIKqSdbhbN9HMV0bRoNbvTHM+8LGIEiNb85K0cq2dcftYSzMW6zdGK7IlcBTpalI
prsYPh9NpntOYTeBTGGtVANRL3MkWbKY6/vkwXXnXWlToN0PmDU8P7wKsv5VRdi4HCcEXpd/FosB
pfV6gOORWvHMi12L+YBtyYHlDtfEFj6Y1emW1cZ4gmBPz0En2aa0W18WL3Hpks2LyRY7yfOwVL/0
o/eJN8heFfhGruaii09lw4W0Fmx9IE1dUxpUgGUcy4Mx4mEBqsciJ5/uu7Jh+ivpsg17/yKN3E08
zDSiNM1xQCfDrjTdR+7kXyQTAa4iH73plKgiBQPlyXekT8wj2qPDNMTFSC/ES6rlwe16QheUl1FY
1WXTXljNyfK6y8Ixb9qoecmSBoMIR0K+4z0cw2IenUM32PSg5JB23dmnrrEmwYP7CC4kVWqUNjS7
vG7W0oQnbCxsYRs/SubzTlb1LizIZsVEmFyBOdKtioVPQh5WPHl5scdqnqykPW4A8s87rDLhJhm9
y1SPd009FCvLVpdsBpN1PwFtUj2W2q4rWHpKd2UH2ZdfH+B+HOuW45uLvc9ykbRwB/jfquG+O74V
BI38msP7wRLTKR7xzOXpEWnhZizLh18/FBPcP50Vf3yw5fz83YNZUcD9P40YsUhwHjw3hlFfmeDo
9LPjxA9BL/eeh2ctdTKOMz2ZMFZOnKn2XoWZPqGGwg7kJejZS+2ppzifNYkV+P9qAJ5EFwWKOtYf
MD2lRP5QxjUNHO7KJ8hASwM5AsdHKRnjlg+57xPLysF2lYC+EBKyi4r0Igk0cFx++AEn6VgM5CKd
4musfTKlKtz41EWspoa990jzrJGLy1aR2hsIFZEfnq+Q6qe19EIUaySSoWsfxyX41ZUuRH2wynYs
AzByJP7qhM1y7m9wWB8AYtwYRnqpWn3TpUNEVWRbbLgDkqChllR255icQerYVBERF0r4Dq1lQbsd
hcSruBoDvv3wPchnii1gpzuRTtTtEv0MlpNmSLVpXFdr2QEXz1XxVYXhhwvmm8vh7Rgxs3VwkpJR
Ii6SBR6ikIUCAPBw+nDtadMP8iMtqouA7l7avKMnDJfnod0jnTe3+WCB2vIVjVydvCWQH3JQNgzs
t6Faffvs/M+P8X8RNr3+faBov7lMPspqauIw0j/943/flzn/+d/Lz/zj3/nxJ/57/1levuWf7c//
0g8/w+/943E3b/rth3+guTXW00332Uy3n22X6T99L8u/+f/7f/7X57ffcj9Vn//nf7xBoS82caub
+EP/TVSBr8AvZewi/Psf+l3HpoBHoYb7Hk3xhI8RLv7UsZdqHodLBeb+H7iWuH6EtfTy0AJPrg9O
7z/CDd5vJvU6/BIEF/7bsrx/x/bz43cd/xB+JOLQtvA8B4TNz3Nh0E9paMxDt7fj+BB4VG44ozOc
NYqgGMuSQ5H56oobIr2tGRj+716mPz4t33vSftZyeHCehbQQ6JRS/BU/XmjMnJuYduEucYctj4lK
Xn01wuLu5BNSdrstLecBB/vzrx/1myD31yz87TnzTghmako7SXUsr8l31zefWYqVnuj2kQ3tjLi/
s+W0JA+W1OeVHWJBFsNDQgx3ZSO43HWFfMyKga0qidazSsnqbCgIhLdk1xW7/ZMTN+eZL068wre2
XwLAiuIXQsy8QrhOXKbxA3chdd6bHKLsUqvVmHf+5l88qx8n/N+flbXcJzyEuIXF8uOzGkSGLZk4
xb6E1LOWOCIwIHPoIBov1hQx71MfJ47LjC7wHUkjvxuz+H7wHIoYo5gl13DgvnsHfOmhm+On0qKt
KAmsuxSaGrVteHzwvdz9+o+2veUt/uu9ILsqEE4dU0rH5oPui5/0yhJOQlMlGjxQPd4ox4VFwf1j
dpoPFpriTEc04kopPiCBcFGOOPYnzFkrtH6criA+nwJq5Q5WXZ3Swf4ikvI2s9jpdpzrSYWkijMj
xRd+A7jESK07w5fXoYGKHCb5swmjZcNKPt5x0yZSUpZfkSH8VUcH4UEExecgygc/7OqNR3xlImC6
mY0Bzn9HhU0/NfMKY7l9aUbxdVrSCm+q+gwXKm0jBEhWouLI1icl5ibHxQ3CeT80myP62QKYoWze
IphYtWCOzBk+e4dI0oe1fczYJJcRRYo6de84lCVEdiEik+Ktz0p2x6+pVvdZ2T6LyXBph8chFA3q
62TQrTKVqM2goVc0rWJOWHrseom5ucA4Fg1uvaG8mGySbF4cbvEkWGFq1fNXu/Uool60RdNwDxj5
XyY+/hgnGNVttAgrNx60qh2SQ8E9h8u9cNpX2chnJICT0KG1xgJP4q/02FNLSBJlE74mTgb/PUme
7WFp8kutPX2pkEBdcg9c9m6yqeA4MZG0g6S5ivnQ0GVO9CBU07nbCCxnbnKco+CmwBNW+dZrEpVg
musJgBsClCxb3P50MW1sptJ5QSxGtGHoxsKznVz0rin27oiF3rcrciXGDAciyY+2nx2VItcxiDna
OHIgiKjuEaeISI/N69STu+jGntaRJDhl5tKyZ9KJODntfGxLmqHMiTFL0qa1oXMIr9Lgpfi5FwuS
DbMwQ/KP2AmuhoXN6NKXUZjNe2HkJIciBjG/eTFUcmiHC9+IJ9RErAmJzFLsdt2DbKvXKeSZt5ZL
f4YhSPEa78BxXkQ/HqoF45V4OWtryF5WAySkY6opuggK+IL/qlLcdANEsBbqTGvG3n5aYGEt1LAO
eliIM2ovKktvHewL6wRgOPP3hNuIY0m1AMjGNo83I6KIILq9jcqIGAe8MjMpT3IBmOVD9jIuSDPN
KxLjjkvgnFn+RF9RgHwiv+rI+GwXIFoAGc0x3AdqaNPDFNaCGnGht8R1d3XrPLRw1brYOxsQpViJ
gVwz6vyKPmC1XuZuDAKHHjrb4gDt6nxrBAOZMQsTabjY5eqUilnYbj6MtwDWW5QoqnsX+htz7NK7
9dx1YDa96oakyhmU32PIpnKI+p2CI4c2SfkCZLlUBC8upLk8SIi6BFgOnH3nj68qrL44yWLuh1Fn
lBA6OGndIwPeBVDsajnDT4zCDX3xe1glPGBfnvoFfTfjFdlC0nxpJH/ViEqjzHAzu/dFfKxg55Uw
9Fo4j2FoHkONytUtmL0A3l67gPc6ZEwGW2B8RmFQcwSfT8+ZuyoWZF9GgLtcIH4FNL8Mql8o9cO4
YP58AsubNumcNRW+4DQWXElrq521AAIHzDH1ggzsFnggWIVdkHUwocbkxk6qgQOyU19OHmRir3Bf
Q3t6Y+MizyftPzfMJBtJFngzVHWzzTOKa9D4Huv/y955LUeOnFv3Vf4XwARcIoHb8o5kFT15g6CF
9yYBPP1Z6Dn9T49GJub6aBSKUEhBNbsKSPPtvdc2s8vUKv01c/2nRIvitWNqcj/FI+E3uTMjLcHO
l39ljfrU9Ay/ogNZaFDgipGtnW0ZJ80pZ/akdO15sNVr0zTVliwnQY7Ceorz/CXXU3/JXsbwgC6e
hQzKD+Fp33WIkuWjRPpReGrpIGaWrY5lWHJPLZ8VfZ70hh7doTiUUXFnaOQf9c5sFrpL4CHqIu1W
1M1JqeIkKmLjrqqxQbXKXdZ2M+5iX381Ep03N2cpE7iEljT2AGHEXrnI6uiq5L67LP3u4GjNuPKI
FuCAHo61OwvxFhWaOZHFrOlCJg8dt6MISBGrRQD/M3FIXMT0BgSNt8GzVeA5bN+HxLuf6nm4l7IV
GK6K9sjidLqW5rUVNPdhZl4TYwZbUSBOB3OJneGNNXUEHc5FUz/EtnI2JMPfbGVp+7zP2uVoIjzy
Xe4K5T/LKbhuh9plaJDsB8yJ17XByhHnBbNC52x0zi6aDTRkTAFieckew6F7JqSvX9tJTTTc+FaC
hdESBViporphkY8pDko6UE7uuEtlQJDQGJJbIze9qzRtoAwgw0GGvkfkp9AAXjlE7DXVtiFrDR4c
TmVXjRlGxzDrzaswwLVMySwmMj/66vqYHCRjevVFvai9KUL2DC0EnRMOGjZJBiwLN6aFQXTthIuZ
PEqRK08tHGHFK9HDbI2zkIFWcmuVprgYMSyDTKP5oAO9AQ8U07rGGPrfH2GMPx9i//cEgzVFeCZq
EgLOn89dKWHachQhAdge75Pr4umqy/yGLmpnJ4bweWx5Bg0nfUDSvGl1wz8wnxj3RsWFNtRoJc8j
AfgrbM9IX+OG3xXftche/sOv+efj4Y9f0/MMk7OSRxSEX/TPvyZzMhRyJlbbrlMn4ilne245thr/
frSBltNFjLmviVhsp+f5AsyCfVSIFj9+jf/zF8RZtPvXF8TbNzij/+SGOP/UT6eTQV0BXUg6rSso
93+Ut851LfhMWHflPybgDes3w8EVhGRqC4mEiFj80+lk/iZMAnN819w8ZyfU37kk/lXn56GZBffZ
/4M75x8O6bED/EHzEGUFkhPjbHlTVe2GWqazZaitze7zH14q+8db88e9YPYccSUUGCpcw8Y3rc9v
3S93tIqaAnr2mmaXubCh0jrGbeqzw2g6pZq9Rzqi2lAYYS5rJ2N4XPY3oec+ElrHheniwXV2DJBW
gxvTuxwdM3ZuzPerrgkApw9N8G4MRQNg12P+Mx2dLjlD48ej0oD/FjeKUMa9wcgNR0EXryLX33AV
v9b0KZ9Hs6dQeixFQRpwwpTuNg2j+JZhFiMcK32FYZqsstL9KA1yvKrbxJyv8oo/JTbSveEBHA/C
aVzoZfQhLUg0PoqNUJSxCZNzoJTMWUmmedFwQyIE1BeMbkzp64FCr17UtzU+TouTxhS68liZhLKN
3D8HSbEuJEM1Izs3kLubOt7YmWUtpTKXxeje2ap70TAIdS2pFXMyPLjZ0yVr2F/yjsOI0OtDHWvv
paN/9IHVXFFgQ1DBrUmNmC0SLxamwZqzKrG75U/kOTC0SxvEbzwwe3I+WxGBLGRWf5Hs3ezfgKfJ
HK8MN19C5bpOqumO1ld01M4O147ko0RUFaZz0FMNoKXHwl6Na9ICy9b3Ly4FsY7HrDylwxB/f7tp
pLidKpcUQ76rCnzwS6+maAcLCPjoduVWRDUUXMCk3ZJtPzgDKrRskS1TWU03EA5eqTLwORgRrhls
nlnPhAmndeouKBhtNDhV2VA4sXRlcmtbNOn6LV7quHaR5TTfWTWVyDEjq10PpLEV2SnARX20pKr2
IldvhFFpPa21bjsJ/UEUfUChfXmhFgcXQQnYks7IfF2Pc/k3f/I8xuZibg9ESKagXMfUDsy1Ih7p
fsy5dapd+Gth6us482IXeyoQPLYy0W+qIX7z23iNn7vatrr5nJkY6n3ZgNDWnQ0PV40e2HymMLHo
G+JU3c2Bm6bqAfzIChJxk9xM+Pe7ydDBZzkgZaLpubbkDq/lM+ophGEG97Ux7a0peROTfJ1Xhq0b
ereW7o972iGOKGJXdAp3S88dnSV0mzltHHs7qwNMY3kGcrAG5EpX6sOoPLnxYqBIJDru7cIHxefb
2j5pFRHdxiRg4eQOn0pCwjy4w9BMfW3IXyeMLe/OiuYEWl4qoBgkX1OLsCWmjJowvPisbe26Svx6
qxu5d+XrVD7YY0NJkqxhnJkBSL52sHd6mX42Q/ReFnlx1AJL2/U8+TvHJFmqNbU6xPyNl6YdfWkj
BScZwR2EI2OjT+UraiWXjrr+8GPJy4DRcqF5DVd2rx5JZeBeo9nZgJvGb1KjttmFeSIxal2ShhGB
RArX4Xfg4KxPBc8yIXhsaqlD1AGvWLjsLOQm8GoE70FvRnBs0bAAhbtGOi3n1mIyWS5NGRDPEDRI
eZjcQ0nEUGXieMBqfctAPnITsbYSedUqEG5mhLxk2H25carSWdM8ErzSXXsrCr5Vf8agavb0oUVo
FljoOa8AsF9wQYJ96OWU2tFl3XTwQfOpeGs5lsGqFYiDFZQgQCI85FzAF4Nqd0ByMHMkPmMtiftA
haCbRs5Da4cxx7L1OGZbE+MIt+nitd40Mc55/kJcsNdZT4mEwuUzA+bR22ySD3aKDTuEtcLjFPPx
kNrb1MLgr8yqRjD6mJqmuSroTal70cBs6K+MMTN3/Zhba9mG0yIbhyMcKkxS5bCvW+ivaCkz8X3c
FEx2HGSTJYuQDaoLIwjFEvg/WHQtMtl6mr36KcD23KGxI2Opj6aSYHYxNxfb+XBOCxa9hD3gYGn6
Go/WOs36fF1mAxTvpCy34NEERlJxVwft3WiS0+Nt9IqjRdF3nJwC4pGJXz6LNNwAp3vTXGc5SmpJ
fPOkd9rCyNxTjvC6ggF2KFWwYmC349l8L8buLR5byrDM/ivH9Q9OydvobbmXETb7oQKq4ZbJRmr2
rSWo2h7aHsZbww4wEIzoWOL2jaJmrefdfYCGnr+Hheiw0+NqcqfkOq1Me2GMo3dXCWRlvaxxtpSe
FjLLkEugdKvJjrioNIPGsKHI7HhPJ+FG4k4o6sz6D5s/p5ZfRoI/7Ma6MFxpoulyfvnhhf5l67cs
WQmhuc0uENHRG4CqMCyVY3L+5Qj2T4bPP3xVfxwxZk2NSanFiJ3ILcN2c/49fvlznNDutS4vmt0Y
+vtecNEFTDLq2nWYUltUxlipQ7V1c7YRLSVDlcXFunH7O/CYq8AgSa519MSmrKOxpHvTy79iq7gU
kru8sgODp7n9VrBi5sf9nbvkVq+qz6x0glufy/EyyOovl7Tbfw/Yc5DAZnD8rw/Y57e2fcujv2ow
84/9ccKWWPXxqgoOsfiWf2owhm6gtuDj91zo4ZyiEXv+N0vgoNsYiKFoNtzsXHu+/P1/xhQeRQOf
piE54PAQ/a16MY76//DUu6Y0XQshyNRdllmHX+LXp7GPzabPMx2vTGAuZApyLofonMLRwd0ZU7Lh
GJ95wmzV7Bhs9LHxzgWuX5dirvRkWowNnlEH1SJIxIBKTX2cDmEgN3LCfBY3AYWIZX+FXPHg5PFH
XgS3YDNZKvThQ9T+NzDvj8CfGDNgM1eWSbm8iRNJTeW4NEZFoYtkmGkZ4Z1rSSqb6we0fBwsqJEL
u8F9Bte0fS+j+D402pp6mSknlB3qHxzZ47kEotm1Pi6TCvKzUxJxg13XUgJDCc4WHzH4xizaaaG2
AhMB3MlfeaHOztfSyJ0AyqhSZoR1rsFlwZw5sSgvNNsn3Ad/0WHEXtg4P4LZej2kGThdkKOZoXFu
I+KE3KlBHClr7W30oQKONViMBJiNWbbPSewbjM36rrtQdsySjRczPpfKVuceW8razA25ajl+YekA
hexKMCJ9YOyY52fzeeQAZRkLhn0jLCazee/fdw75qqlh+bB9CU2FfbEYPA7YXc6IfOo5pPn5DOod
31NpfE5uCFPd8diIzOAriIjwlkY0LQXcD0bM8hjX1ETFIrwrex0Gt3SfOtbuxjX8jRAd9col6QVj
3FfheFeAG1sqbfBXZdk9YFeWNPO4xcXMYEdno0Gd5NRay6oGNdkoEv6DHexsOCEThWYgR69CMZFs
sJZTFuwNXEbCGd/9OrvzVEYZ7eyRALafvlfcSzpbX7dukDywtBKJCLa4XKurFuvIVDJ4cYNc2w9d
OjxrZnpd8pXzNfj1XZ73tEQr5dMlg/IOB4vP9HOEi8ULchXCyZJ5G6zjqiTMUAPRsvvu2jLGdoNR
7hAnZMoMiFsukEqwMsVXRiZsvh6g9Pfl2QVWFsHrEnC7rImBmO0Ka2nD9OLDwDkiy5ehBvclImQv
LQABFs4wsHLGgrUKoCN6/96HGGa6pyCHu4r3tFCV2LIK8ErMhDHI9s2pnKlj8+V1pQe2zrnPjNd1
Bgs14mPlEsA5yw0dPGp2DRWdP9mjhnNpt9NIBTXTldDLMl6pwlll6SGyQBu5bpLuQ72B7tk22g30
3H1g4qiznNxeD7Q8gYmJ6CiKsJ4zSluQBroOI/ViDMRDfbvYuqO/kzFRQKxQF7PmFsehhyrPF5FF
BX4637vudepEkojwdlePEN7oS62Jrm/KMd3S0J1tek97ACbzUnUcisCILsYwcxEPc+tMZJrzOIai
i+8k3zAbsbTin100hq9WmVYHnO8qFzWVxWemkCxdQMNlzXNt9TiNc/yUmE4LQPuDJIkxw7aY7YY+
3HQJByqhKJEDF8THgTb3iWMoZHsLPxUxGNVO97zaFH1GR6C6K3L0V5ULk3PsVoaZ3xe+tbb5ZAsx
HZRBBjwg74HPDBLBdV/2hyq7H6JiEwTAVvTwBE5wV0CBIBNvvqaRp6+MAJCdb1vx0nWaaVmi1qM4
dfm21pS31Gmn/f2I839+DDbntf7tLk1U9P/RBvpPt2p+9udWzcgLYZgYhEm6yZnDFj9BKfpvTDAl
V1Lc+5wR+ZmfsT/7NxMUCZ4I1G/+06zq/xyGQVeZcxvMr2aMo5R/yzEh54HuH+dGzqcQ/fgH0ioh
AlJu8//+y7nR6q06otG42+l4FxNsxBG+NaOQhb73kkjb6EEj4r3SjMAixjymIRqQHkMJYR0A6NGZ
hJasnUz6s1MVlBQ08HpWxeTA0CasCvssaIttOGVFc/Q73KW3hUeaNnTFa4M+BXXf12/Dtsf9I9gr
Kf66DKP7KKnYpHLQh69enDpZncs2uhcDncKRoGSydCRI1cCsGed3UpEpbu2r0IucGUHht8AyhrVS
bbinWQTztGbHH37jOAf0UIT3Ir0vYRyts2aKdkI2b/aPomGFGnhb2N6H4wU572rrFhw16mUjBsxX
uRGsXUNFq6lrxd51gAdkThGvowpAnW7H9qIg5O00I/gBClK4pGEv1QxVHgw7EDtPYkXO/c5djPow
bEPNh94AO2adePjBohDSwIISL23z3wM0B2gm/v/u1VyGb9H4VvJ6/uUM/eMnf76Y5m94UB3YQJZp
kc/55cU0aOLFyoKTCDeHN5+uf76YYIp0oif8G/iJTtv3Hy+m+I2DMD8A2pVgK43gf2dK7bl/mVO7
+KHm99u1+Rcrx5/fTHxMsBtaGy+poV4dzd2FBAtEjYmoUJcEaAVv813Yq/sxivpF2IzRlsBXuKPW
5iYP3ZvUtqGpMHzCPLMB0EyRaNIwRCJ+ECVwpI2x+mhUeNBF9KGSEodJ4y0FAbslzMYtkHh9NZl+
SEC8erNthgpdjFmRD+WR2zQosmlr46vExohN0q817Hv1nhA80D8BQWTob/SCCELcfkfhXW3mYMu1
5xKjtNSZvSreIbZZBLfklmwYxPiRVMeYM90b9X1XcqIztW4fy9llHdhfegnQvwKTscpq6tNJdjKV
cxNGBR29nso/aNTrLOICbT0YoNpXeXgZUnENHmnZ1p69j3q6S4aAt2zUH1Q2j8QnQfQjb/w1Z8SH
LiIiQMAEILmaYFMHels8pYaz9ET95AXSX0mr7pajXRS7wrZ/BMnUwsaC+WGFlD7mjSKjqW0dPcJO
IGNt2fFbZgsuOXPhbKhdhbTbL/usya+DDG6lHrCGCfq7lzb9tUd9orggK9dW0912cxd8GYzDjhJE
TAYJVbIeR5tdJUbnkskIouNgZCfN7Jh5dGBQ1hADQXpSErhPUcGAVMF1EZP+EOfQGTuix+FovWWp
PBdaxHGryW+0ZHzLjeGboFjCFT8Si7o37EWY6BcQNzcVq2SWc4AymJmLkGqYyTo4fbq1E4csrXcO
XRwgVrlyOvXAbIMeP3w4XrR2LHmfpPVOM6tj5du7Oh7ubXeAM1R8WjNJxxwAdrYAgOGs3mXK2yOs
H/UW1FE5HNUgd3UxlIvBDt9ky4jYr89t4NC5kG6SiVmXJ0OsNdNNFjjH2rT3/PtbWcVtF7kDoNbw
6Ggz2dLWX0WmrUoM8TKpj0Xf7d10+nBjF4RkzCXJDs4zjMUeeqCcyS2xp2cQyPcar1GbjhevEACA
6n3Mua0HfRzY6OV8CQsc6qgbqCVk8XjYZHyhsffOrYNd31Le02v5hYT0ubHknv2BoZNyt5FqeQUK
ypLdlWf2WyeargI/J90ZP3WGunSaDy1S+efapgEpc0uuDjPyr/Q+W805Y0R7CgakFoNGGmwO3i7r
GP1XcosE1B3iILjgkOJFIVqRW6Azoljussk5GXZ0m/bpGhrrE+XixMebmprK5KucLKJo4dGU41OX
N3sySWyojnjhUPIqZXVQwEUxJvM1z5ftRHV7ReGD1dkYQ0r+/+KTY1fbwDv6Si5LaSz0iCrvzFsG
dscYLkjeMO0eKqd5KXv3kLEfU23z0Lnu++QiUzHr7ML+tTMDRsFi62bjkXwimTDRnUKH2yYWqXEz
SviyXrztM/u+I3PTJ1S1CmsVG+4jzRAAB6lUbNsHnKDct8DEtxlmsdY79Ok0LsGDPGmRcV2lKcPB
9sUbeay8rn9xyI7TX0SDJxB3RJUSa4rDVaaa9+XgMWnjfeCY1zPHJ9D7I4zikKGYWJeG3MOGrhZm
Dd2KiLrIrGetD78CjvXch2Ect+OhK+GHWpLwPPUJdnv0gvFK1cUr2bpgofDSVzY6EADdJ08fX0Ob
q1MLHR8Lkw5W2D6B9LmZ14yEz9pLNLqrxg93iN8J35xyk2Er4eRg5JbC5TbQ8IJRXVRiTGmpcbS4
6lHFNGDnW2hRdopzfIV6sMOFB4cuPaqynPkpYM+Uf0W+8NbtCHwMnIXmK3MjyClYP1z5G7q0T17R
oe7peCb8qd+kTnKqo+4805OVnTyXuvZRwLBZggx4sOusWbUxdOTchJRvFPoyVgItiPGELtzhqik0
jUtUR99wXoFUtb49PQeeZEbjY9MW4jvMfP9BdppLcsyEjty1PQJWVj6Iug6jVZyW2jqJo+Q4prX2
ypS4uSujZLanUPiTKC1eUw6PQarME7ifeBRlMqF4QBWTNCIvwrAA9VfgbeXxunNDXb9Ipi2rBq4d
Zz3MPw7jkSK5anpxVLBV7FHiMC/odPK2jDE2UxA/znMf3fWuc9+/d6IGW4hJDWqBkSs59S0hzyEm
Sjpu2GZWnT++VlnxhJ6ntI56kuGrV+KO1feq042DpyJUkGLcpgPVSdDNH90JfijzlU1SA36VhbaX
gSJ6F67hfbNt6eHBGSX9zC4qoWPuclEek6j5iooaTE66r0Dt2Nbwbof5Nu+mba6NAHAE3ln3UBhc
ooW6Z/p7tLnNZjT50dB1GLppmbrdSkcKDHJry7DtXDYS8vF47OvwOcujU9ngvyt9vgdxgVNyKCy1
V0b42U5Ew0pqw6KI2VizLBo24ARCNUKcuYzd8nFojK0szK2lcwapYZf1zHS65Aq/4WrIsqtx7uDK
4iONiBiT8g+97R+GZFzg7WPJy3d8tcu4wz9qVunG7cp9YkZ78E40GZeHnsr0QIVoxAkBiVLaG9ji
hMLa4exE7kfYdgfdaBjV8daZWvbZ9x7JCTqe0mA5qvqJQcfjNBibpOAnIdIu+i5cx3lSrzQd81ee
nk3fe6BX5RLV+I36aFf19LK4IxSwoL8FRUcpCCGOIlqVzHTw6azLqf0sJYAM3XlKAoPAaxNTM2Ld
SirYSlunasd9V7n6ETlcFx7lvxnyKrLrCoYFoazcuszmiAUWWrpnbTCvoYuQbMfJORTipnWRrbD6
ck6aPjUql1VTMI9iQJmTX06y9szauuGCvw1b2iN0DzQsHHFr1F7pxru0k3ZwhbkeCeYl/F9qrTia
COEk7CbybBH+JF7JNQ5hKOS08ArqxpZFGN3BFsOlVj07o7XiiROUWagn3oXz1OO58o0XZ+wfdG5K
6aifMmPCaB59t0li8xSbYKTVzcj+gYxOyaJxQ75pE2rpuYO8WOrWXjTmp1NzbsvL/Ewq/Ygt+lWm
LTYHbL5de2XHwZE991zDawpc/77PIcJr9U2cBKj0xrYoprUZBWejECenzQ69An6fhK/m5F4UQbo6
zjYeb2lYYsr3uX+VN+Qjd5iO6WmJKntlxN1tQoOSM+7Zza6rEADarGlg/Lvyu3Y1ut6hM+eit7yC
rEj9VVavikJ71AUqa9QfOEXfooXeFc7wwY7MZggHqmqLY1fIu5DK1zoxb1OyaKqllaaV3aNFcecy
GvJrroDuMjaTizeNVxQY7LTUuDPdeFNkFnFv9QFs5Qw6eN96w6Ux4EdS2MnUE6d4/41qzwnYk+dI
ml8jH7w+1ETlOlhoitzWyFPE7X9HOwrM92AJ+hDBlBaRVLfmF24XFCD58Kmy3SJzLjGQ4Jmms4wV
naCbwzxq6j8dx20Q+8WDqijahGTpzU+eFd9HcXKVOKTOXKO+1GV172vhA5ZyfwlCGwqY6W/yBjZo
F94OTD55+3dDSjun1Y/X2PupMZvAqeQuX0uY37Upvk1YrN9uNZ1k1125CjXVaGJM2IDRrTE8+EZ+
jEsEVOW114jhzJ5HrBIVAMBesy2qncU9FQdimaYpbAgmfLJFiE5HQnFTtVEpL4Npts/hkF05UX4e
Y1T9OHxmmLqsrebC/nEB9MHy1wuyT5w6SFwH9p75fn6yiI5gIxP12ovMnuIsx9oko22+uqLnPNYP
iuYrKZZ+jLEv921yu2nTQQ/Jh51pi36BDZqpnee8YyjcuyHqcTHpj7iRVrIL9kxvd3k4vdMO9J6l
wbVbUKuoNxxgyZTNcgSNlJG/rHDxgjC5x1RB6TBn5TwVn3PQr9fmXGtVwPySO4vKWDu5G5NmQ5/R
Hlbvsz/wcbkW7Yap9mlggQXAuHVd7WXqaxDwhf9GTRLCNVvxQlOKmtgiX/aps0FkeMEytE56av5y
XOpZrO2nIL2XQxRuS4RPVjKi1IOmf+mtMdyKKbKWpbLGU5ZLHSdD2EKLt/GvO1xR9NYi/i+ii3C7
tdG5xnaqkBPkyElZkyzBnt3SaZCAz/ZFRLE31dKgaPynmvnmEqopzeB67T0YYGjW/qhzHOgLYumQ
A4PRv/R2H1JVZvnrMqFxATYloVu3efVAE0LQZbaf9TDSwy7ygXprFc4MXiFB1ejCqDmNL2O0fWSk
uU+ok9qyUCnKvQSm6hM8W7Sc7o8Tp16dHF5Eces6Cnp7ZY5ReqU3RAHS2BBkQO1hLaB2cc6ygBWE
AU9gIjlvOhkVXWWL8l5N8XTOAkbfVt3OTbL+AztbBuimPRljH+84exm3BRXcoYX1yzM1PjuL4VJa
iKu4me40SPxLSsguLG8IJMrXl0CWeBN6WoKVHuD4VqG+Y1ZHY32oa7x3VmHsvIGmLB0nMux/TAGj
y115kjQS6WNVbnwbj6ubTHs/8h+tUgODWYTycZIRDyDfFnxKN7e+Rs6mz15YMhunxneY8OQrezJf
PV/bUwf5pet1sSrHAdd8EW11q3zMq3j879SZK5jgn3832rp++8HnvsaDmfxluPXjZ38Ot6DDEcbD
X+DYjLhm6fiPqbMHkGwOqQnDkAYT35/DLfs3AUqOARbtsdKAO/fHcIupM35tfgg351yP/beGW6b9
Z5/x72Nnibjq8o9g/s2f9OvYWWt7tsIqhNIRRfGw8nxDfWe+kV5EnY6ce2wv+9QCcVKOtcddZJwr
WhorbnEsL2AYnUVjqyuKlMCD5cGysOz3LsyekEsfVZ+/0O7KDZqLS0fycGG6OVtFOTDirvdVr4st
YtI1owhF05i54cN60+ZVO/QCbdtq/k3lFOegYpbhJyrdOvC+fEdcJX7oXSej1cycD3x4hfOtpNw6
bnSiv+WiouSryBL0MiOoVt7Y7ZogXGsBUIK8eXV8fY3960BF5HVS5hshb8rIXzWetXWNnthFS3Ih
X9lma69iZOGVbqpkz9/lY4gmF8Ery1ZBl4/bIIsoqh6mK7zgR51ml02dgxeIBvZIjaB8B6EXB+7K
cv29aSXo1KG+iPSU9kzK8vBUxgrY0aJNml0UkgC3retaL9BkCY7ZvV2uVC4+/Uj76gXsh0aOwVIW
YLspJaXsjaKDxVRHhzQS7Uq3MY/5tm4CD/Y3RURdS0RwYWOB2N6koWF851zooL821cLKezRNRSmB
ExYsS00Nwg2ExU059i5C1cQ2rzkQZrUsvRmpcd7mE4ceVRsDRIG+3krDOBsRwRCZx9bZyblsmBMf
8NgPLy3pdT0ZECizduuWONSpxr3Tcv1ItuVNy1mZgOpMofM5etaB2e6HXerfA0msLHK/HOLoKz0r
DrGjeWtV2ytkvFVjY2pEiD0N1FosREF4AuUh27t+gPGPikEme95jrxIBjRdf0Vg11YrJVbGoVEoW
SVnc+qO9iKd3qnr2cmwcBggmyAkrehho/RmLFJgG7yfOIwpVhkBj7jefWXRCo/nUnqNRo45TKt4R
CzRDxJ2vKcz9wOSaHX5kC6zdddL6d0x4tCvNjd4zkX4oJYj7A7bHboBC3pQD0OScV4w2yFdibwXk
p0wnrxKK3cA1epd5XM9GbdRWRDT6G3+0kKLBkmxyDTSJhfYxRgyJE0nBOfxdqeSXzaawNIwkWslg
2qkyM1ZeFccnSHfeuaKGaVeU81ARU1lWM9Bq7Fp+MHVh8Iy4s8eeWUGZT9olWAaugG325BeRJEPI
l205WL5Ma4YfO+7dGPQ71XFkEAV2gboQnzFzUGbOCkiMX9ywU9LYToVsiQhlC0x41axLEYBEoorp
Dgo5Gs7SFTZZUP7/FVfmHWiOZ/9r3fP+7Z9sPPOP/L7xkAG3XQCnyJ3EYH8vsvt94/Hkb8iclj7L
Nwglv4id8jdk0Vnu1G1B1d28V/0UO8VvaC3IoOxgJtBO6+9IKvwOf9FUDEr2wKiyjxEt/j3A+4va
WY5ysKse8oTMfbrtOtdfVSZR4aq5zlttY1IbQfJlWsWJyy3OIzaauTF9urgnKpercpRjcB7s0plH
TvV2angf8/SrKbJozTTwjezvRNIqrFemi1lXr9KbopQvQdR2tKAn0KIpxtF9c0NEkNhyQ2GO25k6
tEqxKyLFmKxZA7f/Rn2KMKj3lyHj0t+4wyUtAKWH8iac4E/nlDGTNaaYBv8PKJgR8qYZftitGW0S
6X7gbaFLBjTJIojw9o6x+o5cM7iicZuq+kCJb1a3fcaMm1XM+kw6/mvRm5RFpqZGuHDkquPHpwED
5bLoOc8nRnrObXYSQwsPmguVvkiDh5RZRFGXZzUVZworJ1pBPX8t4MHgss+8vSMpn+iLqiVrZ327
Eu9p7U43c9EAHmE5rcfM/2Cfu26pqIOZ1dxGQ5eT0KpvTasCVlK31apVMrgq+kk7yrjr6IFzsHTp
RGF7Z8LTe+wYouBqKY11Q8SS1b25dYr627MTHDIpNmMx6v3esivGiam4Mf1EW0ayfcuoBF9ijgwX
el/G67iszlo0cTIvylNU9m/VwHCrS1FiGNjmK1E7fKnCfvQj4yazw3BhKKo86obxS5vkDxi0HkQD
dMMIm+jQ6wjaDYDBFh6WVqfZkSEWRhmEcGA88kZguYGGQeLMmjz8yWF/VfjasKbfkxt5hZNDJOEy
HEu5MHPrw0ndvVBhslZGdkcKD3924R6dlnnWGPjiAJfg2Td0NuimuCv06iZNqwsQvGFfV/Dnwwes
dMT1sOjiHaVHwQoOZkuFdDSh34NiBUhmxERDO2shozLepMRxllZq3ZYWFuPWJCxtV/jpTaWvC918
kd0AtTTVmhXUMgxHWf4YW5G+sgZgqzJwDNb44kuM6c6oaN5TA6OgnMQHzHzi8DpnrXTiIWFMdaBI
3duGvovgZaf1YnDsJ1tRbWAY3lNrdS815j2bAPiqk929qXd8ixUWYS4Vt2NYBSuZEtjueu3eg4WN
8epJd/R7SZVdnJVvZhJbu7Ly0xun5T4bDuQM2pDpR6qn3kpzjBfqEtZjMmZYudtbmGt8nkNPtZja
hxKiejN2ayEy9zpH+l96IX6ynIY8tIxsnWvqwfOyr05pz7bXPo4h4Wme0YUwMAUl3PuZil+r0to0
tXFTkABREmOT3R8Qa45phtLIWrlV9vBQN/EFNPTeyTQxt8mdARdly6jPvn0vfh/1/2HvPJJkR7Jk
u5XaAEoAGAxk6nBOwsODR0wgLxg4YOBk9X2QLSU/u373oOc9qUlJvszn7oDZ1at6dD6aVI2VevPB
6tFcrlo4moM3RVFUnxFzq4x59jtHXoK+x1WYDTdYmL8i1RkvK+b7XranRNBskAVc6koDSKAjEkIU
afia5xaD6HgLoP9hv59xUcbWS61DsrK9Cns2+to6NbyDZTFo5jq2sgWVQ4LikBaPbNEPXBm6baWh
/CKmHidTO4I1u5NqAqFlP5WjeO8rgDKVRZgzpFLDI8rAnZL6+cIHp1DzALrmrkhBG0RYXVdWZD/w
iniZqdf04dw4vuaF3zCIKUbM8G3PnoeImRgUBlJi4Zkw6z0uT1YEcDf3npQz/tiD/Ghzx94S5ey2
hGroIvaiaGf0tSLTIXEyvhDqsI6lYsFOJQnuRfcNqAcMQR4MH7pNu1J29Ni27JBttIOleMtMK2IK
+UBOFzNeo5YXgX5gIbYLGtPPwuKpWjLS8/zsEVheo//EfkxyZ6WnNdiGkGczUrcJs+UxrWN2Nj2p
T9dQBxvQ2To3vMcgUHwctdNt3UIdaTd/YiFTHOKxatfDJLa2qv7oE0FrHvT4EGdsCkYD3J8ws329
vHAKEukHLUbSM1BOVlOQrfs8cLazVW3w3D1nUvaE4VF2FSxQn6zYlkA6uEhZM2BAoVyWW3vDnvQN
O6IdlLvLwCuBWrd+H1bZRxe4r3YVfEyy3Wm9dxrS/gCRETk4oYBx2QlgGCIxw15yxQaMTGbGYgVA
16YcjI0t88tMLn8VKXkNu2hpcDUAlJhXDZaVGxknDz43Z64iSGBhOyz0QOyynoZIEqa4EGV9EB3I
CVSuYdd4xgtx7yUdQ+fC2NdgvLOw2peleQy1jGQRKs9MDUHQYputZg913vlu25x+kZjVO0fDWFIQ
WlA5ZMfiQlJbnJCHG9BEjr1J68E7R1p7Efn4VmUWV0+Kztj3vEid3PZAg87RHW2AmDnaMBWD8672
JjCKtTafZlEgfbM+XIVFc59H880zksfSDd8r3Ul4j8P+YHoFi5E2D7oGgt8KeVPmdmqsWxF8K/wO
iIKINUYQiXXEk3UWefVeZz1Zvpn6i6Kn608YT9U4UQOYWJ+apmV+GNoXU9ScrFj1wxmlqWffjpfK
TmknzJNdYgXKz8ZgwXam9aZm+bKi2gMlNDDubJGC33UrTIyVX4TnzioweclkZ9aVtTV5b7t5+jC6
wbXz1GsQFlSv1ByxEJvKlfI6bL8jhmUvMs9uUNMCZwB3HCTFjkPBE9g0E1V/xq9Gc89WuRDvxpqA
UKRP50x1P7KfMr/3jHtTa8j9hy2h7v4712ywCrLJGfsphJ3D/oUaz5rmQ3hvkaz3pNxMYEj6rjSL
V5EykM0gLI7xDBY9Fi6xv7oOT5pGA7mEF0jRLAHBMjOfKseMT1ZTw8LpPSqzS5xvWTxiGJtrBk2V
4cUOyzReDVkhj0nRf7uSLwWqD5Kg1xyBERUbsy2zLWuIL16vgR8u7YjCLLMNpvhpJ00qVBwLymyF
7WsDB4rwTJwxnZc5pafgYle1KHs/LAdng6s4pAJraerszHGfWtYpbOpd3I36YejoDc4Wi3gCROYo
acPYYPaIAFwY2N+bzyZR1G0mFCexaYLWOUfkloCh38MHg3yg8ulh1urP0XWsXQ0lBVM5y8fcqgJs
cE12XzaMzyZxprWLo3hlxABVtGW/PifLj9+h9jZqn7qKN5rFJq0tgis0JntHZ8YIgMucN7Vsv7Ta
5uk1KdcqW4XxJknejaI/5C0ia2yM+w4iDfUVAVuLUFgr3WLliwufOVvcep4uBs8u5EXIwr3v6Q+K
XR1bwlDwauBepE1md1ShlL7lzfk5JSUEyyD6HSOO7FrXTpYVQGeM5K0V5snVumylO/j9jCgkfEge
LJnnQ2cRy58J4/JxhnSLYtKtzLD5Gqz6BfItFVBDCGg9t4qdF/d0lnq13NpmFe6ovJlXk2UXd27K
UjEc8oIFm1eeW7spznSEXduswuqisGEP/cIy0J9S8HIEZGmCh5TEJ21+oblvc3sT1pu+RN5WJVFe
OlsdpyZd1jBT5F1y03sw+TiSIoZgWT0ZXpzTy1IRMJWNsW10XFR2CWgk7cl9QWPKNwq7FHHVdOj5
2rSjbvMshoCauXeFeLSgO62d2tvHGq+FQOovbscBZ5eovzZYKP605ieT80di8IMw5vpmNy0sG0fe
XMsrfaw1yzei7rC60xXLNTsr5z0bHc0n1UzGk9akrdBjGMReta9HreXSKFC+e/MBX9aj1+H9rqR1
cUwW8jbjRcav2p/c/Eb1JUsOu7kTyjhUuvkYutNPR7QNyzlu+pYKk7T+aMFqdeN0E7gOjoaKF3iE
99WnKW+kwLlPJvWaxsa5iil8SrAytARXD7AKoJx2A6lbUBE7qx4vfW1wQuk9aYfcS44snbh71pEv
9WVNXP7F1EO1SVWTUbHp4r2qwxRwaXU3RBVfkMnOMBflRSf+KwvPvYH0owcmTZ1tGwy9by7TQVIV
2S4hywePsbjz8HquGnx+aycPP6Mp6jajCfMDWEayY/F+SXDc+hK8BaU1qeU3OftNobeP9pBXu4J7
zmLov7GKYyACoc5CADwOGGPz6FXB1Wrke2ZQ4S20+Ycg+l/Xt5zBI2u54LIaj7z6TdIIxoKjotCo
nfjbApX07SDsfaasjplArrueiUaz9QNaoLYxveFB9ZZxyTsykFLE367FEYG4KDZmMPscH9+hld6b
kZ1ejNa4ZEVyCmjbW5XcjLhFFs+6YpFFsWxOgDNNrjKrj3nbwutwzvVimRVL+J0C9EutXBBJfXcy
F4+jXOoXhYd7XqRXtFp+7CWzmfHNYETDFheEygP3Y+NEzKrgaUwNKjRChN7B2vLj/EW90nyjaXb8
/LJVW3D2wBsBDuXxVLNS/whLBeuxZyOjFN67XuK+KhOxyoyYyyYlRlsRyVdAy3i7MkolFGdtW+oP
mkvLWkqYGsoE2zOr35cD7YeCvtNCOg/BPH1NsfiKs+nLjLw/kMb9EX4tCmqG7BWn/RZy1MXqAIW2
Tnkno7gFD5Ti1Ox+o2SyNnMfcg+sKFVDwfBzLT7Uwn4T1fQSJowMFY7HQnfBbQysg+ravJBsxnBs
qWgnWP7Bo0xJgyahttGN8myQCPbTstaOQvYXO8oJAswRHgAut0ZeRQBj4pfeoZpex8oGJkMeqQeJ
NxR82w9eO8MNT53wKRraOy/Wo5UXZC4eAfOYYiUZ8+GOQGW6VYN8AF6dr8dw5ECwUUpTvZ/gVXKI
xmY7rgfp7RT5YsKjvXOzy+IoKYC8yRD4ud3ACwsqnJGhPl9DlxCGrslbUQPFGs2o3lkV9Rscmoym
tUhuHFs9t+5gL1hs601jvrW5QUuTGW+6gUpfolwYYO5ijr9aPkb1UoGYFB/zZAWr0GVMVH36MBvB
vZSCCji5CS0CPQNbAb828msl6MTr544yW/zkKx6PqxbH9fM8jgxXRc+vJdCcZwQmcx1MFu5BdN4g
CB/bgCuQUNNVdrI4j4MOMXgOSMTgjPVzuTOZ162M0yLjvYbjRb6YJrvCskCMpb2evW02XcFjvtfR
cK+N+hNazXEW8Z5wUuR76q+VwPBR4x6pouJWzyqG1JVFF5UFO3MhCDseSEOBOMB0UvxgRaW0Q0Sk
VkKAvG1nLGAAL1gXMzC5SU7FNiqTkrLi4svk2By7+NMGSIPZAx5Pb7lo1JW+0RR+lzGSX/Cjei4r
vc0+3SVvxTgOZQg1ly5Hg6dE7tGy+czjlvOYUlQ/K6hZ4d94ni3R7GHXpqtsghpt6/OzhbIBniF7
01Mu7V3T3Zu66eI9cOneogbUTOinS6o7AtBEmruh3/VueA9mqNs4tnqdcyyD5WRKH+N9wdFes3no
qm9efHSxQPGys+ltTq0/wLybVQL23a/Buq/siJNy1knOTUo9A5g/gXd9rHsV4pwevW0/hOQAGSUz
kZprNysfQ40+b0PpLtQdtTEVBFTbsWa/cbNPZeCqNTGz8AP5CV1wbSOUItEPN0Lm9IiWzQAazLR5
BYDChmrHOtnSeTV7VbSfk/aKS7Jb6VTEcp/geFX6xR2DYQnv01au43pNpO2HBt9JYbZXzmmYTyL5
8drmOUMHcSllWhUO31Q+Dqwe3D8Wa9uNXiJy2Xnf7Hh2/7ix85U1FqIetU90fY/nTtX3TH3mpihB
fqSGyz1YDo8sX35kNdxiDVaUl9s/gzcPfl/Zh1ZzoHVF2qMmC671cfs6B9XAdZKjo9Dscue0zUHo
6pzFM6pJ4z3pHo+OhSuEG6B5P9sOmS/2b2vNLc6MmFQFGeO3PsDWaObppkPo8/FnPuf6UKw7dDqr
y99RuwSSa7AjOu4cPLy9RVocOw66GnkAUDmgKDPXucs18c5UsK/TNmYHyAvcDcVdSsWLT5Ae6cLN
H3Q3S06xx11QVRY4qtZ656ZprbtpCs6WBeQZSzYTDKQnUVEhPncTtpMINsJg9T9Id9R4Qrvjopnf
cpHaT/U8xXABw03UtE/TPIFKb/jsRec+tZ2JNZ2ZvLG1i1eC6XW6xAWNgeOqEfkPFo7Fv5ohDvWU
05Kd3VoiMDCS4XSbO1gW9lxeVdXexfWIJSlB6sUdRYnfvM0cMG1aKjZRlby2KG/2xBs5D7g2MKC/
wO6/q0Zow01u7oalgK/T6xGWIlpBDIVCD2qWLD0de6r6zvBpg3U0cbyMN6AR4zqugUyYpP7TgF1g
6KIN/kWnayr0McmCxRchonaSZsk6HZn6uEb7vFdeYiP+0w3OJXc7ugr757AODmLAfWtXCaUKKINM
oWaEM9bF/0auiGUU1BSVEbGLEsnVtnwHULqmrPhkY+aqmMdWxOC44UAKpEQNR5LQrlNkEgmdtQ3X
bzTTiFknDhfuRv7M1mry1WR/ROW0b7lCdG78pTtjhRYnxlVL1I6bhQQ8Pl2msiF7B4otg4G5zyO0
krqkgRanxIUdFaBRt/tFbcflPRHfYYRAI6Pr04IZkusFplqV/7VwxbEijA0L1P7XGklVlAOPeNPN
69iYrmKSH9qkW2s5UUSjtr1HqJAAFpjtzgO3EbLByiL6YfUEjzke4XW/2HmIsW49R6twYAx7bhvp
ZiJya1QW01Sj0cDuxlfSVZveE8Q9Yp32UWPTedklMbSfPLYuhQVBwhy/mqLd5gn3IZge68HBSBoz
ETjymHfNq7CKg5vYN956784UsLEIPiwTr6vD2SodnzqU54JOetasN17oX52u7SyXd1+Bh0mEFiOA
9qdjWFRpdqor+BdGkH4HWMZWhup202IgMuv4sagbsIeY0pu8fOwM7+akpsBaZK7FLJ/iNNkBiztV
8fwQlA6/jGGbSvnHMNVJS8CeuC0Gua6ZwDwE2mPbI23V+PMq4Z7oco59x1vEiEz8GpJPPgJWRv/O
mTzCYdQwVIP9cQKRr7MMAxChWh0HDR7rHsK2mRXaTlfzJs3lm3SSe7t1v+ooZLNMaEEF7FMoGPKp
Lkl8nVX9iky0iTkR53DUib3rlPBxLIfOWS7RJtbv/cB2Y1XnFgXLpdzyFlXnuSP8bXeLeagmIcw+
1Ti2kWThr2dHZktur+NcUjfAwprW28cxVzfwDagelkaILZyeqpRm1jgeH0HK6YcAFPPKnGA1lBj+
bVMD8tjU6HsjbB3448yJ6GYj2uUxr7pTp023TIlXYEr92hvgAU3xdo7LneeVn3WK6TQ2T3lGniVd
bk7WqPnm6HybUXUoSUkgVKfrIQyvKmTR1GcjvM/m3rGQ0G0C2AcydjUClNdssimu0AZJJXhLgijT
vGINMbTZGiG6rmcTTAo0sJLtNHBrN8jgDqMBZGdO+1uXDJ2vl7xzHW4i69Iobk4lnuqcqFGjWxsd
//MeX9+dgSfFJz384yQlT2YIt9SFNcfDWrYHprE9UYIrBS2vST7olwwniWDM2QQiTvej234Zcon9
jMV5QDTznTY8TVV1IizubhO0Yq1fgvYE4n3SjDTQZcl7FgIX0kt4x6OaX0WjYPRIjm1C5Jeu66JT
aLQXtv7ZRiXVo4m9xcdvyIJg3mQNT7eDQVyAmUdHDrHiBcZSxzrdp3jwSSIrbtFRW+Cka7U9WeuF
lkm3hDEx6jRa1vvSjnd0EeT+iE3B6bEKytL4AqIOe8vh73c/qQWG286oh7tQj7mnoSDHm3BIWoQn
vGhGP5xHK38Hv7druBatK1s9uCL9GRZdsh7YYiomDDKp3MylaZ1cF65BqIpow402wHtXPQylq9aJ
/Zigj3BrtdUymidvUzxqv2M4BA9dz9Pv1HzHmeN9uzQubGyNmm6gf60fVrQtTHqutrRQPDodT1+o
TYe6TvUtS+htb0t7M/GCERgXDEUVKg3EJldvqmPn6FtrmCztEadohPJlNAthqiclreVEH3qvv59n
pk3oTL89fNCHWgwbkn4zxRTGGzzOQ9fZA5fzWnyiqOmc5Un2Lpy2fUhx+exBTOnrMUuLTebZ9tKW
gNXB7T5MoDV1BDS30eJHLDuZ33pY9Ayi7RsS1BiXM2ZybyAOIXMcKAtfhuK+O95W0+3/zAWLuUCA
AvmfzQX39Z+vqPuj/nGK4jrmf/8U/7/Lbfkj/uVy0/+pC4wBlqFjJPtbthobgmERn4R1Qlv037wG
5j9xw3mk4k3a/kgP/j+rgU5MG6scDjdsc4YnrP+N18D2/muwGkSlyYMDzRC33OKk+6uX4m9WgwTK
lAPAyduxcc6+WklJd6ZxzBl2aOKSJ5sw2jDpmoANQhk1B4fWeX0MHpK4fRAR9BM6lb1pIFrNPCtr
F+GsVA2UqrwPGECoWoimcK8zD0GPFh1cVk07gtUK77Kyrr7AaVuYYA3z1I2JtRrdtNrlRYKJjNMV
/WdjQRftZyV8euE8P+r1d5Ioz/EwXSqtoaepP6oSQkFT4flx5LlcjEa2hWhuPNkyecQw98lbrrLa
p2aZQLmomVF7HWbBfgL7WioOiPtr3mAPU2afiwZkee8+ski8JV72MI/TgcH8gaj7gxFpBi18ajrz
TGd3RkhOc9XljfGWzHF+NQd0eSsUv+PkBEcsDMGbNoKjGwOOGM1BC3DpApwbx3qdo4ZcU2QDMary
LcImkTLpRQ2RP8VygaFiuFgGhjAwaqZ494zIXS8UiD1FqFwjRlOxGjAae49k8ZgNNF8Uo4dhQlvr
un0oRkGhanydWqjo1SC5gMT1HcHTDy/r9ozgzd6zMNo6kBgsPbySUXquUvuNnuxuj5MADXducE50
7Us8ZL92nb2ZechaqR5BH6KHT2m8B4KFHMPWXTHAbhG7MFNFWM6oWwtR+ydtVZFYlZFl0CzeFUhW
zTNO88PosJCQybFnMQGQKvd1hf3LmMqvYUbDi5jJaYotGYPMoXvq+XV2fmepcjsw/+Q+2V/oX7x9
g2QdsHmZZ+snTmS2cSb6PKh9mqroGSn1Sc31VyFoF6qXhYPJf8J65Ey6lboxIWVCo2kxcPeK9IBy
xVp39H5HBn9rZXO1T3P3OBaTvaL1DAaQeDanMV8BlAPwJoKdnZfnZO7Euu/irYM4nMhgk0Rqb+Wq
2Tqhbm6cQYteVO3KrZs7kT/HOBD7OHtxRy15jNLe9u0pOVF8/ZlSTuYFSxDB9ea1NWbiYOUdC6hx
Wnch/LCy4Q/F+Dav2R0QCXH4wtpzkpmnUaSfBR1/R6yEBDi18L1MJYdCPHD9oL+oQ5tJDSxoRtYW
N6sV1t7q+VunU3L1EEopzzIuQ0QRmCoq69kLbVSMDDrWTDDM1NvNpOrpqudR/Zo2BtDtNmBHXIIR
srz0bGS/ZWG/RLHJ8WNVxWqolHcoQr4MI/VObE+YHQdEt87FAu7GLPmrrFVHmCPPeJuw1hTTW5uM
d0MQ3Gf2fFcOLjcws9h3y07OoE5uLTNYfZ7hkhxJWeEplpEJ7ssiAS9XWeO493Ln0lvVMYmtcmtH
UMYhLb+YVNjqaGVnRvppFzU9iwJ76PeB6a0n2hHY60/l1mszhWM14RTuQ7IOuCVWqslfLRV6K0sQ
bC0R4OzRAACexk9Ox/65tHESIqvwkpS6OjTaQhae5nco7Xvu8P1qTgrk8pz7GfUz67YLB1DzrXxw
ZceeIW/cR1lysW9KcV+VUUUOu7s0QXZoUlIeke3YOGJT8OoEttdpqD9HBr6CSDYHpfpmXyZIDkpL
NTIUAAWDFswU/REk8xTB6LLPeoymLVynMfqIPYzDbOzQ08ieRt6C0ewGbBUm+mHQymcNdN1KE223
nwyrYIrM3mEXBcQp2BWEKrF9y6ltUKhwJGMMH11JMCJBhN7mCCPYMMf3KPbuAVXeicG7KEEV34RW
TDHO8MZ+HB1c3JqyzfeGGdzJLvkxZlr7TMclyDu629aS8PT6MywbXszhdDAr3oBxYd3RF3/Cw/NV
1N63lMWPGNlwAX1cBA3Gpka2R4Js35EVcR0l9uDnempAL6K9JNTMn0R1Xxq+qTVqr8MLwL6LSEEZ
YfOI5+fX8co/Y52d+tB+DjT2Nnj9PjV+H5CGTIqeqXb1lZkxZHvT3nLDT70Iry1H2rk1WPeUOjdf
XRTk3QRYujokat7CqjGrxPUHqedsibLvoeYTcvWUcDBmqnWicGrL7pv2MYNDkiyyg+y7yTrMVp1S
1T4eeFXlWkN8oYyLrQsqYNMoy10HpXnLCq8mJqW9CVAjfN8i2U9EffBmRU8K5CJvX1ysWaeBpF+2
OctStGsdnmGRvpcgWtZFTvWiW4mcveQ18zYspdu9bs94xN3c2FiNsLdx1y0DS84klrLAtTraOazZ
RXReLDg685ypmjeT43q2kbDwSeZ+b2Y2eKTsPIFn4Q0nv1JqEKWRnolVbaiLBIKfMZBnAZBGqfQf
fMbAN0OyoW44XIULg0mL6Uhqh9EfTI3cMhNGg58Ocvn4Minvp9Po8Ejy8JiXYKGmKGagSHkbF+SN
0ynVth5GBT+Lm2w99NoX1hCNBZBzHtuGUhsj3I5WHa4jI70z0TwPQyAfRdFcQBspjLoi3pWhqV4J
ptBFkVUICFUocE61IB4mc+x3HB/UkJBQ3jVu9ALL46Er4T2NVFhuk8F+7uwOLi1cUEfVsMnSH36K
3+U8KL9yKj55wRmnNOtxsNoN65VkM4bhQ1sZD8zfd7pkV1sl6QPKtOfP4ArCURyHitrDaYZkH/SA
qsj9bduRuo6QvivlAuocdGLwURpZtKgN01rmDUnw5DXoGWHjQl6cAYUkDyC2yCS49EjY7FCpH271
2Fh5Jc2i0gkeRBryQmkJavF+Zm9TrIUMezij+kfBZ8JjJtfSzc4qortTGLzO+ry8QNIVO/4Otd+H
2lYbcR8WdfviYGHza0rEiOdjhQui8sYi4D6qOItsK2M5FdW/8RRCsqyRcCoPgHQkh/aiot56MW0j
P9X1dAqi6H0Q5qPsXCK/0/TehIyVdFh2vjGwPjcgKp+pxs4ulLYvOxU78QOlccTrPCWrtgr2nhnX
+yLHb1OQn1ylOM79UpPxfjS7imIRakVT7aGRekyAlX1E0wLaCNo3svX2NjeCGPky4mU6VEdNVpRj
pM27Q2YQbTDL/FFGBOvN5K7uFykJylrjoHmUNtJuW6nn3MMckhvVpW2CEYmMm8ysW1eet5MFLJ8p
jxhzyG1gpNhFYtkdFjeh4RDcCq/0TJyqGh2qZP3E6oAkaTVFB0CY54hSeaVjHZypM5PjK1LNborB
zmZjfHTpm1lZeXIoh+JPPwTPU2Fd9fpx0AJSs/GuL8ejXk3Jnlo0Hq8ZgNIQ5B8uptiVmXgn1xIK
B1LHakDscxydggTbykkFcjCaRD3n1bbJc23TFNVTTcHSSXF2LP8dJtQTbrZJp10rPFt+FYljowkW
cvOvW+NxCTXW1pbTdIfUNvNV5Wij72hUh7fjg6vNrxkyf2Yxz/5tHPtvOKNMTn/DRTHVLF1MuviL
FIm72/438P6IJuKJKs72Qz5/sXAdtnnksjAhFvCf+a7/Ur729zqt//bfBJuHfKmQcNOX///v85Nl
G1qQkOTMnTLe1iq/NR50G+hJm/+btP8KkpG5+p8n7cufn39gjQr/8Vj+NyO25J/9zxHbc/9J4wRW
eSndf7fzCwuoLQAxSscpnibC9a8cmfdPvjAcGJbl2MCSBOiifxn6nX/aSN2mTuu9DiHU/V9N2aQG
FpLo3/lly0/Dck3TJLAmSCv+288kx/YwG3KeQWDX58pxFWyW4IDQx6u4onmk3/N+I/wUEkXJ7kq0
T9s2sSyh4m2JMDwYDaVg+pM1sLW2+YcH/RGJ85lC2z9BYOIUjqffuceNL2PHOxcGh5Lbwp8kuklG
OCB2mVct7qcqudRaPVBqZQ1nI/S8VZ2BIo/1muoVz1j3UfhqD7Cu5zHY61NDiNZwfhIcNLMKWPW3
/X2TaQ+xEyJF1QXqoGU3vqa797QK80pS8iF2xTUq3eomNcmIJbrPwJHsvi2AqURz8c/F+Fpoxc1K
/SQDeZcGWDwHy424MbU/+Ku/O6s5J17p7DKBkx0PNV/e/eDaB68X1yZtj1ONZcux3ytBVxL+r9+U
CgUCu4BVaGziIAhsQtRurh09gyXtaD9Nwoa11j1gyTxUQfgBWob/JCAg3Nq/uoGjQTgF7QSmOpiN
9QfYB4n9aW1rVPJFJZ5EZ+Xa/UfeWdBojN8oHndsx0lQUWmu25wFaZNiKmfIXHkFtVVBv3Ur1ufa
iJ+gYHneRN9m792myL0zyuga6cazYwcnSiGpx86myu/YEQ9tdRxLj5cl+6BJY5k7Clw3HXf6sezA
v3tkDzCmkrIysKrNFw3bCCoGDSskWux9aobbcGAx1BfC9yr14Y3Fg9LkndnZ3squubYSNKfV2vzU
skmtLQNrE6twLuUcrnz3XDsuHZ1xGyABT3mcXeteW/VzyDcb7BycF6Fdko837nUDwrjjrYCpnK1w
2pumOkZsVkZM9qOLMuIJ+dUXLnk240/YsXM3A9YxUc7sVFA82AgIXmFq49bPn91yEptZkv2uF2ye
wto0p4DoDAfWJesjPultI3FzmGhEMg3PiGafo8RQM7E69OtBw47Tmayha+u9WBhTuF+49GBmEIvF
jLDVOSiSM4Y6/DIifdGTaRtFjJlFT0loujgHppgdNJIEDX6e/G0rVpeYpFqQnxsZOncDsMzVPHYT
eFYj2uQVptI5ihC/g/QcdxObjsjbqAj85wiie9bZo2Uhf5uI/p3jONYXWXHncaqC5KQ9LPNpt3ZF
Qn0G3k9NDoeQHXzQqmcqbQjlx5eQe34xFX+iOHhdnqkuao5m3a5tEDcXMLmfhi63YxCsIxzFYYnp
JE/jXeVgLmwKCzdPIQ6k8rczrVmbVsfQ5wpqmLLhjyqtS+riOw0GWoma6BMbpktvx4Jp6JuvjAZk
bH3VGWP+nujAqR/Vl2GnOKsW70tv4k/nVtGm1lM8O+0uBCS1aqzy0x0IuhoNo3Xl9FtvzILn0Z5+
bRqA1q1hpvzC0Oj1QHsGT9pt9IQbHfnamt8/YTwn705iLn+zdnw0C1YGgVPTcxzavhNTqcb95nOS
dEyjugx8tOE3SRL0OK4fGRPnyk6gjVR0U/Rj+dbb9WdeZeFZ0yQWCPwfY7sUtlfmpTHzZEMdACyA
Yso37IdY40X1dmyNJwgXbNPwBWC7xpRYl5avmc0HryRtMxF7JAvqwQZGFMWPDxqryjZhyj5cIDvu
HZOralsySjPD/miG9mrFOq7lTneO5JuarS2yHBhD8DYkDraKIDxW5LtW7D8nQDvdPbdvY2/n1Vsf
qJ0ynX2jFgkwby/Y3qDgR9pLG9cJdQDISclcVr6uY8ZqcALMCPtOAbhfKZRX4y3T8kPZUD0WVtNz
W2hbtmBc8QR1eNoSv9eSSvOHxpq/cVH+DBnTRSRp7CrIcyRau06zgD5tYzzlJTu0gjf5Op+bk1oQ
2RHw59UMvtVHA/b8JO0aRjJX29PZWW7YZ5LBksN3E9pqgzN2T291tqecGDND6rqryE3fmzG6B7vw
YspmwiPo0h+B6EpFXuiPGQir0DP2jp7n73VT8VsZd1RY3NzFtjqXzCpTe5UaTKA+m4jF9AMq9DA+
hPbYgqPiN9XNVY+BiA4bC1Qewh1OTnME3cBbc/anJujgttkshYY4OTZjg0VIgzVf5Sk4JmyQETwA
fGHNPaLV4AMQXmKp3gRVTxS70A43ynnEKcDlGdMXCkS/sz06CBvL0QD1MMHE4WOjqR1H0V0lQ2K7
GTUcbPb7dW1jE8+D0eIoLu49CGj0SwzvSjgjhKruuV7aV6KxxpiTdLdYcTEPZl37D/bOYzty5cy6
r/K/ALTgzTQ9M+lNssgJFi28iwAQATx9b7Sk7rp1r1RL478H3ZOrYiZBIPCZc/Y56MnVOOjMi9Ti
6mfaR1SBaumUm+o5smL7ItVEE6O6Jvksjqtdb+rnWgzjpm+GcdenNDp6jh/bgda+D/NbWhvjkNpN
v1feoPcZe/cbiZ0Qh5XXbHqm7uu28nbSx5lR0MyWQMBAhQJIL+ZXmbIztLTxWVTqsujyS5tMxHhe
OqMpsoksZUjcJ4r5Q1bvdYfNqDXNR4jEN4W7lEAAhtdBWhn8AREX+zmVRlW/VEMN3l9cWzlD+ijU
bM/JiN4ZqT4ODoMyANFxBD9n5B7sPNwbVlWEW60lBnSrVMi5EFGD30C1jP54lwKcAHOnHlHtLUBK
Ne+EkQKMZB/cyuyx9nr2ys7A1ZzKyzEn6DFJzNcwQpAppvwKJdIzCSGPghXJmhfUoxnOKF8aEHNA
2jeZh4KKaYW9EwnC5qhtHwjem3Yqq49RA2mkmQBiuGHX70t2J3v633mVu/ldixCLLQiiw2Gs34cO
hZuZO9f5cqu1EYIeWnlJ/naVXSaYY5DImgbgpYTrGlrnbJLjBW+x8QWq1Otcc9qMfo8IC3b1Gl43
YLHlJ/BISKYNqJ+gpRg5QA5dY5+zO2HiaUuokpzaR5QXY3PreSvLKcSJxr4AZ8q0zcPgtZnUtfA0
SS0j6fII1K8UExfZeukhb4OryDb20K0fEsbdrC2bH9YIaFOBKGDKE+kAFrnvfIq+SPeG5b7XUXs7
QgREzIcbXA0M7pQiUtZM/Qs78ma8Hd0e1ymBU6jMKzPe4xw8T3G1dhV0dcrg4Fq4zrZonszoygqL
A0bHCX9Nf0IwIckjEvTtYVNvcJTsYqKdNqA6cffzJsuKyjlyLuTbzhEXE++hjVv3965PdlSsF2/o
HF1qyElEbRQ/GLtA+IySlAGny9XX5UvElpfoOAtTla9hVDcl2qFgYl5YPVspxVbaxjVUzQhMUDC/
uFYfr1RPWGnmdEuCRfEae0awoTYwbrnsN8I3r90FJ9OJSwgmHwTvwdaNInYHWn1D1WSE2pk3g2Gj
tLUOaPIfs4RthDFyMjPagSLvfXCIrXVGxqFmEMF2l+mB6aLfC2zOiYwcGXQqaK58/0HF3SU7+HA9
eC31IoO6gMd9hbMRDWv+ULfETU5DDg4UjBG2Gh4x0/yiwpbbNI7v26a4qwQAIzfObWZNDEH8zn0d
6zFAea8OFhg5Rnbu11CN+8EbJErG5ElB6W/0jCpLzOci0e/1WC9s1eArmY1sbSGooBY03wCyMIRu
+RpxDKzwzYcikWc5iJ+ieIfSRBEHfwkxTpBcFrQTYEeKdWX7SMdLttpjrJt13PRqXxg4PEayPXhM
pm8ReT8axFOocRRUc8yyW9H07rbMF5m9AyS5iMovXyZvjXRuTaf4DHz7TtYEV2Uq4M07wjsckoRp
SST5gnPAq73vfvR2daznYTumPfeGQQlbKW/vx8blhLgV2Xp008XEc85zq1ddbcIXBNkP75NE09YK
icmdkLhz70KK88xjbLxFYfcwAzRIhgIxItqqPNSPzEVrLk90FSRevbZyc2T8bae8+SZj29Z42iaC
IUZdPirATH3kiHXYWV9t9qOeH/NpGQYJxrRQkEIOcjchb7ROn/pJ3/U+gYxifJwrTGMyv3K8/E3k
0yEq0CsP6tA5J78z1z1nI/u8+8JWj0hhuYtH5pIOPmlHWCNXnLeUK1zw/eGj4grBj8vuc5RVKHun
y8YbdolvvkSDf+mKiP5GFjtMFiGTqpJhMZtNpmIekM5wiA+t4oDTMwMvFRtXwicHXQnWFMPiks4i
SLrGR19FS8zjhRhsvKYddsRqDPE/2TdsTQFd+MBYbLsst4V0mnVRjeaq9Qg3ano/uWa3R/VUkDuR
djg+AoCBaXY2qCAQUPAC77rR2iBu53VQ62GHk9RZZ8TK7GXB5hKN663Zoch1q5Exu+Ce6HPwbfgx
ToVAmDLGAcZEGDKAULksLMWnlbH8PzWEH8BixLqnMAJkZLA1spxzjUA6bpvHqAhe2foCfmXSSlqY
SZXehN+mtNAhj/DDkpqbkG+zGzz/h2/67K4s81iY2aOlgqeuU29cTbowq3sHJRaxcir3hoHaNh9N
AjMm5QM+ip4kePSp5yQvA1ioaW3dFFTWCGdZ0oI6Yc7qtItDS7obFTGsty1qmcRzsWLk8kkIF9JI
GD45E4ZkThyUVlkMvKzPkNs3hkRzZpzMkpf85NTfhMDd65GqxtULGDRB0TgmBIew155u8zkMKCZt
0pQtLgvBMAo5f86NlzwOWEm6mKDstIIFDYfFoisYv8oE1RDNFJ0aUFJOyezWnnc1FTqcGzbbofPq
UyCHQ/WO0/F6aHF+p9G8nwll3+U+i/UMrWU2MoclVpgPNt2zFeRnD2APZOm3JnHlmhuSzSOkKVJO
xqu8rr5ts/ry6SEPrj3eZwW7glaEz57i8GP4iOnGlPOGkejAK8Z7mIupvljObYK/k4PKcfr7IXII
K6ayNahSyTbjoVb+sbSju5KNDF3t/GOI/XjTj8ZXUl82ioZedbHY6BxHmReyj4CG6B2MOjoIlo0s
cfPLsrHh8WXYJdG5nhns4wXpyeXItUVAh+Nf6rx5ccv8XLTznQ2yYq2qwFuKqZtGNGLZ3pHqFqJT
w2DxAEN42HjkHe/aghybtnOHo1eN094O/TsGIDDMiPde17J9Y9z7CbGeWzC5b9kiLpbBJa9ufhdM
dSF9awCd2XiTBuAi29ALceP05jXTk/7YMeFCGYjSNfJ5BSF3xqJS+xrTjMJabZNQtjWHdNoblfPe
oPAHAE4zC8J2vLC8LNkgVfRvOtrnC/h+xdZXYj9ULGLcegr3hSaYWVeYGVCsiKvI4ZDAmXo9O9QA
OucEbnqrN1ijByUzBNZPDBE85iM+Ppkki3isLfWRhC4tGZTFBof9DEKumZfCKRb2xsYHdlEUNhrP
3g7otJMY6GM5CiLDHDzfhHhvxLKJTIVE6m+aefrYGQm44WqOdqnHprtvs/egj42dW+jyGLn1C7oa
87KPGA9oyRQDXjZ7Nvi6Bxdd3jYBEL5AO8qLuMWxAO1R3dtuLh463RWrJp4YxWCV2qT+EF8jm672
Xp8/lX30OVXW8MTjzY2eWOrOadxpFw/zi5UZ6PU8ca01N2fShANKv+w+0m5JczBd59hljBno0OKf
8QyU0Inqr9OxThdvW7sjdNm/DxbnTRzjwdGTTPYDthzkb2dz8emkEeiGBusOCMN5LSZ9VVR44DyX
3kGK7rJZHD+pxcs7rz2UAI7CD0QO41oPln1V9bTUcxUfU8NGeQyrki907hyfRja7iBBtEDSP58gA
HJ7kiwupFt/Estz0ViTR6jNBXRxLiZdfpYuHKUTSCx8dXxPGBVAX0RsTNhBVzscQjx8VRqjcD1/r
xRkl5XCwsUrli2cqXm7Ntpzuh8VPhYz9IS1dUOBYrTAV4d1Z3Ff94sNiW3TXLM6sfPFouaIiQqYx
Xnx4d6t6cXLJxdNlLe6uthB7vfi9fLv/jm1vh4GWFwmWMC8LHw2H/Wa4uMUEtjGBfSxbbGQzGXfY
yroZYdHiM3MxnFn/7TzDgja5wfr/9+XCIktYAD8cx/9uv7AavlgunN7q/3cr8BXUH18/C/n+8EP+
qeVzYf2gzGPBBJ4uWLh0/yTWOX+zXbLOeIcAt3T9n4h14d9cpkZ+GC45Dq6zKP3+d9NAxjD/wV62
A6hJ7f9Ez+eGf1w0ACUCV8dhhaQv4Cd6/i+xwW4YjPZcmP0FkF26CrrAjeH6nwbaVGwbM6MSh+ys
OiQUz7oh1uBosea1hviUCfs+NkRAzyAPHhalESWNnJKHJCOMvVk2gpgUrnTlU9MStjV3DMkxf9kj
EHq28ipAh1wapOJWej2OHqIiuSu7/Dp36t2UN4Dg0xEHL1WdtYi1VMKzM5/gChFbkg84Q0V0TzLY
VzxlG9doN21AEoo1HlEsXxf9fJJaKfhv3iYNO8DN6XOZA2eJ5vkUhPqBQTAOkOC9dQBHk3pmXfhx
e4X/BuO00PEKCIdam1kYreY4wlpgbHBfx8+BsnfT4nUxtQNTWeXIqty0Ongz5TxQ0wHMEA0ncE4M
EcrZz7qSpDFQu1pOayPjwHBkDVzptqCjcXwTGRVyY7gylITuFuL1myGak66tftvn9ocA4tCG1XnK
/DsieM070ad4oR0/38pAXhTT+OaNcOwmyVIn4+CJL1xmg6zNKRfXTVvYr54r61dhth+zoY3bHBw+
XlvjGSHirr7BY0s2qlwswnKxaDdxfQ7wZ/SlWV8ZdjgfJFuIQzUOeK4ZagwoX57Awkb3VaGdG/Tl
1dY263t0FmpH9DySxoFwujR60bgvt26LJS2cTHkNOErgfnOcW5E4EyJ6o3vOjah7Y0AEqwKRWF5m
r/EUQUsppuEb2AHdAWMkpKFh3B6UWWU/elcZD8kg/cuUJRYtXT+d2eODQGQOB+G6PRsjo2zQujnb
hY61gS+d8cTjuYwwjQLNvfOSKVrhCrsA+in2Z/gQxaNXaoy0wsPhXWe8Inqb1FUTAo3vwaDyh/k6
EAZxkEVar6OyeWaohtA1m/Z5iUxskbhW1gPe13viWKKNaIb3ssceibE6IlI6Igqgtz4hhb1WbO6q
ha1fcaYLSWPTlrA6AjbjVZtdWgOtRCFvzTL9GjPisqg7kLNY0QFn7QYDJX3drUnEgiHGDHRNyxrB
6BvQxKAnJrpc1kfRMibDBxKNxrnx3JH04eyAqpf/vS2ttbop7wPSz0ZmPKV9HgqB8RSiCOiCdON3
CD21gVPVLVnqQBMLMUMMZPHN3+A06PGIl43LxVwJdRt3IZU3GOIaFESVOXtyar2tGHmJae29ZDI/
EOr63Rv9wYBqsG4EniQIXV6vb8I+hEPr44ZEJ4lyMs6hUoyWfV8FiNoi5a3NJP5hFewkPfIscp80
u0WTVtT92oQ5DaOYthKMtYEEzULOKofoqUe0UuArpl6wNQYlLz9wi906BitQS4UvLpMyiGwYGGXs
MJvIjzopn2MmgKnPokABQFONi9kwkc113Og3pq+HTkXV1jDyl7ZH1MjGWKw7I38i4OhHlviXlYdQ
pqARUY6S+660XgODVQmtlrvOpuBsxYjuiBndmFnxgHBunZMwOlXVZZ1ypPVcxJNyBK0JAeVcTeu5
N+kpcyDEnTyPc32LEJT9VBhuChrmFfI5RijdZvQxRtbJWUnzStnkF/cCNVrPjEpH8QkWxpX2xRH7
ywJhiG7roDsxzbuyQwVOYLhkIPpejujH8HSgPEuccyQ4lMELL8VH/MSWgqTEPLlofL4b9sXH1BEd
1qT+TgfWWzOylhOEostCMAiK1UO0uA+jidbWTSd7XbUkSc3NVG7yXKVIxECx9X6NV8kxPir8NRzE
6Vm1NcbjmvXdaLQnq5K3rE/stRXGMS8N9rKAHX7g5CYCTxifSVS9+VFzI0ca68ybfnhWPdMQ8bwm
lXhjH4e3zWX2gYbVwDw1v4/wHn03JUbdmK8ZLIxgFWhD81bCqJCevbNwaZQj+s3GkcXBrlrAUUI8
5z07iioqQf/iMEpNtlDJjDDFx8u0tXOoRs2yPy50e5uTLwzfpj8boStvWODwODQJCjW4YEnA5hzU
Dswgazj1UosN1PpsM3TgqCISCnntdKewrT7S2LSugra7ZBTJseyyH85Dvr+S6V76GJr6BO+tILub
tQAFawVEpOA1a7FWXSflmG8I3Mb9Ppr2sZvVDl04856E3zUc6+6lHuKXgRzoizRMvb0Vl5dhREBA
2JqfbVo7UCOycIfTC6V3M70TsZGtplqdoWZIqOG52MJ7O2Q2gnU8kDcWGJB1mjS7ZrTMlTAYPdQB
AkGbxuuCcQncDWI2CjNKTmHpbt2AaYZfpy9thL14Cj2DzQVas8GnIhgjghR6IA2xsSkk3UrWZf3/
AS0XpHKw5Hf9ayUMaWEfaUO1Kt+an2tUtrz/+Lf/LFCtv0VE2i7+ERsd1CJ4+WeBav4NDorpBBYI
S26ln/LC4CYHfmAyI/CWGtKmbPxnger8jZxeptcRg3iTtCDvPylQidH7RQmDjj2iLkd045L7a5tL
AfuTYEqmBE4NTakOqP/fOgfhRey7b+0k1LbyanSNlLbQc9OPQmn7WjTNUeWDzWYpuWzdTn3aZlPd
MtK79zqPZUZXEnzQQv+o1Sc2fX81FqRLlGXwQd+0H4f2GlfUdyQne9uGvDYCr3oKsgZ4VpECnx1c
duoDNcGgt0Mx9ofJL0CNyyK6InzlJo8Xv0VoVFs4e8dYtdGGQprAVYl7Tk8waFzGAniR07D01yyV
UYayFt4X0XztzCRa53b9hPREEhfIe4vt7ao3iThzDJZYDVsGUGAhQz4k7ytNthZllDVsFQPxNZPB
d0Aba1dbd8CLgQ6FqDewkTrHMrbbNRgwufdTNNy8ay84bx/g22dbwtguiqqeNnbsfuSNEWPibSb3
6DSEAOvSPY+e9Szz0cMabKMdTZkWk3T1MpPVjN43Y+cQlK+IWSLk8hb7w3SQbNFBacXndlGMMjNa
BmlO+kzqrIN9PS7CK5SnrwxSTsPUokD4LpwvFbL0ZgDrVe4+mZJb6BQU2XAB1yMUvcqBideGX3V0
kTCcibyB1v99ADqtLnHksu9fHISbIWdZwRxHGf3bUq2W9bJCsl0sArDumukq9N2bWc53hCdciUZt
yHJbh8yKw7G6NNuKMRlzv7jYJCx/GyVOVRS/TVQdUeU92zl57TP9URjhkZjJjOS17oo1VGmmvmHw
VBvNU2cBzugxL5Pr2rEQX4me2WkRGDmSqwq1lgazFSoKJ7Ku7A1ChmETmzWVqUDRO3jWayeN5Fia
/KhCFYxAgvTa8dpxkQnZ93RR8d7SxLcSqtjuaBtwa1Rg1nB5VxtnHD9buIsdNdGhBiy0np3x20Mw
DnpY7hGJ21+1V7L8pUnZg3dKN8hzPqweEGQAZnCqgO4Uccn3YFZaO8l31rssxEzsDiOms5Od5uRk
VNNV43gpYqu6vOhlxWclvHPAG2wa6telC1jnzmjcGIPlf9puCyugFCe0YOQC2c0Z5Cir0Io+JhgY
30ydc5fLSe5TvJvMzJj/U9iwVLaSaoMlauvn5qno3R+Di55eRIuw3gRwa5XWNpGsJcJw4aC7mBdz
He4jtPPZaL/LIB/Z94ATIpYeKZN5wHv66pYIXCbvixNF7prUgQCUHGBF8V0CJP3dNJzSjqigyE2g
2TG3VKRNpCbkGRFYl46DqDUYOQg8ugn+mNNKpCC3atVsoSHAqbOwcxQexmykcAit2gK9Ri1Ipx6h
rim/3Do+urV8nk6A29iXZVcm5HfTQpsdinDnV4ylbJOKRWMsp9Nk54DHbUt3l64s37ma+ol3KKyC
baf5dENPtxGNCqQAIJrGhB/JKD+xYLHfqKYO7nxWqe+0idFwaBOBhSBp3FhDoImPyjKsbZSD2ZOV
z/5TziXs3rJOThhuy/uqruMHJ57KntVTMe07bZTgIgLQGTWZ2DNOavd14nSCx4NAt5Ntugt8Xb6n
dUd06SIEmGrv3q0KCtUERB7DalbmDtpE7E13DlgHLCJAoVA9wIyEDqL9hbQyIznOtTQe59m/roeo
YHJviiNY+a2cAG7K0CS6ylAoIljBh3gJiTNtj0xqYWLjt/YbGtIRMEC77XA0oe/TjB29HYF/w5YQ
ZU68FF8CBFiiNQoS+LRIrrrMhrIYVI/FYOhVG4T5JkQyjfSh33d2esfGBVeWnr+rMLnJ2uaUDN5d
0IvwjDkDjKCnnqd6fBUNCSvsBECiNS+J7wI7TdWVIcdiY06g4As2xJPqYbcyzVM0VKs2J0IEcv0F
OVQVa9xpMRA8sD/a2wRQQGRnUFjh027j5lhU8acxuJeeiYMvKYJrNjVwxnH57rC5MUQY8eItRHo0
VRktVRAuLwGTEHqcaAftSevCmDlS0pEkuDj8nqOq2Na23qCQ3cE0cbAF19WpWmR6/G7V0W/GT1wQ
ENUQIbaLBytOFaSuiJMr8nFXITy5wDVoHuqWEabpDwzlZ8OEqgEDMjKMZ8MBFAeAXm0zq7C38r9X
hrX1XsNR27aVeqhq4g21M726nd9eNFa7HrT3w+p6uj1Rn8Hoq5PHrb6ph+no0TBv2nY4jb167HN3
IyLzmAkOg8lL1DpjoGp65ktcOWozZ9a0TfUCBmL8yiB43qPi8HaT204Mcfkr04REuwGGSZvp+0G4
NrqEdt+jj1qRjvaQKHWf2LFc11wKKBUt0iFrMFejaIhuIJUIwjMkppKCP7aTNwCyrFE9cz4h/DvA
R1GE0WONi1CJlRMjM1F/OkEZnQZI8Eziq49Wufku9yKXAKYgwrQeD8fY8QCGtka5IycVTaQtSUev
+NQ6k2esS08DIns6NZ8cyuYxDmr/7/L0/wu9pmz817XyLYbspE7e/lQney7/7n8U44EZmH9HvP8P
+h2ZOP5s/N+BRTGMvPwfWnFw8QGPDdbr0Fnk4Mt/+keBDBY+RN0dBU7oWIiOA/8/KZB/Rb8HHlXx
Mlwm8pfUbe+XON1inD0BCKTfp6N6rNyMe13k71403DhkgLmwGzc/XZm/sEq4y0/8WZrOJ9om4cKY
wB3PxQb+x4J8VnOeuJHQe+7441QNL76wjH1mh9/VJO+GoeqOdpGUaCeCj9wgaRcD36e2wqMbtLfo
t31gn74FNpAVcNU7FcikOtwl80z4n8VcF8JQfRrzaD95walJaw93o7OzvfmH0aAnDSekEn1ShTyJ
/V5Ch0av8wJdZWsqx6UMJl8NbuyWtLHbNg3y60UCsungn3m2dURUgFOpq19m9GEj36Ty9Wpixfy7
q/Rr28JVwuLhQeO3+RNbS1f1c9uCuL8quWX0XoEfZh4VX/MueXDaYhNXiBnN4Tm1qqda+AfVxJp3
PojRVMnLynA5ECp9zHP3SE7E1WBE3/RbB6bhpJvpW5m1zzIj8CNlObhkgk17XwMfY2QExjcuXnqN
45AW/qZJ4+YQSlswMBMZMorhmlUzsZc2INsp9p9THV+k3rQRYZPdgUGRv7kI9l/cKvzujunz9QMX
dvYfL0LjOk1eoN7bjyC3N0xDxguVyhuRI0tYPJudZa59T1LCswOYBxdLmGW8oUl4w8l8uZRR0qEc
KICpWDDvoMrzq/XRfKVCsOiZj/qW2gSvt/kJO3APnq7fCzkPv/k9FrPFL3c86xE8Hwv7AHeH+8df
o9T0pi0ZCfumim4Qhn0WKM8S47feoOXn/OlzopAs0zDyQt/85Z4hw7cyK+HoPVnX91aZXlBmJ38/
4P+l/8j+48KHPsRbTjF2TvxfaNL1//GXkd7AqTUzFp6YYMkZEr+DWs02j2aWvEJoPXQNKQRB5F4X
ybTRfbYpnPhgjBKp7YcenW3QEx9hOKC7mlUi8tvFK+maz6Mv32vpHH5z2vzFNWHdFXihQwa5by1L
sp+fo56ZaxdGUkOYhzmjmuRyDpnqdXX/Pll2v47y8GR41gs4ZnRbRsyW3LsvGrQfnFxIGfoYbC0Q
GHemlHZNRaC9Mf7gETk35nDtFyYKit64hfMdcC+h4/VT1H1h/AVSg5dwJ/Eeyns1Wpe5PV6Tn8jk
bvbf26aHKWM7N61Lx1x7NOWiWtbDnrrlBnqdLOPoz/mNXSF5Tuoy+811+YtjP8A8hhdp2QYCgfrj
ZalVDtglK/V+QPFOFJvHbCKmyPPtpyoBtpZNx3//h/iLZ4Ab0+be4cOYEi1f6KcxTAVEK3ZS9L/g
Kr9LQXam7cdIn4P87t9/kPXnT0LqaTGF5x5z/x7b8vMn+eksJ3RVFN5NdTk3dQ+pAmgXrvyVZhiJ
0r38mpvqhlTkOz9hgeCO5gkOgrlu44j9jVJoK9Kg2vzme/3pRIetspxhJt/JJkls+e8/XQHHrSjY
MBPtcRNuA6XOWG1OKD4ey6J9mVX2OA8ZEnz1VefttP33H/6np2D5bKxBvmd71AzhL3/u3sUkmAVQ
tZrZeagd5wpvdfybk+FP192HEONbVDgshP3w19MnC6009YZA7lnEYh/yVXlEBnXtDtnwm5v3rz7J
495FtcW9G/460hP0eL7PY7XPxvJxiB2QBlPQXphm+bsP+uMLiF0+22iwN469HCD8Vss3+flvFqAQ
6+ZsEZrGn0nS0WvUM12ZAnyA24zmSZhrMAe3k918CAvQK7TMe0eXcptDRt0kLEAbr3+zHOMyXPhV
eVPdayGOdaZ3XsxAP/U9mOwDJINgW9jdQ6VHvCVJ+SIX3Xlm5iimynfWX5t5ssqNTULOc+YBTA1V
851OYhEN7nskhQw98gLIREagxgJbHNDJrEo62bHy570vYGW2rAU/0pmGMdWXfp49Ih3DMOQmNzN7
2A2GjHszQXM5o8V2EZCv//1NGP7uav5yBhiR17e6bIa9a3T6PJLX8Y7E03wIZpSUfm2TsBqQrEPK
AqufCAuVsiguFpTNxKImIAPA4gRefCT2XRFJbN8zOlecBUQodGrYJ9Fobm2p64u+ytnAuLGctxR0
DpFe8robQ1ZKvcdMg5lMDieBoYN3ORvTSwabDv/0Banqd9xu/Qr6zcNQsOk2cwSbbjAH+7jTB+mk
J5gaFsOT4snKsSLp5oaLeonw6Y6hx57Klq25vaihSbLL7TMl50HN3qkf4wvDsg9tT8zOVJirzqq8
W50i+CTWWGyz1ohWw8iUbQbmuWO6hHukBqqXGHB4ChwmN6ViOVajzHOLeW0zi2mM8m6uxOI6sG6g
td213YTGVYHXNXVLhkc77cmBeNA1AjDNy8omTaKM7KuxSeffHDDe0pD8VHz841HxiKOyHHqWIPjl
j5tit+PoF8OeYT9FahuxRzasR8Zx7RrTXrEAH+5G5NbQS/E21lGGAUZfdw44Oggx97RAi1YwF2sL
EjNQZW9Xuh7rQO1/U3nfTsmMmSnbCgZIQvg7Sfu/qmoiNBJTPViTcT9IYtUNQzxWpn0vcjbvTP6m
TZuFr6HubjiebnmLv/noxYlgUIgfCC6OAryDS5p5yyIUm9597bt3dWpvo15fdW52zLrgPEQE00XJ
e2uZn4a2n0f24KXkvuR1nm6RZZ1Fz1DfoSC9MBZX0RBHP8RY3Oqc6CQlguoINR8yTHd0MF5lGgyT
ykCoZBaKc5WZj2WId1MjhGg0VreQWfOmBZnMLZGCisnFK8v5fhmShQe49veJp9hYz8NZ90w6S8nM
phrI4gPf8gF36o7exFoLVOUrrHPMSsfvjmUtxrbqg9hjRpOeRzJKCd3RBuW0dhzCQ+ysjTfBmN/2
XaD4A0r+oXLmjQ1aOoyKO8nE9YZiXYHfiTETWLW5qWOFBphfaWKzScBK2axzjy2cxBrBFGliDcFG
P218CCLIo+2heIUCzBZzPjdjvMoTrEBzw6eGa6du1qXRfekuO2C5ZERKfGBDAsUmmUtsrIx2GGdW
IENCd5sTZbRyXAuxHBKg8Wj0DDktw7hJp+psyFzcpfUiCYw3Yc5FwO6Dz6zAFBHL4V0CA3Px2vFP
K36yTrvtnAXfWqpXx7MjkFUcCzKvn/0guA3avty3cw4IxXMztBfWqZNOtvFncnR9T4ltkCXRvpmA
kQOs2QHnO1qQHy6bZVXjDW2/NQr5GfTwydsuuGXszI6hNe/rTr+HUPo2PosTgEnAmCMTisdg6Y3j
gci0FEyeyCsuFVbELYkvxCsDxwT+ZQObTkGbl+zOq8I4+zyRcJd7woo9cq0KIi27KoLeXAM187y5
fSwcbWKyI11ydsHoms50xJZY3RZj+kAgmnxxCGl3jcYF0hwjbNTtq8LrgFl7IqaYPIWVr6aQqEep
NlW9BDkWWQ3eQD5xWEdr2U+PkVNGZ6et70OEFzvfGruN4bhXRg+ct4yrUxaGB78kV6f0wxs9Rc92
VD7KGmqlLMFOMaD6wfvV3OMPf3F6x1obMWMvPaYHWZrxQWSQeEhIYeusymssqeQLywmZcUfmCcjC
9QR2aF1hUr8ePIDZ0/RgEKYGaCR+tQEds6EX5I+CbxUB1GM3rN/D7r4SrnWwnORGuwRxegQ2wdNA
iUlUTRn6UFa7MVo3w3BRpQq3rASZVXZ+tVvc6rIrHWyr5nXuknwccX6nRXzbz2m7H+ci2JAZx5BP
I1gSBSDULidpuoPr4RfSZxzJPL8jJ28ogy3jF/CQUxAep0Jd4V7Be5OLYRvGPW3VQC4Gi/ToOppH
smPy6imLZxIdnSDeht2Q7Ecj5LzsJFZUX0RvrT0MWJ7rG3eZy04C5mkQP0hrPqYTalHaaes2cjQn
lVKvrhXfkeJqrUbyfSyyB9yiaQ/BFEJy9fUrrgMAyBhPVtJxwO9G8oZKeV5BUO1AsGd3AQbofkRB
L53grSH9b48F6i3lXN57wNSBoCTxnd2FLP6hqc6W84g57RAx3V9ZYNolVhGH7Jt1Opi73FGfGEne
/FF/lU6IGC8FdIrNxjbC73HQh3I2nwFtvwYlsVJd/2ILcFew8Z7BHx+rMX/sWnZwc4zMJem7p6qW
w6p08dPEJQRQ0gDY1IgA/e4QUWtFtxPstaSOToVdfFpBdCh47lauQchFO7TPgfZONvy0TSzMrSnD
eMHDHps+uLWsFpiSHq9iP7kYfE12Rjosab1E0DKQXhX44Tbk0R2GIOJoaq4A7CYrYS8JWlG5VcvL
nREXY4DhrDzM3WBgVslE9ruXEIXautnZzmzyyVBK7BV27iZRxjbDdrzjwMULpVl7+Y5nUPOR5P5f
7J3HkuRIlmW/CCmAgqhCZGQWxqmbOScbiIcTcM7x9XMQ1TmdkVmVJbXu3nV1VYSHu8MA6Hv3nuNM
7SbgZ+XOWIDEYbwl4yxcdbZ/Q67tviGK/9opw98Xhnj01fDpy3gbOpoBO6dsVxU9LrrJQ3ixu6pY
9CCBbzm6hwfUwRsCppRvC+fOE/ndWIX33VRkNOYj6xj7bHCbwiteA2A8FxMdOpVfu2MQ5dVMVaIu
I4vmPqXK/gho1mzcLq/uSjseNsMIqiUCSE3PNls3rgHcpSBQqUr4fazrtRseJTeiLGZz04Q/16PZ
RcJ8DZBsi0yKKLNNmT7ye2cbuBrvdeMoql04eNwVXBahbjtVayth3Z1n29GXF9qvLMAwmC9znwvC
YSbLLQ12U6HxPpoP7bnsuZGk3Jz1TtEcC4sfQyduGz0Si9YR59LstobOxtBojWfWvc5SaH1RLFmf
RNnaI5xFb9ktFSjkoeVPzJupSXY703PGo+Fm3IkGawsUmxZLmZBTkQFPNifc15V3JzqThHhPKau8
a9tyF3lVswTVL2lcA411guDONx0mYA3chtorjvzO1o5T3FZB+FFGchPVzk2StR8NBgN6QAVnWYPC
gZBwyoHq3/GZP1ZMETZ//0b/6xThr+98fxquEBWhrdpwAOkcZ6EXpHPJeDUDU9ev1orOf//F/tnp
wZkT0MRFSDv/mRw6gl+L+oYJXeBdQqfbJLyed+lriCL377/QP3uTlaYrXRNmhM2c5tdD3xSHkUcs
ptt6drueUh4feIzlt11fM0bOwJL+/sv9eprlhwhW1SYiQxTGgCjz5+8LSZ+D8nnijOmDdXS6T7RS
D3SR/vHj+5++mXFcrpN/vZk5BnlG3P7rrzCfn3/w9wgTmSNO9wjcTQJ2v0SYjN8YeOomC5c54e7w
xX6n+cjf2NiAnbO5Ji3TcJip/B5hsqH5MLVGJc/get4B/d//88uAtf7Tf/4j8MkQcxjqD0crhvMM
U4TJ5EjwN0p9phD9cQphuL7V+Wmi7TJiEx+W6tyvEOeORkUUhiEHYGN4ICRrwRAI80PdUwt3MdI+
AD9/gmx2KjuW1Z4Rv428LKncOHIEm/WhvJXMtu3cksc68HgbVZdkVsEQlPceKi+81WV5XwYcOelR
+avIS5CeWI+eNa5CvX+Nw+6m8zjF4J+Eh5KU58oq9twOzYXniHXo+XscMMAOXCA1aFAolDS0fegK
8L/9SGM8PVnkvNIE9BYDq9llPoPtg6xau5NubpuutPaRR05EEJ3k3QprjFY/tTDbOGPiC/UUUKBO
r+P1RHxliZQCHqsa+FYF69+kN6JNb+hvhRs8waCIF9DRjJsg4IFWZTD3eFf81K1J28Yl8MA09vrt
OIRfMcHIJTMFDhl95y5UMW7awbCXhtPetJF9S04KVlmU2iiKcQZWeTrXLJuzF3FGtUSxYpMgQNiQ
7LfUVC/ZwDO2yYYYVRh8lusAPW5JQxT7VVbvwQPBHp25veSyftiUs5YNjSkjCm+KAAUuk4mVrL1V
nyheJsMPoz6bk7Eaqxl9ymsC5M1NNnBaqOf9xhQ7j9IOvpI8gQJgr7NaYi7vd0GYV6u2sPZFrDPx
TZZULrslXDp6qom8E8LgjT6jFYh0BLp/9Z3AgEVQM5+u+lMeT3v0nhaTfsZFLocf0ITxfPyC4gHw
gM3/1S+9s6qY7GcjxVETBsfMcffXTtw8ZgpOoF0EH0ywnslhA9NQb9Hg+kvbC8lLDeGDXTrPEXrA
KFWgQLszz8tsG2XU8grDO8GJ+IHD9pCE4aFDFDaVYUrD06bMRIiqGNWZZsYzKDwwUrwit6L7psCN
4N2sCJpP+yFQdz5Yei6Mql6mEmOxlZRro4vdrQ/yZJo9KFFuLAfNYEyEPMn1Wx7n+QiIOhovdZAK
bCS7xAo2pvxK6X9s3RYvZd6YO9u3PBpSHswG0vRuUV67SWjruKiWSUeLnnHISfUZ7sEJuEab1N5G
8Z+xGBNXM8ty78zIkyrB2M4C4z0rR7HVR483ciO+5CP/XWr3B+IuDopfzqKY442tMoY9DJ8fotXf
4rC5HWvr1qrMrdlx+LbBay4xy9yR44dupNgBdYIrTFr1m4Ikugxm1wft6mwVktBulUHAMSZHEfYW
GYsMjoXqkffADlhaoReeMI2+ouh693WLOiNXjjb5O5ofxFSc02TCMjTiVzsLOKRVa88hLpZp5Wpq
x5uyZo/rT8CuBtCAtn8/1MHOCfurquARpFPBfE/rDwhM7tt+a2bDs5ImgS1j7xodJu7qDWHNxbCq
i8Qcq1pUYR4oXTC7b40XilVV5VtOF/GCGLJ/xE5Sr9oJiQ992XhF38Zf6WinBx/aALoiYlxz16bo
mtcGU+XWrdvPbqi+h0ieNN1hOl6Ob1EM86jvsWelXAXrOla3ScvSV9lhtDWcrtiMZJAZS0UlB9Ig
ZEkcbie9WvbMX/yo4JZBEF+wDLUz7QsMyHYS88DJmZ7Dadi0DtCJCgCD2ftrK2j3iuA9KEePDGml
Fk0/Hpq2J7ZpW6ss5UuUlbXRK0KksREyq83g0Rp5xe0iogulX9yfU01bu8MKbC/j1qS/X2c3bO+e
JpJinlu8m25xTtqUv1MxUdJL89XLTWfl2+KDy8Xivjj9CNDDPNZeSI9AMgV2RprSrYY23bG+0MEe
qCwr9ijGlk8nsBWnuSkLNIJ6PZiLQSoASaGpr92Rqo+K002Y9/auztNsqUbu6aXquab4IRHlDJq1
bcVfVe50F68fX7rO/5b0J9ZayS6f9/QM9VCSUdhpUGvXHmRejYIKWDLR85MupEmDn1iLS2KP32eP
6Y6i5cHnSDalOZrQlNMlTXsK4Dwgy376AVXk2jiMDkuL2Hg6QJWuGjggvs+UgUVbceNaSXJDrRNb
KzjKTWgV7aZPcyzrkZmcsEZdoMGiRWxetdq+xpHiaSC5FZD4C/Ka51ndvqNFuIyl/6A3tbgpigF9
THR2xHjfsghsU7H3yypZZl0M+Kzrjk5bvIZWwOyiPjPpT7bMaW7UT3da2O4B8221gjBk7Scf2qyB
MJqUcX1x5yTGwSr1k5Xwpu9VCJQhw5jAqsfP0rLehpFyEnjYHmJSESyVct/qyb7NQwDwfNgMCvfL
iocX5+f+ZhLYjQlobRg17iAsHV2nOWo+WNxeXXRX7NWQfqVxfQit8uqCvzZd7ZT01a7RhovtZveZ
S6eB9ruX0bCDtUARZh63YbW4Rnq1r6zm2glHIywd3lc1H5Exf9ciPpm5fJ1CBva1DuBtPFu4USiw
mO8cxnVZ7EQWPfioYlxjdux1/hbo2TVvjXNRdjwGKdwQlKuWTBls5q08WWureRagh3FbxN26kMZL
j9grFnW+ivOUprfzIfk5rQhtHHVln0bLXacOQ0bdUheCzvdUienEN+jL/fGVofodLCx9FYbhY6xV
J2M0mZ7rXMN6tgcfmq6jDGxLx6h1LVX4YuU6naHMpB/sBGjEwDKUQn2VFsJHy30qg/GQ1iMdsOGu
zEeWYy74YMclrBK2jF9ZPTEyTfno2rk2rGSmGVC6nEvcOgeoCvvKL9KVYYsLjmcingoLlJkcnNo5
lIb1mKv6WS+LfZobT8rPHnOs8N1YXa2co2vpVDFx534vKusu09Xa1a0dt847WQ988hN1mwkyy+iO
GITy72mIZtIkl8bDGOD8Y7wYDXs/5GinjNrdVHGRfMoJaB1BeMpQEdW2TTHlnwOm4EzWV9AEiM6k
vZLcUFjAQMUr3dmHLS+MnHE18LRZ5GxozK4Kl8L1dl4BdQIXHU5Z7APrlkgouWT9weTJw3OrPsty
OhEb/cYSM9eiins82PtJ581BTxiZSL2/0WSBuE32S17X16VW3qZ1sHc6d+NrpOoyaXjMueNHKHAP
0qhu1UjTJ4jic88IUqXTIymrA1X3U6fsRweF31qfus8cVn/LZmq2/u5zgNSUUiG82MBScJvNaZI4
g81OlDErIXwwOgLcQHEJl4Wr7/oBqEyf9w7Opnajh3AJgolGrP1Fje9q2zyM3Kj71mz7GcbSpgaq
U7vwUghTxOScgrj9yFJz6/m8tSTGvZYWO2Sa506kt3HKW1JZFTfVCOGvlgyRSodK/IRjObPuQnwx
TS7viyY/Ko2AZU2TEP7Bhya8u7rVblUj91MbrTIo5XRyVmluPYD8PnGYAEPWaYd2qFdC5WeMicsi
aKjaGPaNZQxwD/q7CmrByq7QhRaxdTSSbl8liOw84rA05o1J3fY6baG+eC3d+GAP5skIfUq6Iw4g
sdUU2QuFEIPxCCnzB22wd0FPrisiNtw2Z7rEVBSaI42TtyxIjrJMrnbVgz42YMfN7HxEOVjMr6Gv
bwbDvJRw14ceKKfeXzLY4nXME8134m/PR5E76vSIymUph0emjK96B4rar8HItBTsa3vpDJTOwvIl
0N1FFiDqjVDAJyWvuVpTbvWE3GkYi60IJv4FBZssFgXHKIqvE7lPaYt1kAZHp05vqzh8t33e3ItG
gQhP0WPy52mG1Fl1TU21mZoSqLpdvnhcb1R5PwufYWytwo0h5MXkr3RhbPBSTf2pHrl2BPENLiD7
NihsfFlw7Vd62m754bKqzNfIJygjg3ZpmIapBL5Cat612ObrysZilFvPTSn23OU/WbCtDRq0XRwR
mnPg+vFc9bs7fcKP3PEUSZxoF1XxPs6YBVMJ1JLs6huowjOg8lXrr00o6rQ6CPgPBnsr84nf4HOY
+Fx7PXFleWNo6ecogaFOcBVclBuQBj7CtruaRi23NIQwBMW4L0m+o7XPAFkWBxJR+0iEe+VjzhIl
iVVPx/w1La0+JZ0qryMW41gMj3zMPnI1kXuLjiNn1j5NzxMSiawFS6nr95BStpZeLpxcbF1DbENV
PKU2h1gfGVRWE95H+g7FZJYiWtt2IvhnBJ9ckPs00w5NI2+rwnssa/2aZOGpsqKXoR6PSchKBcUe
kJCtUjP7YmbbgVZKiwPH9LVN7Tt17WPrTw8ZNIvIdQ8zQl32+iFtp60dZFvTHOaQ0ZIkwD7Kq13t
tF/UPY/AFXYD40/qArOQMODNokLFFTCu9PujZrn7iN3cYoQAoeIIYVPWPMUDl6iDnLwQubVudOMQ
yfLc9vZ9IcpXTfCWwksp8eY0f2474w0r5Uq6MOiGiMkfiqYsPkUebQ+Hhl/RPuRYaqjs84YOmd+P
njCWb3C4b4UsX8xRrq3S2JGzOYLQOOtWte4z77mSzuz5lQwiKSvdAo67F3lYnfwgn8XJTo1fnQBU
PBk8pQZnb5tatKtUpo61ZUfroump0cYw+Ju0qO9LS3lvURTGxwwTH6hL+oarHHUhleAWiiLGk502
WmpjZAOF0s6yvvPRGJ6GwKOD2prfVlYeZN/aTDGgXUy2Gs6RVW9omlRLig9gu8Dt1uyel/lYcUez
48cMBMsy17WPzopfKgNNVQgHM45O7FZIa+E14L0i5eianbxu2BAF2NX9sB1xZxsuqtVW8qzqkjsM
fzfQDVCaVNm1SpLjUFEnH3xYvfSAteLc8wTmtumsQeB8e4a7HsCda0O/CgMm7qO/gbR1Asn5AxHF
R5C4V1TuW4rrlyG3Tpk7bobGQQ3GqwZbJfaSvf9cWLxW+Eb+WfREtnxVvhV5f+7imlqNuI0s6GRF
eaDgweCeZlefJ8vK8j5dS38JO7kHSHnTlvTIckPuM16hXHekpOS3R9b2a80WN7oG7UTzn/DtboOc
6IVZw9cMIM81fQqQl3uVrdWvaoTt1A7la5hEt4i9MQv3z5GOQway6CEl3bvwSqRhUlzypHpENLpx
8vgYGpQdHLHq4+KUOvGlTa2H0QipYrhrhOvjptF8AHIY2lh1cmxOx6Nj2dtWQE4Iureu7s5JPzwJ
Gb4Ahrs2ECVZ6STtFhTzc43zlK4EnBpVfYCnPKkGDVrsHzJvugcd+lyMlMghHScLWc4AVd25T8Dj
hXlytQr9h60xy5j67Emr7HxZKShg7H3RruUIn8mDggV6KQt2jzBo6HsQPDagfXqU9C4hJQbGPaP5
6mvWuPOVpu/jtoTkOoAVLK36JXfxdeiGc2rzPN03NmtNZXbhqtDrT97dg1OTTuEWE65PTyxSq6Jg
3tykFzWqEKRQ95aH2k1f+xa41OY7a01vmRTAnzjIPLYyb1FBwCEE4aP3+X0vcSmxOQ4XbT3s7Do8
hX1xPwQmTDvqZFKII8CrWy9xbttuuJkKuMdFFB2LMuBFI9p4Q8zgi3qC59Ny8Rq0GtywaYftRRoC
JWPGYYzWcfT7Q5mpG/Be547ebzIOh8nUwNpo8Ggte6eS7kPLrJ3taSYM6HI/+Nat1PN9mgJZHhK1
VEV7GtNq1bDZx174o5DVkQBhyntQypooMbY/B7//0wfgUidI+K8H4GxO04Ih+F+qCT//3H9VE9zf
bAqytuXO6USyewyY/6uhoH5z6L8CkwP//mtDwTB+0wnGkSC1CP3NneD/P/92f2OU7vLHeEWR/M32
fzYA/0twkngP8wp63kSOTZbWv46/+ykexgZT9lZz9rqlccZ7VtlzGX7C31KNTRvcXPZD8h/ttuac
M5o8g8c4sUn6ET/DbH+I/tm9z1kliB2CXxRbq+Q1AoilUu6Zk61ddRH8m63Tn4f8fD2TqrRDEwS1
A9P+X79L2dixLB1fbnUJgk/53LGFL1Y1k7n1mLOp7JP+8Q9XwvUfyfA/rhbm1OevefGfqyd2uHNy
Uxh/2itkyo6g6bJD9VJBxd4xIRgAi/37L/KzqfDrV6HD7ZK+dg3ieaYzB8r/8IMsgfCRI+Ibo2jG
CID7uvIYqGTKXbIW+w4gnQDSZEbhVJ911QKadS+j+ndRTiSHv3y3855tbrpQRTcIdVJB+dNllDhm
r2lpb2xDw/0xkOQj3GkC+NEQu1sy2tRyuAQgSTYJUHyKU3c96PtF3frNdtCNPTkhgV0oSCBA0+5F
hVnjNaJbXcyJTVWzeXFqAcaEh7M2lHIJq/Kj0eivxaV+nhJ114hqvA52cZ/ZDMLGMdgFmECXCZIl
QuAm5jPn3LcW6OuuK846RY7PwXSzA4+9XVwixx39jC0H4q4uyINNlXU3Zu1vDC1/IFe/sdF+oVSm
ER6AJ0dUYK9ZLEDJncVhVLyXsuQw7HU8R4gDWew4ppem48XT0amGENNj+uaxHElice8WiuchrQVQ
P1m9hdSeLnqbpUOlmFP3GsiNwFRvceTftv1I26/Y8RJzk7lJnzJPBOG2tJz0WMblCwmuD1qPw+y0
dfeFA52k9RrUZiHV4LgKbgjU3JFkIhLRsGOIpeKlMkkfJsuBe+s0L5Yeb5xQH786klJb4gf6upnK
5GWcDAJvdOM29Zg2G4alMTVe/6AV1FdiAGfdwOCQMQctdl+rwZImfBPCf+gsvulhEi905E+iyp5F
3XP8MxNjP7jKOJGXxPBE3XrliQkFjzfKR6f0prOfhwPYPCJ9FH5n4zdvwgaLHh7/1TMvDNlpnLR2
DfjlEg6A070pxOzWNYehG5lCZg9C6J8ZXr6Fncb8q2R3CmL9mLbVtnHLW4MBFEI35kMZZIJ1jPkI
MGoE7MXlOcoJednzS1q4rbnWy/xYl2KTMPj1PeYQWUKVMqxZM4D83OTCBglAQI0we7ewmd0vokh7
ZpuJ1tl+BUdKEnXwd/yO4HkW1cbvMmNl5T7XXt2Fa3pnoEQyDoqY6CjVk1tE7iC3VT9yUjevDmMJ
dmBYNPs2DA6I5XhRS+10j8A9O+ap590Oda4tK6SmJmHNxaTJA2TRTxrYb00MNibV5AP552mTs7rZ
1UNBiLF1V35fHrMkmhiszwE/4WT4kDCBj13CHorVHhXzd30MnyfCgQbKwrQlB+tY0YpPCtOlQPxI
GwvGe+HGN3pRKJQnkb3K7PRZlcb9GPXe0RyH9BywxFmwk2NAjk896DccgM1FBiW7kuq5JE4MX08w
3YvMaWnyUFrqgIsXQ8k/S9cmfkRJ+N772YvjD7ehE7yoiZuCJttHeiYZReYuQrDBiE3X7XM/Dtl6
nKJ5muCqregaqGcSAm6IClSHgYhPD1l8rkX1idEt3V1qcwtpYA5OAwKxvIJDrRBcUbrqH9OIjYYj
T7wQ4lCJSuzirlmuIit4NbKKl+Kec1Xe+acmrq7A8g911TxlPUNCK1rG/A84QGKJSo0Dn/J36IO3
QdOXX25hsA4iZEoIyvmiUA+1iWLihov+UhbeuW+ajw6Mzj5gYHI0QkXNzErXiJqfSz1mgsJwxIHo
nYEe5VPmMJMtQvidc524yx7SgKHKGNiXRiN2KKcfUTwSWJ7KlUit+6nCppXI8Cbt0oFcD5891++u
NsleJl7Im/m1hXZ4BxXIgXoMRE2rWipEONzWHZcLO7A7iFB3Digt1k3sndHHUlAaFi0mbxCLJh/r
kvzUwKOU+bQRf6QWFqiBkZWLFqpED8U2cFlJfFG6gBNgSxxSwWyTUtyJl4novxvNfKgQToFHtamJ
uBeTH8XCDaGFlABLV6Yn7SNtwYfmp7tqtlgBWqT9TOfWmnl2Lfxmi4aUFjY7JDvFwkSG5c5WrAE9
VjN7sgqPVpQxu7MgIBwECw/ezBbZ8BEmzqVHtZWHQGTtYDbTzDWV4DDNVi4dPVeIpou0IxJI1v+T
2kWdearGYM9SesfxZOF7lzJC0aHRzgrEUUMA1hvoAGYjWK3stdeCfPQJ6c7OMJp3W+Q5Rx2ZmHIJ
ARZuOC7bpj6DdCXIyFJhkeZ0H9mBp0tXZ0GGR/oi6UhTwPTMpey4hE1fHOFYPVt1uPcVcBHHk7uU
zsuSNf0h0zRCqZb1aKN4M43uPtHrneerlxRlGGTo9Eu34jem5BdgSHuREeszEtvnpE/4sGjLR33O
TZoGNIupyqNtLsd9VlO/Fm4QbqpOvoqINaadoyBnlfsuOkAX4QRBb+r4bcDlw4EwEsNrK9iA7XAR
VvvkZalah5LnZjr5PAert0Krz5RC+3UpkV5z04s4/Ybe1tPzXWW6nJ2n/lzCxcB9NjOH+WcSdn4W
lnp3UqhkVhXTfh+GJ8vm1h4kBsMgH95X7NTDGr8qbE45UpUxHzlD92urdd8qA/dsPlXVqtbThybp
IQU74WsJKwMDsOCS0rrL4BUX3C2Pru69cTG1h4qh3Zo4NcMMX63qWIINtTV+leQrCORxYJygLQhW
YpsO3gbcv3Xj8aTICpr5iRk2BDC8DQXbYaMC69AN/h0E1upOeFAaqS4iFGUUQ2JSuxf1LTsMZi2+
ORtYBAzucgJtl7vbJrLFyQRluwp9yYbWmcQeE/NNWUVvcUnli6kaobQ+PEjmFfDDAISbUFO7lt6V
GzJvl5xNXa3w1iDcnYVQRkYpr7s1WnR3vAKsBbaOODEla6X20vFMRGhH/8UyCMLhakEpCDrHdpEI
ZBVhsZYLgsbTFFA7wMBnLC0rq5du6D8WSfXteWOx0UiUQvcuhwPBVGr4YxFyeczhDa/amkPN+11Q
QkIfa1730uBgZlgUANDx0+bHqucRsXSNaVBe9SWk6i47E1koAP33xyq3XuzCAUiM4Ja02V0zeiT6
8mHYADtZZXXeoYJHyZNM7J3zAjXVJIw71qMPg19wgXLjhFjEnUNIZhpB1j54HZh/eIbBQk5QAEVf
feVx/VwaIf5DySrWCN5NoqcoGeZKdAJ/rc/Wka0gThBBtcypJOGd7R0tuKR+NoFKLwdgFrQYVDdS
Xam+aZW8F9LfBjiqWGvA5xgC44Hv2FtopY2kwe+DfWqXR3orkhtfew664VXkDWNYw9Z5rSmidRzz
fp0i3HMhJ8qgz1dpAGhIM+ubxmdIHXcCukmFp2coqEEAX3kmZvU9ebgcTbQNsiqmZetK/6Dzlrax
AS4szQprqG5O5qpl0sTjBXWl3Vn1Xh8oGjjDdBH2OOxUJZtlpZlAW4yJZ7dltguES3P2sjv4xMuf
QBwGq9KlcNO3Esp2hW8l06eMkVD5Co654WWCPBFEhm6XOdOxcLxupTtsRlBSOKtqisg0NxgCjNR5
gWTF791E+gxH/bM04wuT7WnphM51Svpzb5T2jYpbHA/9/OYlbd4u2CgvSp03vmHUEDl4OlyUMftM
KTaRH0eqJIwGiUvoPFEUQVjRS385D8WSigCEloQHd9BJMoWAXTzQxwwNgwO3Qj453nvqmP/mqPiX
TKTQhYFSXlL6FZz659PrHw5xdp0QDpkCe+vBixpj9aB743vrThfGsgwQzSNWt8vfHxz/movUORGT
xtMlHT9ydL9+yRwUu0kQlvtTrh+dtDjXUbvHSfnx88v871iIX9G/HgstWrI47+k/mQrxx/47FWnr
lI2ZgPyeffwd7CZ+s+hTS0ZFND5/Mol/T0Xav0mmSEySBEIJImBcSL+nIq3faAfJ+a+iuUlRTP1H
sUj+xC8H+jkWaTKalvwfoDJwxP2pUCvRPnhoE6ydE3sWUi3e7e7LMWfG0EViH+cB2zg7ZIPOXSkG
esIO0Td2OSmTUslsR5mGehJCGxvj09Lt2RM6Y4BP2RZi6esec1HsrSx1EuzrvjzFbfyMBz4/B01N
TF5M914Bf42PS0uWpitRUVXBxUu8l1oSUcxtTVt5ZfktFBwfNcWPqWqP7UxdUmxdN6UkAcW7o713
4vRaIyWEH8sGsOp5T8J3mi3iIoRUru5DK33I+6K9pUpjzRkK+U15itdtC4AsxRQSktTZNvh8aq+5
uHltr6MQymiYzABjBF+c7Cq1zywFztbSdvjm6htGIf46CaWxrRsaK4VEgxVk9W2DjY0ZuY3XxMvK
a99SpUuSGiasQ8nEL7jbj9Ydv/6vtNSjdRZz9IvdU0RqsxUghSqihBg0Fm5V3kc55yZ+hua68+vn
KsUG3nFL7BP7EOliP022va2A2vAGMb2aVvZS2h0wVFmgmas3BjzcbWAzAGj4mbFD4VEni2+cRau8
718mm8CrHYUVj6ZkK6mICNa/nlnSIBVAgNN6R08R7Bmr1US5DzVWwVXXMSu0QxYYjouzKGso5mnu
a9ITPTTTZzcMLnP4w+LmXaXc/svb0rMW6cUdmiWToLcxzD98hwCcnYEFIMAY5VfZdOlGBBQ/CUnu
PDV+oW34Jnvir8Qwa4FVfkIIA3BfK6/RoD1XjXUEB4GF0J47EXBAjeklH8UdGqGlxjKW2y/7R/Pe
7PydZsdbkUw3vHUBPLLPFTIZSmLFU6BXuDtpHXSk1IWtb8vaNBHrWLd5LA5enJbrnkuCCIxH/qq5
KieKls3UPtbqRYcXp497Hyd40z6B9r9zeQ/OW6YLA9XKEdDzgl7xiRnIR9epk8p5rRdmvifw/JkV
1aMWBKvUyO01tqi9k6XEV3gkJ1XQLFVLMmbelvpNvEJf/6gP3ikpiwNr9V0vArhcAPORQNBhxIan
HfNsuFViuFZzR0+oDQZ2gnVEdevWcbdmiV86NHZ4HD9ss3/wpmqrqHQuCHVuokxiXxunh1aaw6b2
1RNSDZblXrbuI7XWteGJN453e1Zvjbp8lqF8rnhoEaYEb6oRcQw74E8q3yZu+MTNjneAiCwOp0fY
XbHz6tn+usvnh7tBIkkZtHHMPbnQa9bll77JHwgt4ZnoswcSrzMy+StsJgRVzXDFqlUsKVHO7oz4
XihkVmQKvSjeAZLn7d/ov/Wg+ap74wi1A9+G5uWrrp8gDcX3hVk9Sj981enuJUN76zYyWTM4eQ4q
4y4W0avuMrIK8p6hmLEOdQnDYbT2HOXu9RCVXu1NL2SdVnHMyrXIx5egZb7TVKewHB/1GbCbm3m5
ZeKUb/rWrA6+kJQGRy5239S+XBDuGLS9aOV2Fht5g/VygmCqEMG1AFw3FrO8xgvcBWu1Ta6MFyJ9
J5kzCozyeVCZ0KaLm6hauTOxMbQMbekr4FiFuJUYGxaFEd4kXvCYiHI1VE265WJ60mMB3oxiNEY3
3JioHAI+4AgpWj/V0V30Kee8Ymul4lBILjINuiyF8TVFO2tZNEzLBDOVwmC/hIxnPTgtvEluOkuu
IXHOtEAs28I8t9MIBCf/gQUJh6AKhuXY+hoRqKHcCIuzFJ9+Mus2dBId61vbi/NQxPbCrLsdChZW
z85lFNGXqUOfseKMnhrQ+AKxW9CrFwpcX1guuHtzSPcFQEk8MOSx+P9kTnsXZ4KEcXUai9xY6HVx
qTSwb2X2YiSMATrPBs7Z2QQ9Pe3GC4xzjYrOYrmxDCpGKrzLPtdsQBc1julF3TT+imA+PM1kV6iC
Q6ydPNW+e/bDCmGVaQ1EpHoqKy2HTJgkn+aQHgpM1Zz22BKOVjeylyRSj4+I/Ds3bQQxvhW9N4a6
8u0NjL/sb3YSYuFQglmRnfKBTxJs88wXaJoBuc1Fb+QbfpQvpcWcL+zdCJBJfWyj0uSJHFDgwiO5
RGd7ZKt6FxiYY+3Q5s4t/ceZkG6GHGFkLQ6qYRbucKp8iNPhXfrmm28zhesc11opjhoLuJubJOX8
jxf9Wc/aUwf+YelaFSx+JopJlR3kEDH2nVyEXxZ70boG7Zra5qfQwltwzCRbTGxBcClgxVkpZCCf
FOGYhbvs/7F3JktuY2mWfpWy3iMMuLiYzLo2JDg7nfTZXRuYT8I8AxfD0/cHRasrM7IqrbO31buQ
QpScJHDxD+d8p9U+qrC9aFRNKGlgLFtLvKGLlWwyWPUL6w3V4VvTpdip8mvdJz8gUaVkyQnGYFNz
bLSegDHShieLJOCkyg+2aCq/cLQTLtnXMJ5uGSJ+Fi0DsDrhRC8JLFDVY56YnFvsZEX+w3GjU52J
oyQfawj4yvAL3CWh/sYH8lnp8i1w07vOLcjJk4Q0EwgzBSd06A+BNnykFnkAQcqXaZmMuRNjg4/x
ocjUruhdsR24O0IYIIw+EkLj5WGqip9Bat+kHVdCJAjQY+Tzo+Rc9mLdXQtu97VmkGjipsancEOi
eHq+SGKTXqYAETRiAboWlEo8aYNuYaxvvbx9p8ggiabCWN7W3acgDSwNBcBI4vK4Z28BvG+9qJW7
hBgDOs9mrDcjctaNFlZXe85eG7PbCU8/gVFHp6qeu7Ry2RmZjyacqh4PQFSUF5uIqL7OdrlrXOQS
tLIoGVRSbfjq6ZuGcjx7sXmbsXJ3JtKGAjUcYlXjx6guLnRJRP3dnZz1Xdu72AFQxLuDfCgD7YCu
ZY3I9dWpDMQsiIRhs/xQgislNnOSutqzG2Mc14r5SHrRGbHfWXSADxVrMwIOW5H7/WQevSY5JTDK
RzPhJ2EwYJI129Z5QxZAc2qD9FAJ1Nw66adV0D0Q+kSugpXs+NARbggetknBtDVMz7kz7xDG5BQt
4hh6XBjDeB71fM/s7TRYCnaR9s7MB2UsFHSbLT15QJz4oBtnT27R4zC1APfYWYsrUUiNSvRHEKMD
UuiXiokRoPXKAqJj/hD6pl0+ZLyH5tCf6WaPxoK7dNQdJpdyrdoQe1CGutF9Jl4Wy7tLRjBzQNIf
3vXFSov9ZCXKcUuW8jvRcc8AeX9AL9tTxaN0zbpXUQx3kUBLOwZIxPo7iRQiD6tHYeW6z85j8sNY
/Kyt5pTEZuaPdvwkpMmaaTgDYWNv0icNqcxFTRwGI5TH9pf/CTt7qa2GLPS+HbOOPptFO9BR1JRM
vjchaxLTMt/zxDqTSeAXVXWL3Qp3KHWxMxBwOh11kwjxygSeodyj3TXoPILN6IRnvTEePY+4OzEN
6HbG8QM0BNkDWCosFbzD2nnWouCgSu9CiCFH/NQS/zaQPxAdaz1+ZtwfrzVd2xWm4DDV1mk972Ct
wAWZTohKtkPrbPMekK/IH4rYPdSm+z0GZGoSIvXEQuxUEG6oQwRe4XXeTB7XnZHsKPl8TydSQyiw
t4QIEJ+LTT9eyAL9q4R/pibvNTcMn0EtT6BZOyQa4/YWeXypWcc5HS7wYx6o7wYu2BqkrdqiF72J
enm2nclZyzb5LDIQkk3j8LFMzdsQMOsYs6/KgWrNR34xRf+AkYAn9vgj1bKbAWX3euJZtDPc8djm
LMl1RFBVOb+6UsESsINd5SrI+rZ5E8bxh9Z5O68kl72pTgVOIJYT6gZW548wgrjc6gdLFrd5kr2n
uZX6swwX3s+nqDHe8Hh+nk11wPW+G4d2b3a8uzAkS804FoN1tPmYCV49ZjPHshlnO1T5T+DhnZXT
exYJFfpLN1rIwIfrYEfmzrKDY+Mw+hPZBpodsVqp0RH2TfKiIOBqzPcTWdArtuN3ibKiFS5/lnEQ
k1mn4T25h6m/ZqNyJbvLnzFZ5GZ+UBmnVaX9AEH6FEX4vZIyfDSG9KMe2FSaBL4Q5aBiIDbtl4aU
rdVwPhRLGaGTs5401JfyzlL6U9hHd6HWHOu6UyQvJ991On6XVWTjfZ9Oi5El9FI4v332hD/lPhiM
e0bSoA3lfdtEN4Vl3iz8/cybHgOhxNai1WgVHpNcjMHWc0k0F5OOW3iKi41XTEtaq2WjgKIJ5MO5
Ywh8ZAyGUNSY4CZHcb8piqq9ZuPsvoSl5ze6Igrd7h6NfmLU3NU6J5lVH0wy1S5BOCwglmhfDKJC
fDrfFOSk+2U8fBAmDuak5FuZSu3kjPFDSTk3TNGzN7IF0NLiJm7NV/6qVwFFaje2CRESk7jV6unS
V8HPsSpRSDnFsVdL4YRPpQmCAZdDUm2LBoLw6A0P41gZK+axj8qDu8OomNgDha6jmhUItt65REOT
kxpkFPdyGM6J1dGLWoe5oU4NTLGbW0ax8/icN/lrnLMwTQjFq8z4osXc17LbWb1JRk3EjWQ92OyP
URoQ0Zcd60Df5KqeVw4AmFXG3l1lHWjuCI/gOPafs2feRmFlLyk15jemkKNTGFexZG9XWfA1lN0l
Mdrs2DlQIxq8XMe07vOd3SXuW0JwGzo72WiwdPTahfgQo/hsOLFviBwmqnvopk2TVJ0/29Z40asm
POQN7vMmQlfcug5B2XOcr3le8BjuuBVN3ZoeUxlZG7wH5U3VK+p0myF4phSP+RDFIpHZYCJXeqfv
7MH81scuOeoDw3KBUNKem2QzWfrEo9hfRqro1KZA52lbUqzTLcQYruCTmEqUm37Rgkg5dP5Ygwlk
cN4TdN6Uw0oXTnlvCBPQMMJRxDfJKQ5Da2tqs8tjrJn2zD2tTSWjeO8J4NdpFxs+myYet2GJfEaZ
EZvN1CChs0ds6YkEnpKbmV+a7nFs12OxrtMq3Q25Wzyn5eyuO6GNmxZeZmRG2TkApw7FIvK2ems2
m0Yi0tUy7yvVoP4kJJmvF0LmgTBDZztqMCeNIcsxkSLCK2UMQEqrdzOKCP6pOToQZmrfUknEcAC7
9hbcpLkTC9nE1FEig/a2P7Pcy5FFTv2ZlqncoO4H4M4V8jRzLSdZ8mDb1m3VtymT7uro2s2b6xL2
XhK6mcnkJq5mjfUV60QQTDXSB5fo3YRvx8FIFFT1bT6YxjZT2qMTUXbVnlo4KepnW8fISTQPPWBp
7VNlLyBQtDhWQeDIOHEYFv2MIp3JMzbQuvR7twE7YQF8jpVprFj4AA+z5fzTwa60jUyyU4Mxqw59
6FSgByz7cZoR0y7O5gPy13aVQTekkwDcnZaN5hsOzirMrw5aSQ70P3VH/93nutbiDv+v57oP7ymG
99t31sz/KPn79drfw135a4QrpWEvQ94lC+T3cJdYOUt3GOvaJl6ohVb6e7jr/kFynAuHyCNVDvU3
Uq7fw137DwfJFUw+Rrymw1nxLw139b+w4paZ7hIQItj8odSCVPOX4a7l5K0cg6g6BBEB2p2XXpoc
zzXVtLHhLiXSUWqZH1t9vVZ1DXgNjb++5Dejin1E+xwftBGjdkuPvUmSAAOdBc+HjExuEw0YiUxA
66eRTshS0P4ouuAnBID8wnOfoAwREvY74V7keEcHVUXJxiVE62OcWNuBbrzXjAFp1GLONkctXSun
g8WixSPJam36hC2C5Z+oE7r2+DuMx91szfiuacoccpHWpKU+D0a80bruzDkGDK4QnIMUzhQcU2lH
a4PYh+MgY8lPrAbcfYlzReD2xq7vRxgK4StzwmeirOCnqgIOiMrEueY5a0dr3mfUdogirUuBFqEt
KyxYmXPTJbh7XJj9K2IlbvoM+1XDSDUL+/3cD1/63Nw6JqF9WaL/NHWaLL0DAZR8KznQFjHHgHz4
AISKNbNG7oWG9H5alCmbwYu3g5zeJjs75zOLWMPwqA2aZ63K/SkKNt4Q3Gn2eN9ZhB8YrHTZqL6T
uPIuNPslnaW3MjBYaHm9F8L2I1QQs03oBbCWW1no16h1cTI0m0xHmDMpH8nxDpk0R0/y4JX2h14F
H6kbPiFq+KrMhFVRSafW7bISyFpXb/KhoTUF7oYIBO2o6ycWtZ0pmCQl4b6OFat2ooRX8RIujPXt
Wsdzt1Utk4zAadFhhOMxnYz7WTPTQ86VzEbUyRByBxraIzkgS2WGO9A+MMgjvoFZHSOZxFsDDXtB
UHY0FgyXCjS5HfTyHZNVs8OYP/szbBm/iduPvOppu9P4p2tjtmpNI9/2eCfXqYTgY8w3tVNSQslj
n/s2E/0St6bdO0eUOWejtu/Qrn/QUz47fU1wRkkl6kqi8vBBBU59sWbxHuYd73iy322tA5202Iqx
eH5I3bHOfZ+GPwfaNnLQS9aUGblYuCt2lW13H9agM5kfLI2WI/lGh37yQjbihITP83xsvepnlDNt
TEEOhko8LE6C0ZRHfbSvtmad6TOIDonV3gu7H307PMq0/bRi86y0bJNXi5ZAPsu2vRBBMjIo13b9
aM+HdHkToaetcr1h8CghEDCpAsP0wx7G92wUatWYEkuMfGSN/5zU7jPEgUd7RPHWF6R5pFoHB0rw
+KxV9w5r87MO5TVe4pFRQ/gDDqNpGj8AuhEno6ZvT5ERr0SMyc04d850Ms0J0RgRZt3ofShqoKGM
XqyZFfYwqQMWTjqEfHgPjeTeZh6Uj7TBoxzuKsN9LGscr509iBONzseCp8PaY2w65gWJXr20BfW2
XTnpepzNA/R1c8XODOex176bZEJ6VR5yQuTEFiASaUlDsOwBs0K3aYr5OUwDajuUSnEYf0Vy9okP
egscdleaTR0W6ei3KFQQIQAOpfr3C1N6P2oBG23i93dC5kuGoLvLG+O1ca2XckFxibE5N3Vf/Ch6
5h6smnoc0iy5PDO5clBjQI/kXaJn39goIr9Bp1pbDAV7g5xFiyoiCkONf3e8FeQt94l9AyHvrmbT
Ru3XI5kocSXO+mbUbBy6ibowXN15DRVbEmY7OCS7urdOE9qtAHQfQTVvRsiSw9mSenIbztz+fAOO
OT/hsvQnYoAkHI20JW6JyKVcZqgQvGuoFXdmXHcrY6r2aSvOutG/T9wJPWiplWYx0dd7Na3dxDk4
g8tEJ4pcbLbi2OCR8ntF6A65fCtuimeTMD2aPeOhrAjb4AGEdCZgWmgUaqPabobInD+IfH7RPPOr
HMD2AJi2mDAiyE2PYPSIJ42obW032WjklK3rnK1AX9LH6bOx14OKhxLYRHwcych43Xgra7fh1ILP
MrftfRM1QNdRFeqFicldMw9ZNlr+YFSWbxf6fdAy8GIjXxC90h+dJWZ1HjnnA2l/xRxcvtIwhHLg
d7sg8/JV17vJyiB4Bu0hPT0+JFTsS5BavUSq1ewTrF8hay4O9dThzHQwQPVLEhspLsRqLOlsWiDp
S5Shrzon3zK0IwWRMLcYXv+qp72ETdlsxJL4Zo/T8xxyNQbl9JHHBVjpxnG2xoQJxSMyLjWV3ApC
5GIXQUHvdvLQBM6btyTNDUvmHKsT5Oid2iIiE0eBbZDpTp34kU4eB9tSnrVRZ2xbgzi7fgm262wi
7oYl7I4m86MROiK0lCA8E+92vETjuUH5SY4ivGVS88hkRmc7w9Ma87bxpdGf4iVkbwiN4aTQmiHP
IWBIUvfOWc/hNDTP8RLTp08YI3MTXdsS4ef0hPlFS6xfvAT80cvGW67fH+ScsFlsmhdziQNkF5hC
jQw9hEzxh5GG5jatWlzBMbNzs18YBinO8CVkcIBLniXigwGmhmh8UOREorKMQOJZDps1e4krtHPj
FSnez7Cv7kJVvZeV8R3qFAp1F7ymS+ahFdrBOjTJQRQEIlL3V7hpEWwPY/U01hpYPIYOPTGKoCiW
NC2SFRmwRTzTSVvszX5akd5EOObEHW5FTN8T4hnRksJCIbBxWHg3AxGO0CTvQhPeF1DOR+SN04rM
bQynHJoTAZAZo/Wdu2RCtkJ/JpCx8S2E0Wxm2o+GAMk+VzdG3ZydojpxxFxpA8rVRORkHdXnCb3n
aHN1L5mUakmnHKGztovfidjKUa/AsTv7JEFqJxjpBQ7XM/kvD3XdPteutm0Rmc/O9OJEMY1rzs/W
uwTBlMvKNh5TtmD1VzpEm6ZsLrZDSDjyvWe+KYmMi+zNWidPZiI1tF1yOaehfa2j/qMitJNoUlZU
M1zBuc/fmiXZ0yHis3dmNhZkfuLeW+Ih8n1c6A1+cQZ5JbsyblNotHrh3CokenVj9Su9KYbtMCLP
Jh9vOE2kBK0NW78nfkrHUc4n1QKIqzyMfUjNsoLAA/E22vaZnFQSibN7NFB7u3RuJyfllTk5R25D
n92VFhrcCi1UE99i8r8M47gapP3COnsb9lj8Xct9dE06SjHspxEDgxYWB13YzWZGP7VOwdqbZJr5
U5bemBlK/jzA+MV6Mt9KptKeXDCK4VviuZy7zRMFwFtjJiaeUAsx00KHhIi6bQzzCaSf8m291jgp
ILdCa0av75rsycUrm55pHVAWF8r1YcgcOScxR5avQEb8YNLuVKu9Nf148ELOSt6PiXGV4Br2smN4
kEZBhUZ3OmjT1UCPNYL+jZdTSDCqaHvrOE3VxSqWMHVL94nAehzQvSYcbSbJyEVpHypksqn03myc
6HBN2SbB3EG/+knsL7fAFMJKxqO9Mq2XZU5iVjOpmWofg77x9mFeP7Lk2YeRZb4kxnCHSeCmgVBs
Kc64sSPcYMIWAemZkbI4EeBEt9BfZkzlmlddBIdqNHUX6v17oOFwZ8aXgnXIwJXQBBLY1UTxboFQ
xMXaoICgau0RBygs6zQ5H7ZW7wcWU0BkdCYPYhuY+ECybj+LdCn08ksYVZcu6fzEZpxX69atHpr0
OwHKi4YpWDbG2kpOE6yOqr8dR5Z1BVT6uJHPRlr4NbrvdNbBVtFUOc0hAVS+rEmCqKcsMVaSFQEb
Yiu6w0ZBV+GGJ+wcm0gvsZzgB5DFIwaph7plQsG+vjK0b23KOAbZtZZI29JwZmZeX7q4O+CDvlFF
99XVBaUA6wWzPyhv/OwT1nEhgb+B/cimt/d5+Pr6kF4tblMl5FUl2n2mmc9t3TKFRH4tW5hW83hg
NBk2TzmBTBaYwMpCGmNV+7mqDpQVj1LTtiEskipCYejUuyErvnnCskQ1Tu4cHIMK3UeErjx2tDOi
QjIgpLNpllQAF+mJbQhQT5yZgVcjwZ+2VhyfIkugbQ8eulq7RU6+zqWHrTG4r3qdK3729aro9klq
bRxTaRvgWg9hObIQRclidKch85AqMK1rxU8vLd4q19w5Ei/lhHpEaqgPQhjJls0QcdYLP5vnFxdn
WNkkWy/U1y1SEmlOm6B2fK8fZtDZ+oPDDlF27g1bUQRN2NZN4ygaKmmSvMCPU4FiwW01ftwOZ3E7
vrFeOUDvP4nc2xQN7MMWftbUwZYfMdFoEeZyEhkxjtxPthseBO4loRq0RGCXmsgGlJ5tnIzEldFo
YKTrzxluHsIpw6dSsPeT2Rud9VrPeg8HTUePPfYlOCMELUZyRwrwS9mnJ7JcBt+N9b1gMA4Aji3W
4BX3hcdu05ppUfQq6ldBVz+lnfbUFAs61SaouAYyRWJlM2h3gcrPWmQ/d2HiSykXJwlrS4d7u4kZ
GLfxBdj1XsfLGwjI35mjbnRnPFg40Nj3qw2FM3mW5WONpH6V6vYdIaY3cjCfCkF8SYN+xFD3hcGK
oNLmH0aJjcyKKRSksbKCd50w1dCAOID/F4DNecS8EP0yJ+XHcJ7wH+DJaGtC6wLjQ1ldsdK69jCR
YOQ7ApOHG7ggeBnwrvMw42Hh0mrn9XtSL0vyLHwv8xHVUxR7+zLR+IZQjwCrd6n6ZR48OCXxKgFl
yTEtSewkwyXeVt5wP04OVeYEg9ZR3lc9aeqjMnsW9Zp7iFT+XSDJ3mgTvJRyiPR9Fqth0yuMG0M7
BVutBNnUgd3bGTCfjuxLm3UfRohLKNQ1YX5NTfUU2oSNN32kWL+X7EZCNj9dCTOqdgCYdsLCBByk
3s724gEJ8XgImoqOnNWNMuHIBCMpKInBylSrZn0dCsIjvIA0la6LvvD4QABqmMkPbgrRizn/lZxP
4hFVwWo5oZeU0fyV17Ncl0X2qEr7VcvCpb1Bu5LFXJNq+jkt407liAXeN5343A4MSqkOBAN6L5kJ
dA6BFjK3eEt49K+0GH+iHLv7tIZhk9TFY6HN+h7yHamQXtTQOdTlHgUVa9UqerHdOPLnQh071/3/
4M7FLowO9J8NMk/vxSepau8fCFX/QaX667V/DjI9jzg0xzFcgUSYsmUZV/4f77KxiIe5zD1X/9PV
/HuQCaAT3aqO0gq7M8pSpp+/B5nmHw6aVt2zeMlC23T+lUGm+Y/xw8JZxqgCN7Tkv6zFg/s3wulw
4RcXg10wZIvyW8elZtHaIHnV6i766CxH66G4FD2glVrnKWS2kfs1g2b4MEuX7VLOcwR0HPD6tjz1
SONQRdBBKtbjJ6u1Haw4yzPQHpQbbqFshGxMKh/xW+BtMuSN7WJg7cWejbtEE4dVJjS0uMabZqSk
54bwOWItZGYX5fOrpTnmAddEepkDyB2Vni8V1nKytvZoMkaN6FkY2IVX2OhyV9hYYSAqWrAvO29T
ZYSVDHR6O4u28kZLY6I2wqRRGxmSm8R4yZ4q/C+ynNZGlcN27kSCYixXHdQ+z86O5JbG3QpmoDxZ
3QCy0mNedZ0UYkBQkfLk6eSEJCheb0YjrE+dHKf3iT9zzorZc/2OSMd7JrThXgHCf2w9zVxD1x00
3ykLA7qh/iBk3R0GtFcbSZQCxdlsbgMmRr7tBTEmrbA9UF4EH4Xj1huvsqutbSksrYbTchQbc3Xn
KLyKZTD3O3O2ceq5qjvEqc5KXBm1b40zezSDvNbWyQ81tuuTNfQ8tzXT2jmDF+0ATx9crR9PMjpB
R2Ufbfst9BrTcrflaF6MOj5bUXcAF1wghyz2RqSeEUJ36yhrObYArRUgAZknokVyiprqruwoAvQa
PJOKt7Pr7rpZHjLdVptCYltYTXgQVr2U7HgK62Lpubsjkbc8aVp/hSIX/eworeoVARfL9gds3mfY
j9mB7D9xo0z7KYuG+sItY5wHc3SeDZHkwI+8xtubjRe9eL2HUWpMLmk+dTdjtUD3sYFdFYTx2m+N
rH5LrIWUqkfALCeiOJ7p2aMnRvNELFRgS4BCpTQ/bLy6yDSuRR/VnwBboz1gp3laq7hAc1PEiLz9
sJgGH8Z4QyJmuWgyx0gekMJKX8PzmzBoSaoF7m/vqTGdDfKqSZ1H3Ejx2h6IjtMGmseZB+tbHutr
euajTmKRYYAd4Xe9J2SOxlY2bcgYw52S6k7a7GNBPkojBNhhxA/oW1k6a6HpM3SgCrBbj6a2Qhhm
RD7X/JM04rskU842E3Prx30kWTW7+t6liCV7t3KLU8vyA0VMqpKNFI22C0Ov3DRaQZNYEKeQdPZO
RR2ldrghAY87EU71d0BxdBx16vYIgAZrWgsJB2MxJJtMHwfcs1PYaqegCs92YRLoZ8GPBZaerSiQ
hp9JBY+w1fHoEL6iB3edtEkf78kLDVXNWLnre7g+unLeVTfwLviMbB/coXbrhLjjZS0QUNmUlRa4
2a+sypNbXIWOX89hDwBQQV6PI8YZldaxYxCJWx6iONDOgqRyj1a4i8NdI0uHFWLLMVanS9R5LhJ1
xu2NOAszNq1mbGDX9lTUKObGcfY9xEoTm9yINYWvkC2LMzXJFT7gzOyszhhBJ1OPm2kwb9DBjFCN
w1idysAYjro+ejhxU0TUUjg6R1OJl1kfs6AHdls55y4jN6FNBaFbvXexQlCZujkEW31g87zCRZu+
e9bUP0dkgx1sRIsI3jK72IHbIMrYnAb1GHlF8D1WlroKykE4ngxLQcupqhArhIYJ0Qtu/Vp3ffUZ
d4V5iKlxuLsYtoxgyNCYIEI3UKcfmFwkf3LF/7svQImr+2d1w2rRR5fpv63jbvqHuuHXa38vQPU/
CFxlmkvX5klP4C75vQDV/zCF4ywAE3gjlkFx8LtuMP/wLGshWbiOCabDw5P0H3WD5O9zaKRwfPzL
C9BfuYR/S82wxZLhKAlmpQTxqGz+vm6IZOoqNgEtdUMYXaWuMRXBTim76n2YSYhYN2RYvtqNIkHH
ZMRbjQ5GkfkdBurVmwipceDIoqLmPV65bZ+TpryxBssnmnWjG1dGkHTC/ZvVG4RnJXQuccrovkk+
+hiSoQ5lTszJgRQmQM52ei4VZrNimoOtJeGn5oTNEM3h3ndl8ohP9a3GwUicIBCPMt64LqJ4yhLw
waP87MmD9MEnhNsqRBo1cMZfE4nO07HCq4X7DVdmMG7F0NG7TqV+qzLWbnwq4KuGt2EgSAraJmjn
YsrPvdK4AIYNQO/sEgBBPRvdhAgkmGWzBh6GzY9Jw4G19toBIPYupZsTvjWLY8EiVFuTVP6gRVJf
NUscuRu1S0SWpENjhRM8hIRf3yfpEJ7MX2nm7aCRhJQQcT5YmdiwVtbAS9TQxqzCCbZV2RY69/RQ
IktiPLjMhCeNaDE2KKsMDSDnBazQWMPxOevjuHMiEL+uMyK7kaG1p82pYL8Bo8xtyZh4RAS3LdIO
J3GNeglKhHPOcgdZe3w0JVsMDCZ0ekHGc1sLbp3Zrb/rgc4zI8P6FAJefxkSqwfkplEY5a3YM1gS
flrVgo2yPJqiv0S6dXbzyj6GBeyt3kzXszbceQPybhBQV0dWtzAc/Cl2mXl5VoTGVX0K3CtWpHNS
4kdmdO2xaTKb1xI7rOjqr7LuO8IvmsdQz0gxk1bL1BPj3miSoiaSfj+0ydYNCS8Pc+NcOM5VlyhV
yMwp+NytJ2P0et9h6bFKpmHaGG731hBUuDYd4OH69KgSwnegR5ODI0kUZJv5/9BinePPpmzLn93/
XE7YT8ayDSP47hep/z9+9Vjitcr/+kf+7hXA/f/3Ge2/d+9/94tNwURruuu/m+n+u+2zP//28Ltc
/uT/7f/8t+9ff8vjVH3/+/94/2KB4sdt18Sf3X9y3nFs/NdikTUNVhf95y2Wo/PS30el+MMy2QDh
/TRBPizRb7+PSuMP25W0SZbFLQU/5G+PSiBGnKEo4D1BVfs3RkDxh2BmZnvCdRamFK/6Sx7CP8tH
oJ37qw/QExzSEiuuo+O0pWP7uxZL6Rr6x8nu99VsXz2sgpvAGiGZOlpHXwHzkQggY9N4gbNOPJIT
eyi5pxl5yzauuR+HygJXW/DIx7ZRbtuM1LAxJWNPTXV+bmLVbvWQYly2zQ9dyRd9bPaca0d+nrOX
j2fWJo+RbI6QIo+MCxf+zF2/MBjMyNeQCBCkJTbmhOiqrx/Jxit8nIGXyGIur7Mr8ju0alC5+0dj
zp5BkQC2nO/nir3w2KNRcYr8AKhohXZ3K7NgI1BOrOzKPQ6K/JNGPAQAkyXhtIBPgQ1kguNgAdcz
FkmYtDRH7m9k2XNUXIgMhtI799eRpcDRsKeHgrkN2zsJnx9Ec9UHNzqxM2wEPUzp9bUd+oHiSjCU
bR6TeT6joiwb57l3C6ZtMju6CQQVt965vRhXHlssdnfhfiJ6QKepkuDAk6m8kSMtJK7rrWKHkJZ2
vLEjwHq9d5zcfE9cl7ZV4pNvFs53acGJEp+N3m5rN9kWff1Wcq5xwj0jGYQZ3xcbDVvWSpHwWgWM
jcjhclbYKiNg5UhzDTumtBYUYARh3E5Tb6/sHh+P6ZmXTNjvk95HW8XHv0rIX7WN9IOgtk0qq63n
AE/S++5Ty/V9zao3yFzGeIbzRr5Dj4eh+wxl+KJm44Y1PMTuEAl+LW/GdIZj0xDx03qi8euenqud
lW+MNo6lrnZoEgxkyLhQfGtot5PuxpuQQI+FSwtZ2KEenfLdsDQx+byPEDqtKBt51tWTLy0AfXzn
T7IcDpYewmFOd8ZY04iTg0bBY21dFU5nAxkVycJYMQxqGtoGZryA/R8MLTFWIHvhclop4uR5Yhgc
JoSqx/eW0at1JJpr7oTIC8oUGIqsQLSyoObOWcDzQeeDMPxEFfoDTSOQhuLak5qDsRXOBiEW2D/A
0pQwEcpEPqVzCwQL75AkvapuiW8TgJVq8JBVRNfmnCRfFrzZFisn4tHVYOWk5bE3DPehJV61nseb
yM07Fu3P4K3aTZ8vK76c6N4WoD5gLsDRbl1hpUp39tTedJX1NItWW8zyG7vOmo0tp4c0aXiUKLmz
+/R7zsOJR01zlzdhuQxYrx3YlXVpvGaL+deRzAeLrlTHDMpRyYMzsl2/FlhOFbnALeuwlRpsBrIj
LAg+ZQaZHW0uHfImLqlzKuFdk34ad4pgEtTUWo5MPrqzawN6NniFlclVj301WTD4/cnJpwe4F1er
Gn96pncw7PDGUOWxMOcbmGL5vq7JL+jd4VIXIVgONRGE4ejAiXJDLAP1uWDNO3+6YXvrwbVYC3a0
K89o9L0RkiudVc1ximzrpsoItAthYs/SetWd6qGtzXtQIggfunpLS/eowuo0eNV2ECgGKpW9VA4T
jMXQV3NgFNzMY8GpxYp7NRl4u7LuIQmnp4FSa8s2bQKAL40LzOFp59XeDXl9xQZhGF8Y6a0rSKIc
L3UKxwoRlZeBlQw6VPl1RIcVhPdzHQ5rfrEA1MZpXRvjMQbd8xAQgwAbErHaJLxuG1eqvXOgsT81
SXpM8VFRf9e0x7z1LGXx0JcW1zAmYvzfm6oDKWLp2VkbKs/PGFcPfCEbTSFLi3X9ogrbZV+Qst7u
WMlE/biBKDGuhx7eSUTJVTCNhtyZPtUuNodqRNDklvZPp2xuzf/F3pksx42kWfdV2v490uAYHI7F
v4k5gmRwDErkBkaRFEbHPD99H6gqu1KqrCyrdbdZrjKljAEIxzfcey5ik7J33ocUrLOe+I78of3A
F1Qw7gfnXrmsUhkYB7Of3YnG6z/sKbxGgUa2iq1PaYT1T+XRe8yscB2UCZ9+qoetLqy3igBfIM7D
h1aabaTfzhQLebB2a9dYkaPTHA0JtVS16Lc7dB8Uroh8fzBQWqv5YLOAa82UOz2U7aob50X3aH31
tFntkXdtyzF5s/H65JxyeyfTX2akhUSbMzfqE/8eMTA0WJNrxngn3dS9LrcisQB0BLNYMzFHbDlN
07qghcVTbCP/HxE8oI+8F8DFV8YwXSiiuz0E8mjj5MMbiRekgSLAu4r64rqbCwgm3aHGVb5xQMFz
zCGw1CY7YdsmFIIn4EO+mIhNJBOYq5B1BN3wqHjlDZnZxOEgv2IJRveBqfM1hQh/iwq+ZdyGmSOs
4lNLrLZorAevag4L8In5wErR7zMrAUCUH8xKrWrPfSirFs22zZjLB6ZLlA1OWVhlNfVxMWIelyCs
M2NfmtPVLIC2Gu+kEmOcWMucsLua6HdWAcgg4/pskRInI5fY5BIOn0AXUGmiFok2XtwU+zh1EEIn
b4np39MsJKB45H6wDYyKki2pUzAsUkw5xmmAyhq1gJWkSZab8c1PqlNNuAYwHHHrweF9TitEV0ZQ
spD26wecPFd1HOF/ZegCqrhfMv0iwiJVetV7Ma42h0WIJ5xTobzPeWqqdUpPtIEd9+bm+bccUghO
Uv+c0CHxKAnTfVcm98i3/I2VtLdKkBHhAvvlAiJwMRiozX5xww+JVBujfDBS7dzHs18959Xor8wS
9Xjd9cE6ESyf+xH9nmJfB3Dh1MRtSQ3Uv0/oHw6lr9mvZXo8UM32X0vOqz24E+eh9Px7u3bOrMAp
usIL9BYNxl/skQV9dzIg3OV4Vw5etTIH716aCTwnIINIyeynsXPDnTYI1I2FJfm5zeWOkBuMdtZi
/6hRnE2N0685Kq/oty4NXp6myHBf5vOdq+RtP3bYpnRwjuZg3yuyXNCyjfj6XTPfunFE8svkQz1H
iQLXED0BGnw6yYn06YRexWuvNAvda4MdeENqHMl+yYTY0avzQ2e6T7GsLjX2oOe5AhkP8tdc/yjZ
/7ePeaT/l2OeqzeotsS6hf91F33+c+Pz42//3r2YgGqVoL6DWcLW538GPb76zScAhWENwx6YJAv2
9vdBj/zNF0x4TNsikE/KPzQv7m+gYaXDHM9alOnef8S2lT+ak5/mPOjsl4EROyjLEizGfm5ecmAY
/oha5FDmnnWmvf6aDwpzrEB0gD803pBDAzcIWNjBjFvjc+q6b6ozewTe/ZIPkF1YP14iQ5ObIPzb
Agb1amx8e2unLUuYGQduUVrPRk7+T+UlxMHb3keYkB4UsrJfe573TcZNgiG08Lo7IevkXhYZp2TT
itVc5RnP9qjfDaVWTzbFvIt83piZh/gWzK9EnoCejTunCN6nKmrWYaC+mMNQr/EdMrMfWmiDCz3M
Tr/qSjE7SAtojiXuNIUkuahH5Ohxa35pbUmxwzCWaLMi3TYwU1eEV5wD4cwfTU3QRG9cA1JYd7DJ
0agmBnNWNG7IJCf3QTfprdfYzWvbRW+6wh5txjEckHoAqlE1apUB+93XXk9AhVRnK+qm46TlLZnz
IX0a6hafICMesIUaD6O27kK7tG5Ijtcnqf3h4I/Wo63rLUoHXO1Jcpe1OKOrOGDbpt7AgCI/AzYw
oF1Zt7btnakOr7Hy2Ucfyeolc6f5GGbolsiVmh/bMJWvnUDSjo2/2CgRJ09JnSe3oVNgRQza6yYd
O4KxXbkOnHbbvaDWo0NJ+MQpctq+tT7TFLZpN5GeZzNd780l+KGKDu08yjWP2S+DgW9PT3jEiw4h
+dAwkreCU5r51a5x3QviZv84BYOPdAh8qFEysXLbksTj3HufI31Jkvmk2wIam8SYYA7+0zQl5Jv5
43Pok0ngeOqVkNMLHturJDM+6S2pgxZ9Vq6nOz+YIRO28WvgOyAqZtAEunxpbJAT/kRE9dC+xB4c
Ayu30Z+m3cbqQE+gtjzUPtxA4Jw2b5oPLdW4Md1gV7vJNcihaD0KudaCuLW5lmhHbCLLB0QAbKCW
rwYZB54Qkk+T3N03dnjXadpQokZKirmyupcdLn2/3ShfHUBLbGJlIIcBSKL76SWPI24PY96GLCBL
ZyZELQj7w+D4J3KW7FUcO5dm8UhOTfs1loO97Yp+32QKpJwJ6M+aOP0V5oFN143xkXzm+ykYAQHE
3i077GavK3uAsWftZJm1qFmz/OgF2RMSyFPqIFm0BEF5ufAfPeIyCD8CUmD48NzqmKeKnekTaNF7
PyweUwmWbVLw4FwK5bXr1uFmmufLhL87DeHMkgkCpX+vy/lYl+K2AOsJCWMAy8B5MEv2qYNkbzaB
5ZPRIyJXerEE7TYEy/bAt/+VjeC3snTI2uJSnOz2GTj3deklJWssGe6pr1jWWH63c2vqTgbLBE70
n472nzqDwYr2jYdCYKB0mnZLQK15ovvwt9jDAGNUKUbH4D1NyWKeiC2DgFw+25F8iCWD2cR1GoKJ
CPKwhEvn4RFoBhF7PfgFOBkLvaAJ0aLqrp1IvLhSPvkpkNAuPcdpcEoK51QaSNL8iSxvXbvH1OME
cI+QMY7dIPXKRiiz4Zodx6KYN4SW4M8G5s8D3nkOuC9XupXVShvdPVnjd43rs3zldg9nE0wC3rpV
auNQ8NjFOlXNz2BZ/Uq3/Z5lw73R9wYrIPcmXoR7XqfjbTH5pwi1ZB5rWv7J2lEBvGrPfJnN+WRV
0bek199zQmyWnL67mL9MkDuspgap+NBfZt/dRyVabsU6EObFaZjZP1G21jVXNcHLi3U1naeDRD+L
GhBdcwQ4wpnr534wvkY6/SyM4TJ1Qm9hN7KuDE00ZwPbUFerM67obit8cctI/VhNLOQwp2z0XD/M
KdpAV2Gf98SLZqy76SLTJoQqT7ZSE7deVEF2Kwh+PuQOkd31/GBGVGNG8kVhKG1xG0o0WbCZqnCT
Yq0dhBaMJrpyFZjN0yCIPusjZjR29wK2+8tAN7Lck19g09agp1DmyFkTz9impyjVqHBNhMmMKVDg
cWas4yTZsGpAWZ+321g94l1BxkSoOVeG/2rT1AuVPs8NaMs8M5qNpC1a5ab14lkDoWMB8XRW5W7x
KOATBQuS8oRYLCBkhroWJSO9d2xE7Sr26d9QmSHrzY2jQt1ElDmbjYbs56RbBNvBcEyz6h58xi2m
3EdfwDGJoYCNvMjJhVyJite/mkEVEjyjH8mgA6Aj6Pxz+923mF2lLgpeVVmvfuOB3fLdcVtH/Q3s
lQUHpRCIZHNzVUoXVSdkWgAkeMlrlV1l2LrZpuZQOeatGZF0CP+cyqD2LyheL+g8COhkrksIegT6
kHaiS71nOC08FgDXbLRuk1WsYwYlVvNWFuU1mFP+DeOJ3unIjgeAwfANubhbGftajwlbgPGAx4xp
qEGkSpzDZpyyGOUwEY8IENckLRIRCbTllPX0olNkfI0ZbSKLffA4jBQ6gV0emSWCx+IIGv6Sxc1z
xr20MgxcUoHJuK6AzlIMoIQNdySus+muI2eEGRV48yHjhtl1qQAH8N0Y83NO1FggVL02huKJXQKQ
Nzdf4FYeuvT2GNr0kn2AyMMIHlJzvqqsZluM5THRzvfGqL7Ar7gkafSII6Vd80hCpl+7PGUcct/x
RVzpNriau/xDxPUNJ7t6aMSIkdVAxJqP1XzkVEXthzf5EcL9STMPXTOytFZ4wm6RkV8VHjDyVl+V
AFc7ZoV2F+doOscXFjw57JyGc8JW12XEn5uD1CK4XtP3J9UN1m7WKBMPtE4zWJpYWGyyqWKDhyRy
q2t+PAyTvZUUM7dTuaFfomv37rjqB63194kzpQl42P44D+GM3vklrMixam8d6X7wE1tZUQKvrDir
BpYwtwEzFJwv27zMD00OsQHw/FPSQCRAY7S4Fo50lqeJEGK6K3wr0iyxNf9fN4PYzbXpOv71Iubh
LS/y8J/WNz/+1t9lbvQq0lG2ZMIoTURr9An/I3OzPSI2MMkyYJe0JP/oYszfPKWsJdqDyDnnB7Xz
7+tq/zfCJlh72y4tCUcSS+7/YAdjLV3KH7sYzzUFGdi+Sy/j4gD+1a3L1JUJyGiSdZpmG5FgT/Lq
zrxrULuvB6dnqoNcSTrje1tBarAxuR1D35mBGdhMNjlCu2liR2MGX2TS3QVOlB8KjeccdedTUlln
t04vfhAdWG8Ot2Q6feGWv5JOXlx5AiXrFIEJM9Lk3yBIpbfsjn7+YI4wHYEngmqDVvGXVI4i9atR
ZQu0hWEvXnX7LrUMJNYZYmuHbAQitzpjjcn/FNASnDHmCwjNFawYUX/0KsHYnwCIKRDoobcvXrK6
Jew6qZGwKANefPLCpA3mCMOtPePXb23sWZfZlBhELCu7WUpKKPrZY1iVrE5GcbK1XW07N34ZLOMl
YXCzcigj9iiu7A05Zs8zoQ2HftIC/p5/q2bD2xnT9H0ueKopL70kNmupruw3NkP6DWKdk9+q5xHL
FRFVMM+4jfiDJcbIIiVhXEO2vI0gHKy9Nr/4i+8s9si6EsY8QkFxBPPXaiTFtHycx6HYjozPVhxQ
nD2YY5CeF+I0DJLIyyXqWQjxJpArWiJ6LgkAAboGzreTGWVf0SBqI0Uol/YlmqNvFizbpCXOQQO3
7aFmIBKmxfBEeNILApcolqtogeKiUSBYMZbPODvw3S3oXG2IhU+UfxQLVtefeekqNAmm9NmqVQt+
N15AvNTqEXp14Lx5MEIZlHfGMoKaZn3r1fpD2wB92YETB26qr2ML7LfvWRNWCwC4iTCSCrQCGw0d
mI3JvI+qLgKFbrV8mOplFkF+Z9JDsjSBhlHFuC9LTdkDhst+DuAQT4tJj58VzjOUmyy4DfOQMn9f
+rrxgJ7wFrCRC94uRGJYoJnSmqCDGePPxlowyG0BW29e0Mhdm0YnteCSe2NUW9KX7/H9f7f94EvW
MQ2ewH8zvWIv5dZ+vZ6n7kzNncAjEQXJdvocIBw3saJSvXYUeFUiroMB724M1dmB7pwsmGeraa5C
cKNHIi+A6C8waHaIT0kKHhquDY0cxGjteG8ZBGlbltM2mrLnLMUz31kt3hh40yGP/SJkbQKlg7kk
TGpnLLazJr+z5YrMHBj8PIxX3w2GVQ3ROiSqMSi6T7Wgrn8gARnmMxFuhydmiqgNPDyBxgLJnkJw
2Q3cbNMSD2XptutR4sEEwbQkCvT9rmidTRwAioRSgybdVw8dhustEsQjiJKvPKKv7Jr1hQv45qas
QXnj5VjY+tzNwC7S5SNvk5Z5/7LvyjRiFoXlYIvegyZtIYWzKltsiAT7pSVymWQeT6ECLc5qhPVi
0H4fq/jCN9WsiQ0Ra3NBktu2fdM2NSOfBVduLMKV8Ap5br9xF6C5SGhZh8FbkvOG2ywDe27DP88X
ELpr1ZfO7+816KDrOYK/V5aYUSX89DGlda9NqlXV+5K1l3cCTVCR95aehA2AHbisQXOVvTJzQHGj
rCMURHvjLOB2Yu6t62UcSj4DeG0kzNf1COtf9HOzC4R8JRJsPAz8MgByFR6zgLZ+GMDFq5n198KP
zwHJa3shyi9s+bEK3L0/4ONyx5298Od9lmJr0+U7dW3o9CaYeooQG0eRR4FfLM4ajHJhN3GugrcH
9XSZwN0zDbjtF/79VFWE8YLEd3Nr3rZA8snuhZYvFm5+GL6JhaRfj+4lrMZTsjD2KZEpakmizcc9
6RQvgzPdYymGSFsnx6oPzj0UlhV8iOsxk7AFvPqEjI9lkqGvwwwHcGu3T0WHKTrLp31AJ5cUwU1f
mvjegMH7ynoptP3aO/Fj1df3kRAFs3Nrn0rY9giVv1NR3WZJfGbqD4s2GQ+V257tyDrNeF+Dej5H
Buhcb/DJQWDGx77BxremMJbO5bZLo3ehYu7NIn/PlgQaxGHmtu8jfPFFcgVj+GA1EpJEZ3xTAzXp
tJgbiFH6lBM0VCw7hIjXH+VABpzf+uE1AYmsiomML6z2wVSTIEjBugvS+jMt1CUhVIP/e35pLc0+
I0HwA5XmOnMJsQvNcMuKhjR4QFyVnwRbQUe6mKNeuf32pHV/93TPc6+dDwWLhcoS6c3cpxOxE0id
QnjKStSfIbKp164Gq//D0avwBDE14ExiRU0fWrjFh6yJHNbYo6b9LAP8OPwAnbUk/C5eZZVDZPhI
kduxQklXUVlPx0bM/V1Gn2CdPWrojUD8/Vllks1BN/pn1XZb2SPHdoty1+jxW530d05fPxdTyu9r
0Lf0+1+6kqcaMfP2HjrPtbKjb07VH7JFuQqEGJaxn3yHZzbuoji89bv0e6xBo5LSau1mk6FmYik0
FZ5p8FSPTmlPCkpXFfTflvoonWTv5r21nTvmQV5dvyZkDYqIdEwEoemT7sv5LKT9tWsX3a1118Xq
KXDjJ5sZVeCaF3PQ0b4OuwdNpiL7MjBDzDzUTVWyrpqCRmLBxhIUKlTS5ARNLCNWtqcljxhoaSzN
wNqm757sD5HhtAQIkAvVSOxwdufvU4KIPFZLu6nk6c5U6LgsSCMXZpvJO6xqUpZmAgZqpC3rIC+O
CxZbjYFcdW3+kJLWCFARMX534zJXbVK5y0esbq52VwgmH0cNK8xosfY7yfA2kuLTNO1TP9obNUz3
RlvuKrpDnVMb2LCTK7JyS/c6DrPXyHIvrqTayvJ60QMUOcO2QW2DJTdce9Pe6fKHyGuIOSrbS0Lc
EwIKTexSKg5j2J6jICRrSrCRn3LvFuXzQ9x4nyP7m8iYzv2IhV1F2C8bbHWt7vxVVet5q7F5HYfO
sFYlUbkh8FtOOuvD6b2PatnuN9HwZZT+TdZV7q62xCXQXA5VFidAHHtJdXoD4jlZx1PyZKou2JQS
heNQsckNcvOakA4GM+0T5ok39KbnWdsHgQtr0/Qes1B3PgRBE2zoVi9JR5gnw4Hbusz0dmDLuzRp
wSa2ou8JYss1SZFH1BjXVuTfcbMFwDLsL1Y2PuWm80KuEAcum8febBXQSVTozM7wW006eUjtGTuX
k9DP0neQyjWugeG1q9YBpcv1WJdV0O092d1knqjOXWB6j12qL5UR3CGkbBhfm+1TkyWKbWn5bkrv
kRQBBuoZTJdCus+9yNmRQqZaQiNmSrMhxVjYVweixPe+H39Fwgp90gKsQy+vTE5hRilPmaNwNKv6
3ua8vyTUR9IL0IaDAASR1SFgGQBpldpnIBoHt73BnkBHjM2FGK6V5V2BL3gvMsytDQwhxxHvQ0lU
WBwRNRsFM5OnRF/U3C/MWts/8+SQANxb8xQkdbelB+M/NN2NJSZ1KpecGWcpcwNCdCcDM2bayI1X
wWUzAtr0/+uB6YEJ3vurHngNseq/Vn/m9vrxF39f5onf4FKhJvQsBQnOptn9XYpo4umy0GSjYP67
SPH3ZZ79m8uaz1naY49mzqQX/121jbIRUSOqRiWIQfT/s23eogz/qVuUtNiLUtKy6JJ4d0go/2j2
agniwv1oVwc05Jvaze8p3evN5EePTRSxqyfYMUysG7AJr8VkMmBi3jdZo6Q77i1kWaa1iKMk8yXa
wT98mXd/a1n/K+/0XRHnbfP//5/9c5wGQC3LZ3HJ10O3r4Tn/BKnkdC1R0mYYrjMayg9YkFcASNv
rPzey6KPhLhjw3W+gLtONnpQABrVUS8zV+axA3lKrc7PkKVQPukb0ZAklmHmxk5CZSW/Y6Z50L13
8szxJcwUj0NO0r6u0k0TiC9enb5FpY8FF+UOAHtyGRrhrlq/fSlzcfXXH/TXjn35nGg8hS0RlrLA
XdSifzDcGV7tYQQr68PoIV7xX1uMmbApV9109gf721+/mPjTVwNRxk1kYRr4gTH7w6uRMNjAv4jI
9p7jAwjBx4Rss1WlJcAxJ/ZQ5YzsZ/z4S91kT1aum61nzm9DY/CMHrGn9ln91Rk5m/MKCxaymX/z
Bv/sqvvc8stNKVzL+eWO7DO0oDFi7EOukDnYrC1gnV8ZVnP911/EP70OtgduMcV4imBnTAs/f+tS
e4lT8c/BNc2Qbny472iA4Wun73/9Qgy0fvqRKcclEoZxFrMYFn684i8vZU91LkJ/rA52FjwlfXVH
3GBymDPPAdCLPF0M7CkhSZyrWR/LHtZqYEX97ZK7tGJyzaih1w6VD4P/gh9Blpo73xQDoEPsQUCp
joxaWAPp+SoPQQEMDDy3bouHMmj6GzsKwQ9VpECnytqEnXMFrevOcGDjIGbUu9ohO1IbkqzmATcS
Dx9zRdwE9XrOU05nHWGRI8pSnjI0jzBVERhiApvrcFWaTJi8HrrQxD5h6+B6B4QfdmuVBia6Kcr4
THUHJHW4+WxEARVXl3LZjXeRJ5JdMRdvamyxc5Auth4UXs+Rz90EuOgNAY4nTODKzJ313ttseycL
z7Nly4ekGsNXtyrlNiqtcidiPEnNAHHYSr0bV0EtCNo4vbhoncl9Y8AtmoIgJgFoo62JQ6xzkpcC
b/lAeTWvrUFlm2TE0ReH7gS2ogRWRwD2PLJ61BJSWMd3sXVYmh/pMetrs41uc1UjYELE3FjSvrcL
61qG2bQrjfC2gb22AjaCZMCvJ/IaydVoJ3pvCw45kajd+xBquOZz+Vp21q7Lsb8H6I2W399nbMKo
DJp6OLkWtRntW0nCnG0cQLMUV/UYf0vD4iNiGySW6QE2yGIT/si7w2sK5EXk/k25hIBBGzz3vvch
267ejWEGpoBMjPU8dsPGiV0UmE0Chy9ikToW7D1RnT42jb4uZS7Xpc16JGkhL6k2Ck9DS2uS5MGT
SthXsKNTu1TP7z27gk2dyGztwL6g5qz9gxYBNwZnHa+UdvD9xQ296FUS6PloZsZDFxEbDwvndc7y
t15PR5iciBi9aadq92tlA8mJ569g9ciXKJKOBnxGmcYkX9Tg1Wby3tZyURvij5SHnpxC1/GJGGye
Xc02PbCaliQc3rdfGtkOD6t/sLhMpyb3/GOKF3uF/STZxZKYENmyafcy/4qB1IdtIv41ffFUk33T
J2pYZyo+uC4bmDSpipVhwTKohmVlmaLpZoexwp53nAWvqlXZbOuBNi2yAhQl8/RgKP8xavAKO9Dn
+hqyRxWPD+Ah1nqK/V3bcIDOTomvePKAnpugTIeWQZcZM0VAlz/ggbFfyP96nV1Up7FNMW7X86lL
nI2nUd6L5iorcwCu3XRC7zBuwBgNV+jNn62qJfcwgUJMTLkLZOgo9PDaWfa4JonrsZ6UDZhNfGvt
bjjEYyC2vUuwCTQgexUYYFo5qjahCcZNyG7a0xCzvbYTkz9bHwNZIivwA2tjRKgYgF7UaAHVmSqC
3qzoP1Rb61OO62zVMVO9oromcCjEYuQMfL1ofqJAfY+jPjmynwa+24ijW4L4GDHafGOPj4cIMT7P
cCD/ipwNWje01HUbBrs2prFBbn/O7LpZwh+vzY7GJqB7qbvNjC8YOejMLQs9ux2Ch6GCD1ujd8zT
nBD7Qez70JpXRZVirc4Ibkzx9+AI5efWU+EXRMJJLn7nZy9y7rkKJnq8vH8l/nH4wqXf9zrwnofG
vo/K4ko7C5iDSBTiHNe1Fd1HWb/3BT1/69nJJuu4wp6HNydsPp2y8ZCwEtAU2dL5NgxduIGoZqGX
Qsgse5XuLLeH4iGX+1mJN06tJ5HEW5q/eydG/GvFiJvMItz6mXOObXaLDoMUmc708wz3K/qgEhVg
61s37ZBhIIhQ+BB+MW34hd963D2OF+7CrE/fLd+u90PQ3viBcQ2X1LqS5uR/h+bx3HLL2122YSRO
m0Q08BqwymbEGbuG+FGthzZlrBL7W3dyXtsApiCZWR9tNn0Qgsma29ni0NsJ0/vuQwr0SVeyVYwG
QoHdtXAP0FMuASbJy2wUH2ZQFMd0+decMwgfbXT7eE6gx0DjwOxQUQLN5DN9jKQkQ/DI8d8nIH0w
XQXRwywPAyTpWebRQyf7BZM2r4DIIbh2jfvO/JzbsT3Lzr0OlH+IqK+Qq144htbSyj+DMv0Qg3vL
9vimd9q7vMjkQbnVZkIVAwTZvRoapBc5bJZV5bSEDZWP2vJQNXjdpWAtPNUuZ721MyWzvZIKaj2H
dny1EKjiAPFwYcSnpCSgQMnEZcSO+sVv+lckaqTBwxFcNxie1zSan5wU5XEiaxlhLdvoRbAZx53a
TZGquOVTIOZRlJ8SLaInXUJvxEGochcRGuEis3fTFPUdVIk9GquHrs5AszTJ1suCG53a0y4JMrnr
SGlAr+Q/qCR79QZ2F37jH3yvvCavA2c2aJp4nUzCeiv8kwa6Jfe1AwpUeMMdZpD1RLhUn8SXeQbo
D7Eg8cZzXCNjmHPM9X3/3HjWZyAgd1UhfCaLW7UxCYoVjWkjH4lZeGfNqQc7pOd+35L8lC0iianl
hnTxXnJdK0TIM3zC7ag4h9FsGau+GJ9hNdnoaHq+vbH4mGxisHpffbFkeEg7tHVDHc+b1J0zMo8Q
DI+OBMdt+hxa5u0k3F0Pe5jYjvh5bKtjyDObKFZ0WV2rznDU392cocJgsAjgSQFDKW4cfnLDC2Yh
f13CMoAzydYa+duwsav4RQm4BJZFyqk2+JomDykPZ3ZOgLrOzDcvhb075iYcdbmqDXkls2GLcH1n
l32+tazqRnYZKHiQqRURFIe5jg/aljsiEbl3S9SHKJ9MJHLCEYep9wgLCr2HUMoNIMDySKX2gdZo
F8loa9jVkUftDW6ensdHvKlCdfaAN6Vexw+WeK88uzAhglpEpptvXOWsWgbSVLzB2Sb1kroxHYyo
26k8ZOYVbNJI7104HVKrXe6muxLhlzuPa464tUbuhinnb25vrIjYA/+kv/u5EfnnqvgXHWnaougO
vKLiQADaUffBveqLrxBpXvu6PuUjzti/LsR/aXb/9oooVjH42Z6wTeuXhjIYJEtTu4NENnBTlx0S
hU/ln0xQVBHh46sSaw2kQJh6DM0dAtITtZvj/GN5K+TjRcL8N9vaP/sK/viGfmkMnKYcRjJ6qwPo
kWpdN0a5r0fQmV5ESnDH47tkTPg3vcK//Nr/rBmh28cbaUkmegvT5o/dpuVyleFJVodlg0YevZHe
lv1dmL4qZPMdhUomvv6b7/1PP+YfXvLXKw1foa3dqjo0DgbtmkX02ORnw4nP04zYro58Ci39jcaT
cOdMPTVh9sh4Bg1lWL3ySU4JqiPkfnhze3X+6zdn/TwB+ftN4SAZkwJiCVLXn78PZMuiymPeHGj3
tYFC2UFa3IRAoPGcxXijMhu1ZsOQE4pbkJG+4u8dhEeRtPbTWB1NqQ8mQdTKSr/KomFTnH4zIhu+
t9wNJPwMhClSv0y3Vmv9mxv63731X77XihCcgLUi3+tMP6Psb7njktVBgnQTeZ9//T0tQ4h/yAr+
/jVJ7LEoN7D7iF/actLmapNuiVvVoLAxwuyJx/fhr1/D+ucbxWcf4XBfemgX0KD8fC1CSySqh6x8
sJfMwNrH3KJN52pwML3Opn/JE4L2Qo4JiLsNSjHy7pilMzSpQ9hvzPmTkadtH+MjLRbSsAlR2lTz
zlmC2B3xXQvorZ5XrlVLsWRYZByFIyktlS93JouRv12f/+1GB9fiuvxradDjW/3252PRH3/xH2NR
x3UshFt4EvwfM5N/jEVdz1kgWDZz1B/uh9/Hou5vJiYG7kDTUlLxV/8xFnV+Y1RkYqYm/dUSYC3+
E3UQ7+Gn232ZPQoHKS7CBlo8KdQv8qACeDEyZDkcPFF0xX72m/gStjQmKQEr5iaQ1W1jArNJR0gK
tkGbXTB/DzXSxREFdhQaj8IG/2fRZNIVLjvMAmBB0OovqQiZ5U9py2LDQrCAYPJYgdxbmYH03oMB
wO84ttuhImQ5ViA7a46cu6BKkmvQOwLCDbRBkeKziCAtyMH7pHWi+WrkERLSkT6vohNjRY0Xe4eq
mPAYEm1uR2MyNplvUvCMFTwuM3IPecRKtvFpb4esfpUjuX8pYV6bZHJT6mSg684UFnvdkSHqx980
lKqbrA0e3Q7NRu2YS5K7PJi2fXRiCbILPnRL2MABG7q9S6b+Tpkj6n/YxyzxokfJPOKIr5IijZBs
Ir0JWmpZkVAEtWs7n2+LMRkxE+Zff/CUGfYicM38h6ZANQr+nEKENwOpaVX0oHrblEwC5wCZAVPa
kPKM9qavLJARiNjDIY3LZxS4iDP4P8QR0Qiqz86ij9bJjBSlTmjOAZBf11OC4jAUT9lMF9WWaKM8
pm15bYTM/gkSiYS1LbuO5b+CAJIZX3py+7Dlf4mHmiHtIDZuETw17bApFYmabXojAZEm9Epb6BJP
tWcShRefVa1esPXc2bVdkHHqPjQGwZ/j1KH75LKlttgXPvMTS35VCwKVUF3cbePMLpfBWRzfJa56
RylA1HZJruXMa+PYPaKXe+iKEv8H2/PEKqiByZKlbbvri24L1/Y0ivl24tupfe8ew8Sj2+MUViPB
iLrOziTx7QxBXNwUITRtAue+GFRJeAS3ZuKRZ1AwS8yTDls4fOCIcTCgi3voZJtmbC9dHD/k9XiI
llyJqUHl4rkZ9eaQr9G8z0we8yh6ZuT5kTBYXHb9Xx0xPSlv/ph4qG9bin1G3STxTsWlRLT8BGro
aW5GEsh1cdSGAWMgPERaf8tm8eQW9meTqwZLgo8YRShWwSMb+tTwTlWdbTLp3AjCyMiccq9V6qvr
2HPXgT2gTzYT4KbYMwOax3HUxMpU5XVuym2Rtt+cor5pC/PWLkegNenO9MZ3a7TWnh7/m7wzWY7c
yLLov/QeMszDojcxTwwygjM3MJLJhGOe4XB8fR9kl0pKVVuWadndiyorM5UymAwM/u6799wXm+hG
2jkWJli+norYSjWwC5450gIATdqbyzzxTpkHDABI37JMuORTF3stGvYY3ZrleCkmBiN3bM9se1kJ
U3A8ZXRfjLTC6vVgLNwwvo2H8qtlhYgTjm7UwXwCQJMQ+5TuXRMTHe25/sh0i3TD6+oeYwFx3nAE
fSvoRXTw7YwpuEwXbl0XEcMPtfgFu5W28eDVEkjgdyUS61pN3soYEmCic09pCv6cMtFyOlh1y9kl
zunEzeE82G5PNY63rYlRHYRPqr9MvjuQRgfQakuZGswmnJt2kUt2dah4TnIj3zhZBALfVfpab8I3
mbjt0hfNB6PniQzW2ujts2r9L1/HyYvJRHj1NffNr0Hn2rWMpFrCDiPabLufg2meDDuvoALJFB2b
ztAqaFcwbQg1jBzTuTVvBuoXSpPJOfKtfGVAhw5k81TrcxuTQEAomodmfth2eoekjlOVoHVxwdRM
injyqdEtWWpDfsX/140fFaCDsDYeNRVRHdIol4KI/DlT+puUFiJ28dVZ2iHMM28DNSEA5u7hkEzG
L2GUuyLWzkpLuAXFDIYFop/VnxxZtsx3q0SPKJoo9xHcdr2XGwUDNwYUuKCQCd5Zy90WHSoJSGMS
OMDTtSOwNyf6tPPIntEZjs3c9deRmaOOxHBP6em1je7Not1DJe3BtrsAparSNnHeRxikEwu9Kttn
trVvs+CF3hp4qJ6HBaKRvBgI86Dpq2XQRPHWmNLPQnqnMHCuoU5XFFyIq1b09B61REZZQBprqRGt
z1oADSqaYj6lNTZuPZ2rXOwlfLxFOlADI1IStTriUzWGu0yZDpIN6pHon/rYLp9Fj9bQeekHcTkk
yWTc4mFsUZCIotB2taM9ODsLiaZphoH/qkvV7I1kBBY3mua2r4IvQ9PZNxZs64F+lFTGBDVAOjwl
Pm0CWV7sm1JvV7NimyYPqUlncc7udV1q3mNKG9m2deyrP7Kzt1ygvFajf9E3QKxBLxSVBL3BiqC8
avT4vGoZe5TOgBMniqxds9NRz1WNy5CqVUgeuNSAS3YuxBxwCZoRi6XotZJ3NtY3DPwfLFG5QJri
PXVr+k+y8sObeOoGzvRWkiXYqCzamHZDN8nMGulpRp9FT6X0a4mHf0bOnzyNbJZlcpW28ZXQR73Q
k+EWg55N3y4sPlWIUy3jLcFIwlpahgFD55uI08xfy06/FV0JbReaVawoMEhZezjcxtTAEJszuQCq
0XPZmoR3jsQNFut4SCzTIW/ln0WWXWQE2DxoPgfyydgPRbLVOxetlp3aph9k8TyY4aurj5cIBuC4
/nFg/FsH5/+LdCM3+OXJ+VR+xf9iqf/x7/x+aDZ/MxxsCT7ONnbGJiHfPw7N7HMDHQYQe0Y0jj8s
9f5v+Ol9vhcf0cPyfP7R714CKrBY/rOaRPcw+Z/B3zk0Y33GHvHTkAiNh/5gNE+XdDCf+BeBZaiI
/KGBaTstsbxtU8hy547MXDLiQEBLnUJUs9kUQYqn/q+zs2/cSBa3Bb2NtpIxjsBmRFtNITkHVmE+
9Fh45pUVLpouvORmlGFk9y9FZth0O8RXX7d3FBxRWuheq2bYV26TLtDZsSVO1R3YAJZe1WNWGk8M
r3tODs9Ic48clQ/8qAcv93FeO2qjO+ZtQS8IOH9nn/UuQVBi9kFsQh1IoUTnxPPxOePZw5S3jB0w
3DJoIWgUeNj8ZrzmhX6uBLWsSfRc2cVjPWhfZQmwweERy7bFAgxv7mMeKxC6CcbFNYpxOwzm84hx
/WoB0qRhCHdq0+qU9bLBWJK2LejCoSgJT+k6HtVropXZKy1ZnPFoulxajZk8OtKlnIAQJfXbu3wq
t4UDerox2DQM4tynGPsoh94LDfIroIIboye9CEzjyff8nTDZXZnCXEcx1Hy9X0tdfNK+IRHBNOyQ
MVZ18qlLpgRaU3ysvmyfC8YfVpevcUm1hgUBk4Hho4NrQLb6UdZDtGDhuJaVv0s854MYL28Hrz+l
s68vVtHG75yzG7UX2sqekV+rxdi1NwnjIO/9rl8QJzkZZJvXYcQzdsjjB4oQ+z2VNuVKWTRFUFFQ
rqoIu5/DvnQnBrWmhX1lUUY18kVzBu6So4EpsYyyaj24Uc4LwGKnnoxFsE6L9sl2tDeP63RXxWww
jEY9jaCZFg1eFFKKkspu/TMK66fStDiDsDPFp0zLDc5zUuPxfaZxGEljw3mj5mMu+KVQs53yYmsl
fbPHzeNgw2S9hCP301T5oRQBVs1JG5dVU0N7j5OT4WVPQ6NovRbtJairYOMBG930ubu3OZLwtrzS
TzKsUre8mbPaK8uTG2eOu/qOcbQdeIeExPdKkn1rtJE2IlaGez+0PrnXtzTGARgdMv8Fr8bFjIOD
487nJ8F/mZ5iaG26Gqdb+Q1kCsUPccayy26eZMxSMzGKBi26gF4ShjTW5DI41Y16jegux+fufpQY
l3BKT9oWDYVbUfd8lleEFqaUX6k1UDWfwYeiiVxsfZPojFdHwaEdKcCDaYT2XE0wpdihJnms8Ewi
e5MAQfcHWOYJlgqZYI/dR/G0tgN2C3UbtrdYrnkrim7EIGzb23SU4Iuj6TNV9Ytr9fkycBNCj4m5
TCIO5m2Qugs7NKdtgqb4XiXdjdJ51caYybeQcQR8Os1BAhYQh1JAMV6VZxsHmXKdDiK9a/UO94AE
3Swnim1oIV+yTJWslwNuRbc9kRQ5eaPMoeoUsxo20a4Z0t4a+949yRTnRGCBtjvRzxgowNZWX91j
BgSrlGWU+pkAI9ell77XtdUQqMAebzg8CJO+C6gz0veYMO7KpnqaUvFkiJSOFf5SPlPyZGsbCujZ
NFtsowA1YLv0Nxi8+WOsgA4ydgnPaVqCRfLLS82ZfOyA6XCerSiOICLHtkJjg+ZEAlLv1FYPY9V/
SIpb+gZYkxtXL3ojU9rNHQPQT/FocQ7Z4frqLq1Jftz1s9ehruqNbMaHEZwJMQI2tVkBpiedyVjN
WmuOqkt3HqaPmsWIRctEBKZJi1EBapsZsQ2hWU9md9dNbbB0lfYdwAvH9RpqJQnabq0aHltNkZ+7
Vur7yTa1Va5Y/GVNuQ7n9XVb2awbKyvHgsFkm3pwg7MIL0EQI7hqbnwmc2RsjWgKWSySd+ar3Yok
eLYzimAxX05+8tUVrEdsgghclxoiBrl9wAoXw+eTRrVFbyGmThfTgqfojdcm1YpmO1YxBqYbp27e
vD6jQiyqrzX4grXZaN6yU5TO03qw1DLcqZDQqTRSTFhWYdzDdcYK4/bfhXSZpmvTolaidli+dvuK
y3UIq27vFxVvCwk2oS7vrIqIc3eVRMyb6NPOKfGtDQM/Xr0fqLZGHYHlNUwnv/deooGV7qFzDmUB
ObQ2CeGrUL0ROFhEzlpzu60yCvI3/W3ejdtk2g0+BRNRf2NEEnpjuR4ItxDrdNVX3OBGsmX0SWsj
SoUFyRzjQaLNbeLJLWP8ka8d9/UADrX90Ckl8vT+C6L4rqHXzEvJUGXJZ4xthjLGS47zZvCacqWB
Wc+07g0a+2Hondu+eHXxACGhM8hrrwLAMwfpbRaU2jJ4kXWyDXnlyEqQrffLZBXm6Y7fGSiHHe26
twYMQcKHcBTUGkDBM3PgSs7m+9z/Jgd/ZzTtWZivHIj47SHqFM7w3IjuVdCiRNOll804nc9OXr2c
RCok2WZyNrrCPUxlFv9OYMPsEXr63OopSjLxvqVHx5cwkoZGmKlfgm2M11Chbgsd5pCfgUqadtHY
yOU4393VSH7e7sRaD2tgTHN7YMem3rCyd6OeOaspwV2FSzcKHusGr5OaMx/EgTeTZOcsHjteKSvw
BDdFQA5p2CZhEKzBBS6Ba32pvnmKjeStJ/RhJsOuTjd2mt27ib7Uc/066A89SoIs3KeoobAmLTbl
QHzdtLaZtFEBn/vWeU2TpyhMV1K7QW+lOJCKGAFwzkbb8wF2N6bGA+nEPvTq0IlZCFhk9ikLEigM
yCRiICbPY3ySauNGqbYJe3JGRYTKE/b36UmZ9iN/UeiJY4pmOS37pukXkBVWZCTutZ4JLAyyb6md
PxYM0lZOSTz2nEnHCeTJFhnEjJaskcGIPFHBs20QNuIZjFKHt7qR36CRoS41swdBbhERb8i2cyCj
OnQEyY9x/+S7zUMdnwjr3UdkmOVIkc1Qv9ut3Ifzkk9SeYPFo3ATWp95PwIpkOIOC8gqbakZwdPj
WgG7wJs5d9iad0bsr0YsTrR6ZsVVGR9h1dzN9R6Ni2GyWYqW17/F8sV/1wa1srpy3w/NIUqStWg/
ezN/VFSyKYtTQX1ugvM8d1GmsogNaxVbHEmJbuXFuyeqa1hyUqWmqiNsD1UZDFPIdB5GFHitBIJB
GH4ORb0rWxwL8RMho0WFuhxLyR90zHz92YKXW9POoLfpcbKjS2rz5lbPtU2gTouvEV4gyqknQtuU
ImFD8ui8ayqd7fdKGzaFC8JXRd5insbTiE4+wTNPKy9uRgEhmxX+PmVHJG6uGMzTO40kFhEV+keD
KQC0QC7SvghCPKAwMiL9OX6ZAqKpxj1GeQIHr/coEXSiRkzCw6ob5aEI5HbkvaxHG017447/8Ebl
L4TtbPoAEUuvHpycUcF4oHfhIl1+zaT5kj5eRhEshe4YTByGPyNsrJa11bpyPopsCMIOS80Dyzg/
JnKOMLVLw1Wcnsw8pdzHF5t8wnDVKuhrJjAy7sw+1e4dBKOaWKmqeMaquqy2mZsfqVEjK8JuqZ5D
BMd+lMBkqiWPhHVoF3uc3sv4AYT7fajq+4YexLLDS9b7e80wvuCw7HFKopqfhnSPL3IfUS+/wkB1
ayZioxXBsitkD0OIr2Ry6F2An4m1hKdBb/W7NOCl74z2qdPau0IV7jY0CaPR0TGsCRBg3DRscwnB
cqA/XB9A2+vdyW1cF93Y2cLC7le+yYbL1Kgc7BARPJmQGklG7dkih+QYlIwPI6W8o4P8lc4mFuGh
JEcxrTUt0uaIfUVrwQlQucZxllSpi1wPN4N6cGH1ZyJH1SJPzdvcriS+RJp6B0ee7LCMtokVMpbF
VFqEWTJyVWX4DYF1M0vw4iTyh7j8VqfNpQxsxoX5r2rZPISlEgcRwdKoamQ8RwOuPfsobb29D6NO
3dRmE9x5NTC8AVbTUo4Y0fTGp+SGSl4PgCCoegcORt5UxygPAvzjGSVTOu9fvQSXkcR3TTZdAp9S
CpgJ3D1+8x095mT5aXUDC84/GLkKtrqbuusIYZO2Pd3YFIlXXRjTv4yOpnVkuUfl0K5ce+07/+HB
WaUXf/ZLaXmnrZm8jRUFASUHvYpMEnZvfHOatrV0EfN4SahmoLhgaMdiKzq9hVhE6Mmb7Avld2dm
aKrjAzKO6QQ9Z6SbGQfuQA0y2JylWQ5PnoyuPb/lRWqPx740P3SNaaZFkj9XUXzUdPfGC/h0XwJT
qIbG21gmG1RMdC/llIH0Jk4j0+Rc1xAss6ieLlECzzVEiaAXEc3OsW21UnXLoqMmpTUSTcFBEzQI
2iUY8qjrYdFUW80iwBmG6UPYhWR/jHkVVoeUeSRVgXMssbC1ZOoguGVziaYGaLUpEYVja4ufCUdL
cOPr4bdUygN0mQPPjnAJ4wYmplW9hHGYrBMS+9t4JIPMRiJfwrliusiI0nGsqlYG5OT5hYnem7Iq
Lmx6JzgJ7P2pKjd+DffFKrIToQLjDqXkra3YPzS1XR+lF0wbFgXGcTTzaF3XWJ5jVAC2PhA3HR8u
ISVL8uxgvWLVwGUOc6Zdj01orToMpKeq9IcVACXij3P/vEtLDEQmq1qmFJNfuAh01nTpCYhysLBn
vGUYF/QeilLbGA2NGxNRrNvc0i+m8M2N3Xm7Ko+dJRhIysAGdbI4jbG+4ZDQQjWRcniw7PxmYvm1
iquZEFTi+DTNOfoQm0da1ujIUdVTNZFmYHfnLjoTXTIx6HZVAuhu6TfVUsP5sw5gqzHt4XxUA5jJ
4NxH3V3tgUauSuu2b+pyyabp3YrwWgnZKCxEwScbi3fafe7SxL32ur4cfRsfakGwEYNmCtfEpm/P
Bhkf2z0PyqymtjSuiF6j2qz0LvtoVRUuyyx4G/DgY+RkVGoIXy88u73mEFyqqdo5suWVE9ovXcu7
xpJPSe8faNo8Nm2Kcc6i4SvMmzvXaep1USfvfRM+a8X0kQbMxGE40avs8izy+jNq+4PVNHwvQfOs
R+kN5ZAvvuw3embcNWHy7Gr6ky/cjyatbkdlv2Qlk6sICAWo+OB5hXnsB/ut7adXis5bPDL4Eg1e
RTOPnwpvsZuKnGKtptjWvMmtQdcfK3rl3mzscYALiv82Df0tcfThf4S6/0SB336V5/f8q/3fQn53
TLb5v3IVdH3xL+Loj3/pd3FU/w2+IQBfnqeBh7npd3GUwi2mZ6oucLaSxdAtZMt/OAq838xZTIWX
aOu6YcMr+ac46v42J6LwRwX8I5fXzd9zFPykjHo+0Q8MCzDfPQePguf8JePjDWGN3zXpt7olzgE9
iEq33nWNt92ffin/g6nuZ5vOf38O73fdQQq2fayO/Bx/Svd0/ahPg9K6bU+JF8sb79H3q9dff8bP
Lp0fn0FezIGPR1zJ9NxZBf7TZww6x/qeXf+2dCml9unk2mSG95D0Pa23UNCcNrr++hN/Njr9+ERi
lL4TkKOhmeyvCSkvzAfF6qrdpkb+1hAQVfQxI3Z/uJX98OuP+te/nOvjOuFicc0A+NRfviisEULx
CgJ9B344Tr9VhLDrw+jo+7puN7/+rFkO/8lTZSDjE6zj4jDgaf71y8pYhyP+Re02GHhkjF0OCDc4
8tTUVr/+IBzWv/6oH8r9n74zmSuEsGg+yVPAGxthQDzHMRbaxBXY5embDZOJ1dhz0dB/zCZ/U8c1
5P4SJ5VrlU+ZC6WRCrWbOFS7rECDSueyMwI+VQ4UkQI0E35ms1P5bDv3PS6NGajrWkfLYc+YhQdo
JkvbosCAUyceMw0Np3hFcFvRRrxOx4qGFslC2p6Ma4vhrofYbbmkY0LlkvB2NerOG5gyDJy+NG+V
VnxJV64tWR7GyL0rBe55WWFeUNOzoSghGD21qsuI93137kuGCh/RlOgSvur2ECt5ywHpaEUG8y4M
yFXr5DvIZmREUpPacplDjnEumiNQqlpGB7YHqg5ogkqjeuHq/kNfNf5tO+uq3ahv/B7dm6DvCj/T
wzww9SR0vWS8S/naF55Dl7rGXUuLU0DfVJfVz643C0+mdeeYyVfBWmTNRLxubSs5KjOz11HJj8Zf
/EHndMJsPoN0esLNZmYUK6Oe7GPdIiBrE71imP3v/s0FMzvtfnFpGjyb/3yPp72ODSFTDXOPdSgD
TMC+ap+gMjYggByXNmvxBPp74HxCwW7gJdsK3BPzRH3jddn+1z+NFfxsx8J9+POd8lf3YWgO1mSY
A+tYPHubaiLL7ohaLkhHzeIeKwCjxaoD2X3heCFR6758qdxkV+D0SaHbdTH4zd7fDWwDzLZ/Zqf6
NcRyX+XuvQJyv+llFuLyLNEjm3wd0Dne0VsLg52TBkeYeDNT7bXYOvhcNQgkHctTYluGgOiAJTzC
g9lC7JYs0EmEUWwPPHLi6ApazrAufol2N3TN1nSqs2iBFlnQIFZNUb0USry3LK20KFnHnk239h3I
+vuwcsc9XiCcOvlzWwCM6vDwJ1mFcTmIJMhnHC+V+QqrZgf3ndtIITzZyQ6s0FsWwoNg6TdsFGrP
5MExHPNxkxr+Pkk0Rq8aAt8EHD/g5HRM4T4rskirtulOAQsB4RNSyOkiPUPkZ2x0DYeAiz6eSgmc
sS0+KD/mV1w0n6SH0abSrTSLD3de7E25dqpsRP+hw4xSZ7G/HL9x8BT7drLvsr6Dfkj+BRfNWsgw
PmlDuIbz8G6T/SMJRmO7bhSs9oaU+FlenAbpmRvLYt+mBd1ldEu0OwJaV8Pvi6OsaD2VbORWgZPJ
s8fJkbGgP9QtOHi/4pFSZ7jvMA0UqLZpsDatEuHLYzlIZ/nOduEJlYLp0rWNfJG02sUZ0I8Uvdos
JxHNJ7cdl5qqX30f/qjta/cVVXqgFpJ3V2bJKhEqPxYeC3fft9/cPPokZwIYUcxky9QYtlg3kJpA
D/nZ+OTAWIVfqa3aTh14uoIpbt5pMQfeP7egY90d0ilAQjf1GzwsJYqbda2lqS/7TO3p2bi6kfsS
CVrng6YBX6JLYIcDgRVnTL54YyPtCBiE6Ug0rGRUMXgsTMK1zjxqCDcoIlRKo68C1yM8WXpefNz3
KzA0j2ZYfOWm0e+Eg+aSDdn33KTdvRs8scEs7jHjJi9RhPQRBdadBzvQZ024HjqH5MSsZA6IDKwS
sWRUIr/6tvGNzd7BpBhhR/Od/TyFwPk0P7lMLZeyqQzyZoTFlBP6dGJRhMIm8RLW0noBzgjCCrCS
9Cf5klV0f9juaVSTc6PPxMFWbeq8QWzLg2QtJ6eBLMXiwm7Nk5NXwMtAvMOgz++LMGO1BX0ziaZV
TPoJu3DA1jmwvumlgQqAjdCFRY/SAKHDSVS7LFoEolDae50acYgXhoafBWs1ZX7IYoBI74b5PZh6
5Ys91z0MrsaoqhZCR2tGkfdzkudaOtK6IUNtn5nFeWzUiz7FN33c24tOzcpecmCtd0ib+NEZ0geh
FFkmcSsEDqQ2Aw7cj5gda+fEnmHX0oM+eP09e6WcMkwxHIGw6UvAxgRJaaHgFds8hCJ7N4380HRW
ucowcj1MVdidCXMfSjOAIqnG78OAAQSES4072mPvOKODlA9on+LJrRWPr2FoEYKdnBTGkhk/jkQu
bypjqDdBahCv1wa6Ysb62kXOLaVF0dKrZ5GpqVHhWTBS794TEPVvUsthPSNC6hJbbIKtNz7bsRFt
6D5guV30Zyeo/deR4kyNlPeOxRAtXpIQbj3yMaHbXHEemduGPA77XdcD0TFeB834LF0zX3SuvEq+
qKEZjGVTeRuZ2c9NU8o1fLZ+yZ1uryLoO4uAKnrXZGXRmcz3YbVpailJQXtvSW1c0rr/LqHD3bXE
1RaRN3BTUw+D3s0iRnsdShKwWsNSx6BY1i/aYxEWGw2CeQBq5d417OIcaYLwl48dE+vFSrHeC/Fs
wB0qqyUlvitdhkfN0XaZ3QarMnCowVS8/r3GWfqNZd5Srb7xRq9fegnPqWbyYlAddFG3otr++uVp
/OspE4g804cPt8nzwMf//Cqn9HG0wiIHlCMsc10HWLlkadKhwtPT74ZDhB9skRtkqFMXbg5vH3sp
pukLTZ0wlVPDXhnDyxjx0/36J5s/+OczhkUG32RUmQcvjP8//2BObmYSs1W7BcjyRXeMs/AdayBI
a94Cg3nhpHMKS/b8bFC6f/PR82z5189GpmJIDJgrmA3n8/KfzsNFF9mecjnf9HEFuc6YxVolb2iy
y/aGlrL4D+UHBkK6orqYjMywKjLxWFPdQiQb/IV0Om9pTd3VdsPqAeueWqRWoa3H0vCPmGSME8gy
LoUs/Tdf549J8S+/NZuaxfm7hMzH/urnn9xK0hodF+6RIJTI1+ltHIrSFzVyqka/+R3NrM+EraE2
WXG7tqIJaP2Iv4YI3mNAkXFrppxn63otw3ZjjDP8Vk1bGbAxbL1kJXAA0/uwD5R7jQAWJg5bUmXJ
bRfb5zzVsDVkeBL0FM6bsfdz497q7M+m9c+OnRziMN9VTnAM6L9Y6HF95KhxZPPOtDFtfOUMi6HO
M+L5YotIJzDzhBx5Uo0jLLp1Hh+R1y+dYT6DyKK2qP/Hufb/s3aCqGCaAPT+dO/N3Xz/6NybJaD/
/I/zezqzaq7vHQ3lbZy//ySk/PEn/K6kWL/pBgZcl0TFrIz8U0kxdOM3shAefg48owz/PGv+yGZg
2/UspBSTnnKbn+d3l5n9G4wNZjrfceZsj/93TGbWDw/ZH9c/yQwfkQcqjD3Db+DE/uX67zQD4ASr
6V3Pme69lANNoaAWWZykwbEEUwJIIoWn13nBCtcQnTcR/TxbRc/NcpTh9EklndjqoMhfcnOGUEZ1
9b32u5BqtSoHoo2hhUu+CCJOcUJ3tUtJPdFtLESwieskY1E4xdWDXVTlE0pBysxudNqiKOWkDrzy
sdyWA7XIiRfXT1ptJ0cNMh7WBwMBfy2ayP3m55X8BI6HP0jEUN6dXgDUcSPnPh0GIBWYOYfvWjhA
qSwSnAud7+k75r6J3XCWY5/Tk/6LDgL57ukML+yqMR8sYsYXztzj6L+iLOTbCVggLne88+uisO5w
DXKkTUxI1pSyDZ9RN/oX/FoGthDOg7WOWOx1eoXrGecG+9ny6qC1Y3ZOmdJz2ZfPmgksYRoHl5Cg
lhYnJ3FfWtBlRLVcWR1tUw23TuxyFIxLPXsvi6q9iyNiCE4VsD9RiTgQGnP3ZlvybnXmKuGhi1t+
AWLnTcpejW70ko3CW6a5ZkJVtLtjNRot69PJXIpaTavJ9K0NEFCCJu5I1KskLt2m7X2GurKg08d/
Ca1F2bOLzUHSB89BaS9YGFjblnLstd8HDsMFi800oUmtx6p4toc22E4DvDSM/5INslKnDhkEGJBu
nXhBfjkMCQe9Iw0/pWjsfakXm2QCklmXM2arpOeQ9qdwmWMQXjRNBtUROMLSbnSmnJ6WncbnhArU
cKABz4vXBpBEJGrJTqaCO4y0P0lqhlipzAvVleOH1Hb5fX81fegKNfbnF8NKdWfZC3igWTPYNxp0
WdgTJPHNNDB3lKBknwH26Kvft0rBIzdqd4ly54yrvvTxIfoaFhya20hn4P4t1zxfwYvqZv40OHQF
LgdqtZaWl83NG6OPn1u8J04JoC/pMZ+1exia8EBofQgEQ1m5tjnOQvdzkfvT3HsKIkJ1CtHnZNTe
dz+LArIvxIcir49PhTfpB8XJ5ug4jX+tMRLvzTqRCEVEJUAVs/ZmGbGCs5wsZan6C/8PnXoIUjoc
ChIfInoNVI7Uj2AD53TWOk3Zs4dZ2e0MaosI+3k53n1IOVM2Q8fLuKdsO/BXOrvEZQINaTNDJpYA
a145YxTmKhuN/FSOLmVgPhEurCRxdh9HlqBUXV47BkgdPT8SI73EcF1QEczB/YDjhWOyxbrI3WYl
d2Ok2u+NSYRw0dSZf1Nx77xVht35i0TiU5XUt7YkPIqe6IFdTfdjarafkl3lpeNFeyW8Y+16DEpc
E+bKr9V7SlL1gOxTbwxnwBnjmBjcYzFymVsRT5FimgaGNyucrgxn42PBFjjDNFkMxb7P2tBdJxM+
1SKWLsPLVLCi6Ei6UVob3Y4CdXXndDH2WFpeSi5CvA8vrfIMeHyYEFGvi++UvqQrC2OW0O6sSFlH
N2ZMmBoRXSAF9SgBhoX8Yems60kM+azdlh3T8hO6j7kT6agBNDKlexnM3D84RWRuWaGO1ILa9MQI
CnrJZw1Gv53ohevB+nNFMdG5NzFBNHQv1P2NlWSsTDVrKhYF7QqHscboAAdEXbMxSF9kj/t2VVcY
6d3KVKuBVMhy1GIw107Bet8tEuuunic3xAJtGdnV+EQuLHtTqmRwyDl5vid+qogWZKSGkiYMGeJw
zHyyJqIRulLiNHoBm9gEkU4JW8uu6On+0sa29UF0X96E8P3oi3PjDSRW4xirNCKxX/sbIZJwNVRJ
sUmhaqOPFkGCcXY036049r8neWp/FoawzrpWMKPnYJJvxjRL5JqmG/wbvqkoOG1peMEfU9RfXAWv
bWPsrAQhyqwL6yxGjQlZtz1O7Wbu8IeLZMWbewtMmtYIIG/3Npy/xzBzkFJ6z262kJm1ucnSvNcH
bTgb2VSuf5wn/j8frNihOI75y3PVfdy+p1/dT6epf/5rvx+m7N+Ai7mWD4gIO/ofGHxDp5tdh0BP
BpaTkz8f4f44TDGwYds3WOKwLJp7vv44TWE3YjlOqzGOznlj9Tcw+P6P49LPxynPZAvBWGj4Lubq
vwRd7baZgiQSGCA92R+0CJ4FsVJrY+Fiko6kyRkXIHnCMNoYOO6XaYpBUxsbVGFBoaUeBumTprfv
XV3fBWPxHgrMSOBA43OXAT+3dXE2I0boMYJk4Iih3lJenuzmLdmuiizsCbR/51qIvyR9q2OqNi1T
q3ZdGD8oT+oPosRmx7IMhzeM8aXw+5SWQjBikVTstJOy2WVhre3gMFHqlXXstK20WZMWvHZGu6Fw
pV93wnEXtSxOoyM+NOxA6APec6QbNG95Dpv1eB+Z+snCYbfoi7EB/YTVSIy6uwIGXR4TyhJ3dhpQ
ajk0z+PQPZdM/utCjVi0KRhYKtvawPD73lVFDy09paIKOQgq6XfMD/lqGPryMTWreMnTStwIqxJr
UZb2ZjDK74ok4CIyq2bb6O03N+Q8kIyVse4N5xjr8sbUJws7lauvM13ekk3TL4NLtQ+zNdpVKLEa
yPjSe/7XJOULEtBzo6KziYjHkibT7kxVRRvhGOFmqLGvDuCrd5KWwP3oOtWmTwYNuY0D7FjzlotJ
GpOZxa3Z4KCaRmc/HwnxS4Jh6XF1ImnIRVo49ZUE/V7GLPlLrm2cIOG50rV3Ykyoq6aLuaXvn7og
vnLpW4sohVCtuuZOGNhXxqwOln3MI5ytmHXT58a+VBxjzTCaqWz0bHrjk2un2PLd+8kl6tBwuQld
Ac430cC9I3+4tdAqf2/xLGe9wsuFhcviv8g7r+XYsSvb/kr/ACo2zIZ5TaQ3ZNKbFwTJwwPvNjy+
/g6UVFdVKqk61I/dL4oOqXnIzEQCa88155hV0N0WAGOH7AqBmJYa19fmZpcg5xj5Gzu9oT60xSVu
X6fkMqq9vTw6W5ygnEu1/BFm9KZi+2Oa7VrpiPW8wRPRv4FpoikoZDTmVSWBh8Nvr0H7TmGxZ0a9
Jt1Hl51sdazacW3i0LSg2kw2tjfr2wSdJ3LePAaHPltYwcmxkfFRYD4Zp3DfQigg/4W7ERiU+92F
nm8BGreGaE09GOHwj9LSNrRGUxMwrSuj4HvySnx2JRjGDNoDnGyC2iz3No08y+sZqoDxlUikvrNC
BJ4u2TnhdQq+WejQOU0OEkncgnBFBrO0Ubwme6XX3d7sNKxJxEZw8iUJGRQQQ5F9ZwafIXUq6UR3
pTyHcbcN6/vQe5DiswvdBwfXlUrCTS4TnudNztqg5NuKQ6NXDUUPAmN7AJXeo2Sm7dZlqT12Ek5X
mJfP3RAezJk0HXs+TJpodRk2S9veuSHiHzLqZ2kH92KS97XOxEKb530/SCroyMDj41zTBH5o2+yt
TcrnxOtLouLxwwiJw0MZ3ODt+oyc2vJRye2NC8MN70tqk0bI9ZdY02pkxzb2wSN7rxbfNfT/cPKz
RoV7x1Y6cHByMZmaKV6DEDZDSvch7VNnNZKl7JxmDxH4PEmNWLmr3qfl2jDwfZ1VWia+qES/Qbs9
1RkQEYsv6SEMhIXTU0P7dKaNCCs8ZupH3DFfOeCNZwdgd4cLVdZ6uDZDPkkRFrdcHnsrGKnwi83E
N0d61wniYK6qCQ2ZxiWnUJBvF/1wXt78DPCqAFAh3JdX/FON6ndazQZXzXjRPD2/jzpCBo0Tf2P+
WrrDNp3ZPpotUI/GBQMu5kNgdmdjopqMrSNlAv1HHFlfmd29mUic04x5b+4fZfaGqHd0TM5ajREt
HmDtEMvq7MySEFGl3xcaYVvXGPStJCbhO0Zcc6Zotyz4xx2csIchGB/JGQjw/hyhCsb3AiYVjjzG
nrZerGFNuTWCESoCjiM1DoewHO+JbIIfzCB9yWCGY1SawRsZFrCMosGyVBDZHwcT3rYjXyjx7h70
NvzoRlDMnH0J9ZqEpy17vE8ozCDTTQK3CnAAJ5HzMxPkRkaNPvW0oWeqUcl6KpK1OZDpNTzroAc8
ICioG6wBqGW0mR34zDF0qbmuPyML/bBmBzQWwZXD3ifDfQ7LsiEcin+RqEsxgA4zXodGsiSkhGMt
4LVj15LpptfhQBskm5K6x5KqyUOfLt5qDpu0M2eszTX3ICYyCKMNqYBEaJQ675ZIv/RowL7Fnjbf
hSpLyWWKow0x4s0LkKDBkmOHh7b5BbfQo6wCDnYPuH1jpbV96Ilq++M8sak2/M41XkXMB9HxN4Zl
bSKl4+WgWpnae2iH0bCNiLhoGO45jHCXsHjGCSuxV1EhT0ViSPCBCyLStF/1SXB7haY6hNyRXeCG
SlKK5xYtMqqkK1qDkFjQidX0QXiIXGl/sB71s5w7a1o7tp8N5hMaj4kJ2Iou1DuYZ0vTyPwJvFe9
WDcLPNOzB6Sa3FbN3ppdLONxGiFWK1QD0DQon+nVFJq75snLujKLto3F52D17oXHkLoErvVMTodT
WYVmS7FdUnMSnMt5rwzwaFWd9H7mdVwRA0funMoOzgfqPaYGpHUn/p/UmhutP8mBbXBjbVFYO6YL
cwPKP3zMkn7caXQp79uaHoJZCc4oJs30K5L0nJPTems46uxEaqtgP/jBlDKwcPG6BK04Ik/rvJ4v
iNKPERyDWtj12proGLS11AJur71Qf701Fd2kmnUJ+oKFODfbauIS1zXj12Sku2vQFKqKpAYcDvy/
wyp2wXk1eJWngSoHLfyWTnpJ+DKuRIWbwimfzV7y7Ip/BgZwsfqWtsOdwNm5ytwpWGkW88swUdYa
zIOxthr3jpz70gH9VEHqH8lcYBTdW3FDyWvIBafymMdU7twufZOIwRPdg1M0YOMtnhpr3NIC/yrc
gI4LloFtwxqbk6RWWj9qHbtjPGgG9m4buEKQ4lbvw2Pr1ffRDBmus6pbHokocTULyLTM12gE+FPm
+c0pIvyUM8fBEmSCqbInw8rfoQXdSK5SIACKshiqCtbChgQv0mETs0taVw1yCOWhDWt2+6OXKQ/C
cNwshzAsZddKr545aTIGWCNx/qzDyY5GqJeEqd2g3LXISiMjyVQYGyp9WUtxPCXZBS77vowNYHkp
VTjcDPKQ1lyuBmEqPPKxnpJLofV9CD4Tsuaiq9F4JCvxKvmR4gkOR/vTdElu2DxGtL754TXFySs0
quF7TEle90I34HUgCCH5QmVOvSfogF7QAZAeoMxN9bgPp2AzmcaasuwHt4wxFWg3xoR9e2yGemVq
3TGzkAQD9aAtD5oydK5GSirBxi+00gc6dJeUo0Eqp01dKpZmLBZpjvOxSz6wqZJy0wj/EeWCdarP
V3SFpxo7LGj+Q9XykyB8xw0x0vvGie4S2m78Tspr4WAdczL5NeGtz5VxIM5AP6eevFYm2Pqa/TNH
jVxbmX356A3GPe6Su8A2TqJuXtxBfOlJds2oyARNsEPtrFYMsXsDWI02EaLU6X1V5jllN7FSJrZV
UkNN7zwgEWAniB8rAd5kMkhAoAjB5KAXkuaTbl7AKhlV4ZxHEObSO9FZ4mDTGdzl4wvdSzEZTezq
GRya2aYPqePKbi0qQEpm/tG6GD1aIP4H3DJwb11jozctAyW1jcCGog0Wr23X2UhdnnGsyBAqrZ3u
ilhZRIkMMz7YgXY/z/l8N3SkAOJsAo4JsOocjv1XXtPLEYAj2GUpQco46qA4AA8XqzQVOkIgk1sn
9DVU5/uxw3magk3EYkLFjobqx0K6QhQ1F+eKQ82qHwIg3elTdhkC5Zxs/D4ECbAnaXJq71sI4PRk
ahpOH3tah0lGINS0b6fYZfBtoxej6E99kr2Aw7jl/rYP6Nfyq579dWCVvjTmNXw5j/5L7LlmQCHN
9Npl1nNm8eBgwWgVwUnPoss8LS1RstuqUt8VdefsImHchy4dPWJqrBXbZ/byDn+Hl4z6qnLyV3OM
XhG0X6ZgJig5Iv8N4G9F+o67y3e7nw6N8P+5uPG/E0fA/ubfW25P6uMz/pO2YXv80N+0DYy17FAd
6F2GkKxFFpfY33gEFJXbLJDgEMCZR9pYVkh/1zb4X6g2p/AAVoGkc1nyQ3/XNpxf2GrqrHXYSEnH
0f8zbYM/63cr3sU0asAKk2KhgpHyW9rZf7/idWc7NuKyAcorrSeySW9BTTgv7Psfv3tTrn/TSn7f
U2D90Sv36y+C2s/LR4xBq/lnrxzwJLZvQ8n9Gw8a6mh36OIeFnEWlEAE05eBKDYddCRWx+rKo+Gt
l4d4JgkfYipCJC9QN2/UlH2oAZlXAyoEUHa4GfVoLchs02NLMMTLO74HMBHHInq07fI+Tsot7Oh9
ZJW7kr25H9j5djQqF+t+uDw/2fmGvboBeviUe9FHAS85TuVT3E8UmzhiHekY5NBHh9Vfvx+/YjR/
LynxxnN3R58yTMMlOvhPhgMBDku6WDR2YxHeDCI7DbC7CeHAJLMliVEre6SKjuNqaPysJWu6XhfB
TRiXz6KJEOU5zWJwylbQkTZ2MX7HVb8PJaa53utf45gguReZd21mWe/KjuO3tp3Sx79+DWhzf756
kMPYrVrLf1AR+cerBxlCo4ch6Ol77LT7xpMhBkLyUGNJerqMywe228c+JzPCOVFzqldPq69mO5xI
TbV7ws5neL+r3sUXanvaT01XX2MXMfJXqL5sx2BKFcWbUZovNHSoFSmHetdW8/sotFcVORudpuOz
Nzj2LosErAObIrJQz6luTeYfhlt9m7HGKVt39yKZjo6hOYfGKJNNUEavmhmId9so77oue+4Iz27G
qlYbQGLEsPlw1hTTvMacLc+aOX0U0n2fHY6JGUG2m3BuqIYbkzsNNyXhjxIfjfUjDysTimKTHbVk
UOsYjMxhKvqfAkIyaR7h7TtcNMDM5ddYEN/Pm7rdxWju6xyJ8ziWPIratL4RcOJ3zajftWkWbGO9
3Yko4kwbej+ickkoBsMWZhVlzWY2U0VB90DpahdWJ/2GAgGwIF1jZqvZnfdJCnE8zfnnynzndCAP
eh1s2AjIK0cMmBSo3qH/SpPxrMXtxyw51nkFwA+AyT7pnjtDV1svZ00GmX6y+21MAMitZ/TD6h1A
Ay7fJ2yCWG9Rpswdiv4usfr1NFCaNG6wiG8Cibdi7Im1u+14rdrgNiwwNhCs9pVZ38Ca2s0iXDsm
XWxWHF31WX9oRYKigKVs8nzlMOllOu8a1k0FQDuKsrekcdZ9GF6LNtixbiId6hV7JyDfX9rpM0eG
7yGgMK/I3vVg+nKc+RjbkLRwpnI6WCO4YO7qsjO7413LKXIyR99NuptATruwS14yGb84Osu1tn6M
hvnIUhW/9QTeG4QUZ7D8Qg89JjguodAfYISdyIfRzyjMQx6KfB8zLL0MWvxR5gF1yA3qUV4sjjTD
3tVRdxjFWzaaOvZCTEV2SyqOZIZzHQPtpJaOzaltdkak+8VsXvR22Aa21V9mmLCfZMXyDTonyfma
LuIVjxfvNgvzEAWzeZ5nRS22JVDovObVBOTAgpEFWTIVOFy99G1qYcMoO92FElSAjDRA5dRr+kNl
9PdlP0Ewzvn4ssCO9lY9EcmtF8UsEIexax46KX4CbTV9kuD3dk++IGUs0wTJKSSPXPSh3zveW8lF
in9ryLZijLxNhPy0GqHucJVygUdTfKHflTVZ216Z40FVedSv89VybsJ+1D50kyxsnM5g8iAEBkSz
qPcIb2LKxTgVaQDHYprpTcAOWdB7B7BsOlExDiWNol0W66Rx6QxavNPOKjZ85Le5VJ8x8Lu1ILKH
laxfpIZgHRbjJYF5cteW6TPZ7Vu80+mmKo3+mCQZ8LSeJnlS9bq1qeeaqkiLzyli8CW1KdizsehK
OS1zP9inWv3taKVPbM6Ph2odh+OOKQ8L5/ycwMGGd/8ee6SD49Le641rbUQz3SkX1cC0yKcmDony
qdJotBq6q8KuwPvn0NZsQenjqTnwYozuVnjxXeqCx1hE9xVlqsAhi/kqKLwXufHV0AjfNPK50nnv
OkdAeWGTsKKCi/e/nX60gY3A0TqHqG57OlIm4TdDcrF059QrmjO1Tt+28MD9ZOxQSFILyF9PgT1a
pB8XAZJurE4DPRmzjo+B6xNWJQZtMH7xuE9EQtFQn+wz0gKrkNIHMqHFemxhgYQDxY8S+ibC1jN+
mXq5Vm7D2Hog/xltqpmtbg4TcLLb/lwlwvW9vrP2odXAF4nGTTN4uw4u2rqpGnTn9CHuxFcDCYLy
ESycWswyRWXakyoXn0gX/CzHgiVIDxktK4iRDuVr39hgPivYIBn9I1lbv1ktG5sEI4wR5xBDwnJj
K5e4ZGq9yQZcqWNE1nZU5IaJG3J5pkdnzOdLMNsPFf2BsmfhkILebDg1DlNNBtHCwqx1TrnDmwmv
uwG63mCvbbQsXfejd69n9otsdA5ftbpaUX4DQicCpeK8R+TcR8lel0ss8AMsDp1Mi/vQCk9akO5D
Lqd+0l9yLaOqVsJ7GJIt8aJyQ+PDm0XgcIp1Uqut9wisDqimti6HmpUn/rU5Kk4ydT6DvttKL91Z
7sDLboNiBxQenbLS14iEzcFR0VswocPIsLxNJzge3dgTRAypHi6D4DhNnHC5abpPbQp3sxmys0Yw
HHYa249ATf3iljvjFte4BcvroHsZ0eiIfr2ml+fSQfVJCeJvCk83sKawamLzKvdTYyyMUkuu9Crk
0IKTwZHeRE8FykFjDmCldBbi6O+smiDkUNKHG9csdzKtWF7HPuaALcFpEEQAgwpvZ/OqUexaufIE
t6GiwYrUi/EAlL7ZKi+6ojVt4xZfiynDy8DNro3Hd6tv9VVtjdG3q4DGktegDNSmb4qjZP1MXDg8
1iKMds6MSV/L2sLXo/BTadrWbcRdEQanqkfRAe7yWCo9gwPZZBswOM4qjLrPVLfO4yiehtHa5UYJ
n9AIP0MtCVady0tIEZ43baIyugglHqMGq7iZafj/uOR7IyPFPFhwQt183xGs8WMDXTagAnJjZwyB
3fxahUO7MivnlMuKG0lZgMBsYrmqwOrQ22KdK9eNV5ZtbgkOXBPT0w5/PQn+y0HQEYA7PcskgGb8
k98Mj4LRuMDBdnO7G0AKlnp+W5fvffijm2lqDhlL++mMN2OrebcaasZUq20TEYoCh2hz2bFC9EEy
bRqaUHJZYLJi08L525stCIjssZYtqNrqxeuAWOo4h0E802NCFJdJEWPaKmrGa8s8bBf9VobiYOi3
fcKNBQu3CDTCAKQjKn0XUcDrUdGtLwNql/B/qxtMEf+N/3Q5Nf1xuMcTiE+EQxpjMZDmP87F+Ex4
0LoVuBnXg2SZjTuy8r4c8sPciVfN8G7tlBvqX38I+p8DgPxWE6CXZ9H9Dqz0j781iePZG3rRA7qi
5zsi4nyZ9QoTKRlgQv2jAFs23dtN169xO/kiZR0wFRPjE4ZA+OwW7wsXJN9FMT/UQKb++u/7F3+e
wQmQsAYbfkBNHGl/f9SkNqntBuT7nYbjZzXN9cOsVWdqHgHD5Ze//l3L9fZPHwB+ZWFYromlm0ai
P/4uJSLLtXM+gLaLn5Xo30bHfKxKSsX6ReExrf/mvXf/5S+UWEGXUz4H9OWc/TurNA5IDkLZ1O06
J1xrXkBoyojpnFpOaATTt23UaLuuIo4xijQms5bcsQGmK7y9kDP61LpYMCaMO6SwhuZ0u0K6rur9
FEX0dwn1UVS4yMrWeabX+KPPk0s+25fZqo9amh1mXMWMJt4mCZd4vg7X1h0RnHEGDcFA51QPWcnt
aS5S1Vo5PEUix70B8GzsWqe4TOl4r8L829aQyayUxt561t2tWxXjOgsj4P56X59HO03WTRo/ZQ59
XbOIqFfjhiKn+IqU6jyMkwfxmEiBaKWzaQedlh72rr6eLrO/MF/LvsSDtyQN0u+Js8+h7fJDhxOt
NMUziOfyztFZKxhO3W5IfnGPgCJ1I8LafmG+9H62jnsholIQN2mJAIhjpYJdWCjejuapTgijZLh8
OHv83U3+f962Y/IN/ffC1jVSH99/Erbk8kO/mXbEL1JihnFxGQvUI675vwtb3i8mXwHThUOPPmWZ
3Il+M+24v7imxJvvSOQEEzXo/wtbuoPoxQ2Trk0LdD33h//As2PLP6YhkcxwUnsOGQCH7LrgX/zj
N9LzpkFgWpR7t7Qoy2H1wtHIOAy5hFyVN2yulLtO7PrTieebufDyXdYDYQpY6q6oD77FfXf02mje
9ZWNPJHWcCi4w+6SuLztUhKVoS2/Z4x5q2yapl1VFY9mp17CxnnKAVDIRHsxNFBZcbWoVyEDhkwZ
pirmcjWU2c5I5OCDpEbZTWjviEp6+1zYLLihPsPY0bbAtSCWdcQo2Rio1L1mbC5VT5PZ+Dxk2tfE
ZHXkCwUxN8MJoeE23jbVAkkPP0jLBTh9x7s6JFJc996LpuJ2OwXiyxHavhmtfDvpIJMtTd5RC3qa
UW0yjWp4SwfX4e36xpiIFSVHQJcHy1UPTi8vGv7PVYPZV7PFmxXaz3ZtrKWkhDEqGr/JqFYU6lTW
7jFPvRqKIUkmE8RvXF3jUjvJotrOWiS4VQVMTqN+6Kb0RQvzNyPLtkZmf09oF2k8PbWjunEI4SnD
OCs6lQil7bW2PbTeyEglgrXRzm+s91hOPA5mvCnSczC/QRdiet2Furd3Q+IX9+M4vEiaz1Ij2kyp
vGuobJsvy8Kh5EWjm7PdVTmfgi2PLg0hVVpOMGFg93Ysilzpt4ZNlFpWLykFRBkkaTtsb7yuubfT
DjBf/KK39g3bv1NAJd8s9B/urH0UkfPWp3I6Bq72rLnAqXUq/NajHsQUD80eLUHmqXaNJ9MWyg8j
fF5q+PQmPT9lg7BP0bKdSjI7Wkud9aQ05zsi8NcKcCNMxNbZ0kFzNw622FWdqpGpgLrRHx36YVM6
vqu3n3FjZydRYoJXhjduM5J6a63AoSEn6i9jE15gysl3hxL3EhrDMVd1fiOLptjBI7N22mh8CVUt
wHUYNe5YRWsYL09Y7cD3iOGuDXtvVZg97wK10n3WfLJagQ8Lsf1oDVO7gQNXr1XI98vSAMACrLkD
JULw2Qk/YNVhnM8AjyXevGff/qpk+GBXHZ7hOTDZvZJe9+JpOTVjzQlSNodzMuPPqHHUt5H25SWe
eVJcgqcGNCr7O3oYOFGGDJANA3aGU51gGZQeKqV90WOA0yFQ+5MOn5awDOhPyNerrrY+RMLJ0Ysy
YwuVGz4Pwo6jjLsuCj7zon6dTOgq/P6AdmsWxmmUPqkGvkwWBO5Gn8cGp0YM3bLoXmRn7gVctQNK
AYRsZrSVnlJhkHTz4JddNe+1KnouBsGTrRHbMuCQbGp8m4om/5gNJ95qEqB93Zn9ucu8Qxzb311s
+4GbG74s6Yjkfrcr00Tuxlk9dsq7ixwP60uh3qpgOEl7nDBAjQ9ahNssad2HROVvgSZua4NK1cqx
7rkjO34X0iQXCtaTeisesxS3fc7NYNWPnbfPlpHFTI2vOQ4gI07qNQIek9KCCjCN5ZdBdtkVDfB7
pjzfnrODVPpNL+vvZJ6mY7G86bWePDYFmMQk5mqZ5QiYS5ZweCPjWgg8aHZU8fI62LulHnznDkbt
FFt7G4BK0myNbKpByRjVHF+GyciDKwFTiFuKIwA5vFmFvJ1GneuiLz4H6dBr1jsDGon3lqfzhiwG
CqcXTfie6ADBpniusuIRoBvg2WUMK/VRBw6WA8mfjYC+vZQzO5XnRtX+iAwHNh5MNWr6TlFdmuxr
yXuVTnZHAGEd0v3ou8I4L+gaQxtvvMw7tnYk12WLEhcL5BjKlI9YESnqimlpykNovj0vn3vacJ2r
4d4bSTIPYR9s7QJrmZMzCJup3DfUYvpx2xRnVVF7F03zPVJqgWU9fAsG/dSO6Uuai+6RN53uhBiY
aNibn3QkUMHFfX+D9z1AHhfLw6j+NoxwXHXKfJz5x3EKYauzTKLmTQvcildJSbGevSkAonuqcmsO
W3G2HlqQnCpkOS96YteOWPqV5Xc7yepYVfa8JZD8lnoxkEM7uiNkALWT9B4mSEUecqSPUB+H/qY3
OgpWoQdhzdIfJzc9Fp2TbEOAzlvSytmmJbXtC8x5gym5h5a05sLTWgWxAn9BCB8UasjRrH7iO/cg
0+i109pXdjcRuu1Y0Z+LgQPt6T13jHe3CuhLdcEyDrzpZpI/Yq97zMBqrJsZnDRM2+2M6w76MMSN
xnHWtjYma9lW30HNOCob80CLAE7Gcf6eDe2qZvu51KuTB8FzDXNtpxdat+li7SV3Hb+YGumPFda8
NOCNdUeSzOzqH1g7JLexEXWnSAuIARVRvG6BpKwis+bm4Vg3ZHIdcKaWRc7CzTd8XU6BXcIYrQrm
YEt/D7XG2TN2v1kDuFosjCM1idrM4sr4CqwGbyabrGJkx0+8iGz0bO7U4m4YglcrDHAYTxQJWJWx
Za/42AEYxco0A9IqioirMoJioI1cjFVzchv7zR7TlM9HQ33WaDXJx/RhdDWCRrWYbqg20d97Da/e
BE6a9Lfc8JFdx2xeKm8RGJw0AiM6OC+ZaV+s2XqOK2iLoyFf3SS+Cyv3lTTzfdTmh1rwEOVyoYYk
G568iYODmjTrKLs+OrPtydY944vTlrT/zchnCSmBQMsgNehd/DkS21/VldmvkzR5UEF20VIR4N7A
x5PWEaKVvpSPRmO1DfLySP/veUEIrQi74OAUQHSrdqBKgE9jQhn3O8wHjCvqQdCbd18GabFJ3ajC
Vjg7YDbTdKspWg6xMKcHND6ab0p7XkPGpA2HDgehApqElH4GQvtq2PnnPMj7eILuODTlfpiTa1Pj
Pwx1pwWXEhrneh6+epgkbKPUXeuJdt0mtOqG2XjonebSR8m8ycbgYkvmxyJVD80SoQUgkPHOk0Hi
g1V+64WbLo0Joiu3J0ytH1SNclnXw0sqOYzh/uG1ztelTWg9UwsMWTLbRHwiGJKz46BKC6Zj/kU+
CxCizpvs0uGOzam8adKcfdZS5EGvI64n0fwckWjWdpyN+PowUxOsKdf0jT0mEK63jkdXE6NbdkRr
uumi5L7tGDPzDouYknNC7WqAkS37afOsyylm4cnHfyHA0/16EPk/fyBblsT//kD28JF37X89/JpS
/fO5bPnZf5zLLAMxzmHOEA45iN/OZboQvyC/cIIwFliMo7PP/e1cZv5CxIGMA3I/6SnL/N25zATy
tWyoOZeR0GCe/E8OZtavUsjvtRmb0gMC7Ya55Fz/rBUq6TQTafV6H9vdwVTLyCfvynjftED6YHAE
7ZfOo6iImI6qRzujLkqPiu0Q0YB1O3uH0TjV+U93eovaY4e6EZa4o/WTExeoGQDKrQ9pAMPEDOaO
t2Y/rHX2mTwbAEKka7d4hqGwmvQPe6E6YiRnqo6jeaNbHxk+uSIDvOjVDVi+Pa08uxFT41jn3320
T5uMAXrHjd2X2hoM6SFMtkVQf0mQvS7fSZE926hnak6rXQxmlHVBUdGYmG/d+prY19a1/AGfkItH
kDsj1TERpKJDCGoCNLLPih1eDA/9otm6RuK3kIKz4GeuvSyuR0Qson33g7gP2vFAJGszdl/58qPZ
2eV7nLoji7oXmybagXurMH1vsdPm3xaKZxO1+xbKDyvvyxIAC4XaGP1t5F4do93EJrdLMBDVxDKO
DlbNwJbtXq3wjD+CnYSOn7tYtbwzZr0Ybd9UI/f00980FAb0uNxmK9sm1cx0Fvp6eCAO12r1nRGm
z1gqDzG5XYPPafLabcxmBYRlGLzOHHw9Je7GRDsou2WDZUNV+IhTjKHJFdVnNRsR1l7Y7fgPNaox
hPkUCIzz7MQSTKe2ImALnTjBdpw4nwMtyGVfYezCLyqgVLiEV/1JdHIVJoqKqFzH/tWrEqZv6Ppd
fmTl+DTgKZsHp9/MyYdHxys0gnI2JZ7CsaEsLkFD70m3aV62rXmD4wZkN+xc/Tsp0xU7igtZhFWn
k1ZgvVm8jyaVdBaxEyM9LE8WS32QpTa6+GQMH3ZLv+xdhOFhAjSxibSs8Z3WISIQca2QjrTlfMHv
s2Gg2uvmZ+KIxyQdnojdbkssIbqM15wU34q43eRzvYbW++olDabjdOMl0bXor/lA8RYZ1mE5BOg3
WVUCJmJLXNOb3KFNljcWKuEs4GbX1yX2WNsPwBFox0JqhISPUW/2nrrsY2a9mjBS1var6hT2xGZr
wUu1o++m/HYGAwMO1eDRyUmeRkwCGqmmH467S8Mf7WiSKz73pbg0CglhRudP61e2pMSTcM7D4G2S
raict4k0Xiyuc54BIku9o2FclHhkKN0kWb1N8+qsnJmC8Wvi5vcLjt+tnsyhusm6lzLtGaTqbWix
3oGkt7Hdo6as9cQL6Gmhw6i5bowXMNTToDZ4938UHOXatHtt8xkAvflsu+GhLr/L3t2OlvlzWrya
JX32Od9uCpm+JsMk5iIIQZSRX0JenUsGNejsVi/vqFreDjglWpLDcmr2bZlcwXbujIzjMEoIlndW
s0sCMYigqk7qLe0VM0XCNd7TVjGB0+177Sa3p3odZxBkpdrHAxe2BUINff/QAiJaUf/pm1bIbgNB
Vc/59AMuz9KcjzQ6iFXS2x7FVGR4KjN/Coxp0/Qvrjt+Rc50GkwNq2mQPmSDdi90dnpdgcM1eReQ
qCKKMpTn4JI2KSxiXTs0zxFCamGFG2uMP3m0P44Zb4mNQJJ23VEsXwJitvuaUO0qa8dNDnq+rfOT
nIPxGgzqZGT6i8LeKrriHlgpf71DYAxbwzHtklcAx5Cgpu6+K7wLhVQf7ExO0kHLgjozB/ejmZtw
sepvjuR7aWQnynPuyrR215yNf0J5e41hsqxTpijf6Jon6CL+qKcrR5s20qUNJwcjEslzwvfZNewH
UFf+MEQ/bal8Mr4NwjbEqkdb3CTDtO9x05BEXpUBh7yg6B5qAsKbmYzOrlJEk2zyT1U8XFqWSFU+
3Ig4PqQxUQvHvO3rHsZcesE6fNYgdIHgOFeOfQM3kPfTXo9SX3nWdGlkgBvTWrvcpiLP8scal/R0
DaOzST9MLjwfI9xuWUFJhxVqt/MYzXL8IOb0RlNDuHPnz8jLWLoSc+XFqFEjQcf5qAjz/4Fz8/F/
ISt1iXH++3Hq8hF9ME0p5qmP/M/z1PLDv81T5i+SxRUsj2UKYg76xzxl/ILADP6UldbfGSC/zVP2
L7YFwUYIYbIDZBX4D51b/gItZJmnmMOoo9L/k3HK/tVj94dxyiXo6kBIJENpQ/r4p62f7WUVsMGe
mJhHjN8IgD7w5Ns4lfMjNlsIVwn+O3Ddt40zP8TDyPMKCN8DfiqxHuY6ePl/7J3HksTIlWV/ZX4A
ZQ4NbEPrSBEpN7CU0Fq4A18/B2wWp9jDaTOuhxuSVqxUEQj3J+49VzTQzpuqx29RM+uaclgTibOz
jOJhyuPXBkmC0WrX3FGfRoZKi1k5CgKa4DjzviKNtsKMURQJ7WoTXVgKggVi4W2rCWnZhQ+D8xzk
KwMPQTXi8EiidDfCbe7odeZsV7WTLeEzaWiADW9fyXZklT2gLBui4l2k43fDHGDJSekiKASQPk0B
nbfeRJsqr+0lqOJkVRgxeXp8mnfFFL2ZXeuu8VZ9h2WbMrnkLJZxGxwApmTrcfT9pWFjo/WHpEcz
gwEhI9VvaVJ2HCKnuUxZcTRj7tQ0GV4U7S+EgHaXlc0doj4a+cbZGnnn7R1FqgUuK7ydSb8uS4Os
ZE//io3xJZ+mTzji4tiwpFj2EjcqmRWrJrXMZYwhzcrcctWZ8SVQIMqKVBxCrX8nXQf6QPtS2MTY
ZWbOyQYlaDnUpPrMwn+UZwzpc9c54Q1AzdQa/hM2vzuR0u5CYSbM1V37UJ03smQmpjxVX1lWwgGf
wfQO5we5Y0vadNIz3ZJDutrDK7yfzO4xTAtrG1kJWgosB+tYEoA4ieKimzAMLWa7rSeru6Ef4HVq
9s3J/e8GCtq26/An5xl2o9I/5rEcl2jg7sgM3reD8WtR44OI3ltu+a1H9Vmmg1w3MiIyPrrXS+4I
SZqlTM21VxOh4FIMOMK+lohPqAk+Wjf4juRzUadLozJggfif2oSoiYgLGx18UHnX2iGYwfTXAZeu
M5jElnbLLughykSkZDI66t/avGV89cIQaWFE89xan5G/KQMHM94YqfeVhfHFt0Ctm5Aj/LF/ycNo
p2tUvE5IK5E9jdX81OG2qaKnAnZ1Es76gcZ8kmaC5Sgm81y++23DCudeM/BnSRNMmf3Rpfqb5g4A
zUIdfmYGb3A8h0gNFTdRKsVjjAnPmmwY5XU4RybucUq0O4i789xeTegXe+eqOwN6yqkkfpPdDP4k
UTEdGMVdXqNwIiTO0X4Qe/AYReBsrGF69ZwEQ6Ca/wdCFSsFtZCiZ0WBSpNRV2ODeFOuAtv8rizx
ofeNdqcP/ey74uO/soehOCJdQFKT5M8wQ6AzCPergnNGmBoADmPoSWkHvsKFqDymXbH5gHLGXAJh
BJom5AYhyG5gSUDm49KMmTUMO9M0mcbY3Rr/KAlnjLp9Xb2nZqWdgP3gnc496kS9wPyopnoBu+fI
ahGdbYoZu++C1yjoI/ILentTFv24nHyVnuPe69blVBbfw4ycAdjgIenm822FVnAsOpPsNvRf/YSd
Mml/citiGLFr80DnP+Q1L0d6u1ltyH6c/iYVlxiCJfi5DA8SY/fI97bGjIAs3GaVNzxjzCczGlHv
gedjr8zm6LYEQRte+zsONDkO1P7C716AMZ4pfxjGluZN1AxvyIdaU9Id6iE+pKn3qbfhOS2mYWln
CGC1cjhrNG5xyXg0MF8CFd86fyaUSBTVXe+8uzoLyXx6YbLyxTJktgrWT0EHnN4qGxqnaHBWUEnH
hZTe2XbNu87qb7DdmE96HB+AW0jVjmlc57VXiSVE6eMpFSb+76rdpE35W5IotjSK4kRbQWOVuQ96
6jHEFdqwTKHvWXm0Gypr34HbWWmj3E09kEM02Dm7TFSg3yJ1nlrsuEwTM1y4EIo2rqE9kQWzT9DS
6uxcCFQbMm9amK22InmBGamFqNdPLj0WMb/0kiW03E9l4DIsJtfBm17vieHF1q0JZtOBWd1hf8fD
iFkOGa8cWpArjn7kbaatQH+3MtLpLtW7sxklJFpkTrV0ktyG14YMKEAPH7G/6xR1tVuNG3NEcQ8F
BI9sDEpVKSy/aSC3IpTBerIIb8sC7xuaCAcGQnHc5IG4+An5IP6kPaHHf+f4Tja+QbAAp23KqBnV
2sjkcNkTKbP2vZB9h2ENh5zlAblO7XOYwt1NMeMuY/ha7VBbROh05ixjQEDH9rNLS3IgjJbzdzLf
jIksMoOQ3I5LWTgQc8hixVVLi9kGBf2Y1Hb8aus8KUz0axzoWX0OFGTkPmASIaLwOPhAAeSb4aiV
lVhPQJS/OtIPV2goxXJyaxCg4X03tvc99wZPeH+vp+Wd17qfheUeNX3+i7Qnr9zjNUtSFylkCe2H
d9LXofgMOZaurj6W9vQm6v4MkffdSiB/Sra3lY1eNAgf9UA1kKxygZqkuoXEf8UGQ4hO2Re9kPd4
xF8ny2D7FXcno8TJ1DTHuJTPWgyXqsjQy40pKaxltWtK/wN/m70oRu86CoTxvvecpSQKwaSBA0Da
r2OfFOZwSUM5PiqmqF5UvykO2ND3biFpOOB/4J+ar9EQnKmDBtCxQ8p3IdwpcLWrbEkDs/sy32h0
zwaLTCcIdz2vhdQLMod5Dgs53yDRA1bRdV/byMa1Dy9oTrDGWAIqQtzitSync4mFFL4JH/qQvwFp
fINEsveLLwuX6KL05SWzRh3Oj3HQiGAyjeFOZzo9i41LQ0cYiBNN4zVkO9vMRcjRi6FAkb5xaVX/
QMsDai1YwnAzl4bsz5XVnycbx/n8stWyBqGRbxKJhdCe8veCVHm8i0QJ+9orqNtlgddNNMZj5jK1
ERVgq0lsRdzcu5jCF6ZXYWNrj2UwyL0zZpuq9U5BbF50WapzYxAv0ifVevTH2cMzflF2XDEybqlf
V3qdX3MOOoJMtnxyb3aNJxKz8HPYm0vdF0dN67f2lL1OuEGkVYu1HrrO0czjDfiikxNGgJVKP5Co
0x0sAIJ8kmhIIdVZ5htWuHAhrOFVIV1gC9GCfa0PJaTYjRb6OBHIuVzbTLyPtlWMJIx4m6ljCBCR
/7SpSY+G30VUZGP8l+Ls//eZNHK9/6mJwjPxUYQwE+P/q4P621f+2UGhFIKq6tiOwPOESPTPDgpz
HBkJ/GOAiX9roPhpf++gDIHRDQ8qYsa/gxT/Twfl/UHqANsd4SG4+5ul7t+QCvEN/0kt6FkO4EUb
tg/KPQPp5CxX+qt4z1JWI5o81HaF+eO03sG3cmuj1WxfUGCMi0ojPUcGZV2BmInIkVT5GUUcDG2R
EQJeANhnO1naxpPIQVI0ao59EiiyQ7cK2TqFcjGMjKSNojvACUzWrWEkq1SGq3auPrRS/3Yb86dP
yalzevnqDAhi67BRq1wJ5qU6OmBQEMBFVI8rpw2NHbTiW+FSfbshy+sENoVp/sZ99YNDRl+5VohG
PnxPZmyEHfu/dFdQc+EjhgKFtVDjl0nJSxgBY8si0Z0VOXpMdwvrXUzY4mhUnEU4IVXhGP0efQRM
GhBUPnZut64hGCKCCkjlSnq1RH214TVVMAxltwnbpkOkkXtrAY5wO3odopOGv5SdoX9Ht3Rqrf55
0vN9nox3U8ZCycgxs4RsV23EyhVD6sEi2ckIxCrJkSwalvhsc+Sqlp1V+yKz3zylpbsG+vnKyqaP
ojDSbV4DQs3z9AubE6721sLsk4Y638Wtj0Gr35tTg1nZN/RTG6Ys6xHWLMKxfikjokInraFfnsix
r7QEe6BnNeuhTbFVYetZDxml/5SNL4lhENnl9/HaaFPIDIHlrMfOf0k03NexSuiB5z2FVkFLKvTs
C+WlvWoiNAWIJDmXumsvfDbKLmKWNg2+tTE8GlN1PwVia5LquHAVl+BUmPeW1tyHI31rzp8sbFkt
ugpao4XV14Zi0hbix6Tq61ydIl38+nHPN+JG1XO1SzP1WiTVp6XpP5HnvfcNJXqOPF+45zRQpIlZ
rAXa8g06hcP6Vx26unrlvi+hOQ8EGNF5QBoU4daopLFvGxQcBTPewMfwIIyeYK0QhahkiLeMx05e
g4E0usTsbWgc9Jgicy/QkSsWqnhAIsAGUmz1eDhNxbDLi/J5MqxfTM2HzNb3FuYknowvcIJvppI/
VeAciITaY7pauTgthpDIBMjgi0jabwGPeVSmx8Bt3nIgDHnO09j60ZrVPBBqnBy0KGKwH9sWv5ee
vZTBREHYp6tIUB6ZKd1Bi+gNS1rxPlkO1QG2TqeMk02Wqc/WJpCy0NxiixSB67mx7wvf++y4S2bD
xFvGWqYpuLx03OI2Sva0iFeoth5zjcRkhFqCLS4CvreyZnBu1KNL/eu0t8wy71tRHbqmX+UmkVig
Cc6kXreXMWmHpWPyeOW1brMbAdnhKCg+BgxH1OrRSe/4WUPQ3yeRxulExAJtLUpCFwDONp7iOdsj
RwE1uMegACclaaeMdE7rIAEzlocWlMOi774TxBwwL6mjwYLbv2CkEQV4mGngWuS2edHYp0TGaBOy
NTwZ3WDzQ72T5YGJ6jL9O+Rb5S7mDUVThyJhq1Lx4JgQmILqHYAqv/YHBc+6Bsm6UFp96Q1r1Vr5
oUOpa0zjRk9TrCJlwbttEg1aOuhpTByF6eBxvnXJzc8sVCNu/DQQjwirCCYVQkR4LQvLHhaOnneL
LP6oDOJXrQ7bERspwB706DKF0UxYao21UZdyV5Ka25fVXk8f6nnlPzGB7Wg3hIYoOmwX9kyCLVhg
YCk5Sq9eOwPYFuRhesU4yrTXfdZv3ATHXpAFa1+RIKDl1x6cgRVOt9qIKFpoUG2cRGS3HTnkFbgp
K1FIpNp06VRPA4BN1/3uwnFFSs6qjCA1ZpQdSJtoalaVS4g2rslWG04hqapF6965qV3BgrIeaof0
09RxL4ZVfQwOIdN9a4SbSjrZKvMKl48dPXaZnCt8U04cYJRTfbtFgz3gQPXXuYAAS1RONZD9MRr9
alLJeiij45CiKTQjIBnAD3bSUhLOvUKcPcxMHnVRY0HSFwiDyjtbnrELvGkD4KolPTmv6MdtJtm2
1PNV3YXIbUxRP3QgWLfEg5qb1hnvAwN6sIyJHnTy04BvatPQkAHUDiNny10enBMCpvaDnJUpDFYO
WpZ0T07I044JmkF+BwGtmlL+ogAJAqDQED9uuDak0M9NHeLmJBt9SXlPbFppfEzZoynaeaYTsywY
DV6x+NloemPHVxzqHk0Y+CriKBhWujV4uWyi/TYSmh5Pdz8NDVVJVkHLx3KEMbP3SUepXURuIV7k
aQKaNQE4cjV5QIt714w2UFebtrQazu5YXZn3PtAjcw6xhIjieJOCoxUmFPseM7KCk1vGDTrT2L8H
A4hoOPXH79LrCY8eE2SRWeQv0qyEqO9aRyumx2YAU16TsCTuo3DFY+/IAPduvmn00qUCaQJcmax5
AQLvOoIIEc2Ve4pzJgEW8hq0LDslGm8R2jxWVXgSTvJjZ9o7oXSPQD5Jz8yf0kY/c3BdejYzSRG8
DlV4nEwuIbzR+EnuyYHAqBqm2JenNZ+9GVh20BvqIeIbQqy3iSOXOmvQKSZjYvS3+ZA/ViZYnjp/
KJT54EXmeSQcGb3KU8LOKdb8H4CsrM0zf92b6kh2xM2KGRAXmkX0BlEENNUdQfXm1qnEux97F9WX
1zFQL1OubnqXn7XI5gUSp8DFPdBHTwxt8PaRUhv6urNoEvFDdbZtQwZctgje8gJLiWa+zNESeqXf
wqi4m0x3JT14Jn3VnWpD/w5SAm5idHm9h5sPiSwnrvepOqZwBfcqj2bBQaFdglF+SiRkWeEc3SrX
gA+yP+bSw8sTendBm3+aifXROa3c+ayoD3nffJeTdmoU0LgsqxpmQogDVCpPWOjJi7GxrxHQzTpx
8BUMbCZ1U91py1o3EI9ZmEpbpl1LXfrXlLoCQ/W87MyStbBAIRWMvjWXd9nSxKnD9VZlzqkop08c
U1vEUhxttUcqRVAv8MM5W7siGidJGRvAyX2Ja4A9dS6OiD1m4w8aQWVMt2To7xJV4HcFTd8w3WPp
S70rIEcuuy599qvokFZM7GyFu7i0mHpHzkeajtnKFf2HSbeHWIh1+pDXuyHozAUio5hY6wZdM9VY
aYB7rMzkMZhmC5fzgTcZC2Vw9XznFgdMptqx+FZud+/lzZPfBGB2RhYSLfKFYc7hrlSOPlfl9xEq
vRWUNMJzJBaaSH+yafZ2iHg/ZYxWXvj7TOPT5XnRKYKRmatW43TRUJiMRKS0goDY2g8oWRk0YXxZ
BjVIwlIQfqqTy0lTWJQbKF/QzVDUo/pDuOB0I8nkULB22ItZQZDsvK2bassESJHsLNl1xPGJiRtz
/l47pfPs3uoThPWqK5eh3TWbweZz7lao8we9MpeVkvI7S5DzChC8K2Z0T1otCLstsUinSHN3ZMeS
A9CCwjNbnsSxhWEjVVVtSEZ9D0y8gEWp4mUJ1WaHj/7kIxUvBvR6MdshFCaIPGtP2wdJeOkGYFyB
9jVNS5EjFsX9f20K9QxsnagZ8p0nE53jiF2ypYWZEhB/6Ir3UefvSwsxWiZiSI1+eOTFPaL51LdD
NL2wX7hL7V6wnPVQA4cMDzKTyBoOE4Nw+uohyau7pCyag1/pB0Yga4Ui2Srh3/m5B6ZBE/OEn/mV
3TbLFMTWqk7QwkPd/Cac91Ra+qbu2hsCOWOnzIpMJx3zgo0wlG3XQWnxrQmwBKiw+uXGZEgUpMd+
wl0+cZwsc5MM6rxH3chU6N6Wrb72JJ9Zv1LXvkwJ7gBsvXfizsFL6Qe7JquvQEtu7H/fg7htNlLN
hPGmee008ONYcR+tgjzLRjrEXblJs3Gt4WLRLyYcfmgGAfx5BDkLxtk8XPa9Gw0fEhAz/54aNyGx
0Uu7Rl4ZMeZZgIp5shztW6sRSNulxUoiN7noUhfxilNyH3buVRTiq59I3EIsuAx8tu9NzXmRuXeA
lctVNUS3oGGbVLqo5ZH2f2OBvMuLYxhNqA/ihyx23wyr3wWJV60i1R+zIeZxmoUg5tCuB5/GVGe7
oITP/S8H9vaBj4/YUOaq0MfvokEZb/QkczGP/6LiJ+KUeupSO/lzUYWKC7qeVpav+5SMbbJLjAqZ
FtnKscbAv/aBThTWc9WMX2A+CT2yydwJFNYDEl1qEM7HTmb3nI35qrNpE8Pkgun6CVzSN3FBxbrP
62fYpvpSJmik6oQNgch1LiFneEpgDCwH4IBerQCxJ0jVef2IQWWjdO5kSEb1RAZ94zA6zy2CkFsB
tsPWgptmJ9C8GZk6ynzN63iP4XtDWBjwJ/Q1eOSdBCFW2a5oN3nHHBe4RkQ8MoBrbykY7sOxYH2K
SIhgr2o8F0bwPtTw6bK+OvWNMQE/4TbQ4oPpg+FDhye3acz0P/ZS5lbEspslWuMoN8+pW7xWSX0T
+cT6wRrFJmSajTOEDrCYgnwZ1uhKGWh9/0c5OROo7f/Rynbu02+2/f8iGXX+uj9nVCCoZ6sYTdks
mpy1kf/lZsM89odgmiWgTXvWnOjxjxmV7gCnZt7sY4tz8b/81c3mEAJi65S2GOMsBI//FoLadPnx
f3G0ojKwUXN6tutgshaIuOcZ1l8MprGEjtnYVb1nEaZIoKYjgB+lsdVgJA1j7HFo3Rbjpv3p9na3
8ezRpikuProOAUruluesRIHCtv61G2D5ib5heQKFAItKZC6YsfkLdP/Xih01Xvz2NmA/W1s+JXZX
u3jgmnhdxdl2Ks1fJ0E5H7YvFRSRgzuqVTJkX70FF45TErya6fWrJslZ9Il8nJZajbkYPGG112bn
sROBXIoKSKSSsTjt0S83ZXl0phnplLfmtZOwMYCnIo3ByEAMTxUUZ2vsKaRcK6jXQdWGF9hMcls0
2WZSjvMTpC5T6PpZJKG6DdOQLQnVK3aaS1ioHed7NAQo7+bwC33OaA7EoQ+segOV/pxbY7pNO+ac
FiuzMQ687Siyi+HQXJlEKz/YLkaBOMtYlRUk1feR9ZGMv5NDfrudKqCjuT/tATfcW4G7abwoow8w
xp3lMI3PrXUOBgjQCy51Qw9caMQIUX1VfoY6ECpWkeA/dX1v0jUvmyG85zZh7KOypdlPR933yJez
D5kcbuxTt5DnsLco+REi7lJptykmR8wW+gdXh21VuxzmVZceJzeZNk0TTAw0q8+KfdFm7OAPWhOl
1MR9vHME3qNMDfBv/MG5xyZOKyKdOzrUm1V61xykDPV0dd9YjN4Abb57boq0fS4hZPyalCIgrDCr
t2qMiYtLqn3lm894zy+UBWzXQvdkIPliio+4rwrAscDDbJesaIFlxJ9Kbx4pYWjf/WHdy4Gkv/hl
MgSJ6PAHWclthWXsRGMdM7MT26hNjobpPZAQ82PU2rhpDFiIkxIHZMSc2Vl+Mf0gWulycNYGDuxN
Hcib5ch+4UxIBqj7jbs8J/wuZEyAdc57r6x8NzlcnqpGgUwE3yURrFzaQr1FvnlrpfMd1AwmzYJy
ULelOkUV+BQRMG20GLwto8QOr64UHt6RAT3+vNIJtPCtJct6k5ljxk4bNPpg8kSjQrVAoyqyM6AD
TcyAyeHBgipCa1926inmKlhoAXZ8TbfewqqANu1VEgOAxnzW59OUnm3T7XdOTuCgxi7ZT+WmIqHD
T4NZMN2dS0I2s2p69mrK9iFN9PUgx20Uqy3DrJ9wQsbSuQwSXYCNT7oGYJzKQFsYzFIB6rCLdVu0
r1rXPwAQVcwCcv9zGMlhcXtG1DbgLRRtGEpERHwh+5sa/pDXXClt+ydQyPZqFJPB+wKDMBtoI30j
zoBzaNBHJnNikGVuXbPCWxizS66C0b1Uqh5XSZsA7p5EsmziwVj7RhuTiuvHwHabbQg5mn6Ij60T
etbWM7H/jEb7XtvsT2GWy40Mi9/aiToC+niv4E/32EdGBLaArc66p+tPvhiYN4XQJUo6VbpWRKtV
WWYbtHkMztvN7KWKrejSFizKSjF8RGJqH4NIOke9884sf2tsMQzU27TQNw3C6AUtpKCD7X6Syqu2
DNtj0PTqwDAj2jIkJgHHK30MHdBoJuqkWTDQLAvX6Q7S5MVvx/LCaTc9JpOoV2EGSix0obI4uQfv
gk31d5L72hZNCzj4NAlXA4SblXBAmmfRk+khghpLIizZxlOOVlq+A2TNvLWUbBlNdFlGNrmvXsge
UxLoe1fJ6cev2YcD79bIAEw/a7emh66i72gi1KSXLrGPOqtRSwsdkDAzyMtJLJZqjtpB3Rwuk17K
nQ3ec+N3uGEKw7tGwURv2STNvnbZKjpBzAbRHLJrXE0rduo49NxfM3DvxsSnHvoJ4mgLjeWkSXcT
xeFNOuEmMNzpRAcyLIt5VV5Zjdz8p96h2nDF/+gUWUYf8f+6fHT/Yif3Ty4RKgpLEN89yxPnpdc/
3PvwJS0dFz5oSPOf3PtIF/W5BMHW70J50fl2f8dS6nOCBxUHJb/hsZmz/X9H1mi4FFV/qXfYFRqC
341uCcAgUh9//v//Uu+YCb9h3Udy1xJghruo+gQ8/FAHFcqTKZ0LGD1YjWhUluZg21uWPK+6wo+g
uUyQ08DITiorMkR8ArsHRRrieNhs9EqzvdhiWpRxLtYCs2Kqm5uSsctCq7Fj5n7HlTokb7U+nTDA
pUDWo01ntu8WnwuObpRayKS7YJgA1jQj7S0lvHIGuKruQONREgcS9nhtyzB6IOpkPipoXYI8eydH
IttGSYks3fPvjaT4TktgR6U3/aKlfBVVuE1NMABTMb3zF+tnCcnsENmJ3GWpcZnQU9Wj92a3QIgQ
EFV2kr+lTfqWg7haEH/crQhJc1kHpDQton+Pxl6uEvRqNcdlgnzZeZZ6yS2H+OrYVmp8aBjMHFHT
4XMeAyCRQ8MxkTnuri8Kb53nQbAhEg7td4Gj2JXuqyiD6OyF6QDEKTt1jTVb8SSInzoFIsz5q0ZL
boOmDVdKmb8u9RQDfg/PRBPsx0k9uyEvRqf74b20g0chgBNHzi0jyWUTGuwyyFbNX2yrurHFi5Cu
uMYyTOIfCwvtr+EmVElN/VBQ9a1kZISP7D5denLeYxJ4f0ImZU3azEOQNDk6qrm5Y/cUVk11YdV6
xzqmhpgbvVkDOr2wsEsCXaydnoNgRPH11irnM2OthMO1Sa9G2BwjLNRLsw0+ETiae4uHicfF83cE
V8UofYx72SbxqtfRyPO74fr0jKOUFa0woyPLx25Egil6ulI8VGbw5ejYMY3MXNcG65y43qsku/U5
eyOACJBc1pHv4x7JKFwaK/Iv0Hkoii3rInz+HZutmhYgPsm98Teh4W+a6tj78qkjBMHFor9wR/Pi
OMan54Y/gEu3o5Os5CCyTe+W3YJABCboWV2wRDI2fnjN4/SzLIKfkPjVwcxvYUuqbperS6InWxVX
TD5pihEj1h8xsPYQORoEl241tmpb5khXApNF3cCypyjQmGYG7lEpw/ixSzx/W/pReiUlFh3XlO5t
ahF0aAYmJGVNOyI/GHMCP/8t0mHXVrsAMPe2hqBo23w4wdGsVCz7te6je5mkuilH1s9+TOWlBeG0
Lrpp2ua684h0qeEwwMzetc/uyFxkiN8Nt7pDkP8O9IKPjCIY1yU2JVT9qbLtn9RDxax3Wb5oqunF
yEZrG5TWTaTaHu/Ay1CHLZv5ihlxMkQouxg5DeQg66lTHevIpBQORzJP9OaYOE35ZOuJv21CX65y
u1MbV/bDgWmOtgkbkBVRkHRM24vxMxHliFWpdraNF2s3FnekYM/JCVAIixXqyWb3n8tvbvYN5CP/
b13/322SZYEQsPlXyv75y//s+fFDgia2men6LkfxP3p+dCkeP+cf0hODi+5PZT9uAKA2AuEJDkrH
/Kuy3/wDY6VJhJVnCQBXwvy37kCuzP9+B/rEWGHGdFxTMEP+bxSrLtNC3PRGiVy1Algf4hDpy+Go
Mgr3WOKASlkxkv7GE1boz6Z1CiIdl43i2NRXeBTj7DcZrl7/ESR3KXWbPdw3E0OC2IBq8J6Uajfi
I+wBROQcrD5p67HQ7zxpvDsmIoAm+RYDm5me5SRXr9oVOcqGueTV3T3Hy6lDkxur7gmxF4uvjyS/
842vMTNXDhPruu+2biO/EtCxTKaDkFrV2xVdulflwLYBB3jOLQom3qF7w47WEcmCOx+F5Vc6lc/t
6DtLVsGbiIUHHACu0FH8YHi79jrWgiwikmnOl4rivSVYFJcqOBnmuPbzcAtia53U064VB58ewk+w
CTpVSJ2tliHHd2c+QhOB70roY5Qad3IMNzmxPb4W7hpdPoB8+UwzJgnFuY4uutvcB8Uzg5lD2H/g
BLcNkrJCAgbyclf2jH9DtC/0ZChewboPDvbPlMIhKkw0O3WszeMVzFvMZ2LhPDgjFb9e7WTXPAYs
+sfCvs/KDz+3b51cWzOus8Tjg8ZSX6gGSUU3G4Div3mB/OkToly4tca3AGlAwBNhFlvUTXtJMqmO
o6jAWeTWhLIS0ljgCicpJp45/wjo2eF2uJISsa794QGH7jrIR66d4dPOX3uzXtmpdaMSX/XBR2f0
eznoTx1Be9cekNGixWWQNR3pV0Z7hkmjld4t6hSeUmcfCfKTjTu/lT/wh4kwS6xlF7OpnfRLpbMy
8/uta/fop6MNuOVt4sttruFXn5g0sMrxxk9y0A6hFd6h+yNM8KcnemldMAP1ZMSbNw7jJvCcL6JV
lbom8nMq/CV82Ne2XzdGdRsCfzfLuSMbAGZs5XdAJHfAYV4H8D5Th01rCrcxPhcPCpLV9toCZtzS
z4ZzO+n7mpYqxObouDBkiuxk9L96X3GR/yREqgXxqUyDrWZ0WxXuSjUDYe1k2OfuJ7MdMLHQSRvo
oZVAvUGSVUl4ytIdme53w/TVVVAOUKOQfMSgoXfy7ezXdEBiBI1+Jv9kNVTPrPwIQ6NtzdYW6mXS
n1nlJelByGgDzhd4RWBqw/1/rof5erAggf2/r4e76GfOd/7s/8U0eP7KP28G/Q9ykwXhgS7NFpfE
n90Rrc0fDjs2xsB/vRTcP+AtQux3Z0OX0OcZ8Z+Nkf2HqePR8vkUzu4xsg3/DbGi58yH/j/5vQyB
s4zMN4vfynH+e1K9EqPGbis2dpPn3IPJmO78HCCOPqCAVo3HeIph5w5597kJxBF0Tr6aLPXYJPaZ
rDbnUps6wUouGhnuv5uZ/e0IbJ51hQ/VTsYL41XgV1b+FcVzyvh0Rcn4ZECHWfTzMQttiiwoGTIV
ZOCqJaJeEqeH0ENPiD2LXHNrVsZdVDgBRJn0N427Q57jXQVFg8qQM7hJpxP+gU/VIBZr6wMy3bNo
+DSafnGMehi5Rb+GnbTFdneJPH6QDx95ARVIsEDL1q03brEIbZsOYwO6igeYs2pNXPEWnzBDoGYQ
azZAzoIstWHh+uFPDPhH9LhqihjdS5bL44hrd/ZVEFU3tS8yDYjYqB5TQ6X7xgreDL961QLbRuVd
34lKArUI7sY+gsekNHNtxn619PitwFpnX3neY83KfC6qIbx6uvUlqas56dmldqWVY9SqDoEMNkVW
Ef5Ux/dR9O6W7E1rJJiID/KFYRSPWZIdwF9/JrLfxcS4RGP32PLfHH1AhsWc5pQDEIvN6NqNGohy
hYldjS++TzSko8sVbFZQU7Z1iHvMsUPKn9pWxD32FULClMj54X+zdx47tiNZlv2XnjNhRmXkoCd+
tXKtJ4RLaq2M/PpajOqIysxCJ5DjqlkgEO7vhTuv0c7Ze69tE/sxuvk3F/EP3U9PdqXXvrVxl2/e
KudkeopNzTI+t/NDXjoXabFL4w8iHOMXLaH4cF1RRHgfpVayV8Caw7qBG6qCJ5XIcV+EtA64dj/f
tiCDkYMNKb8ydvBxSHrPtvh7wDQw8XRhRCezgOdNtrgxrSnOLkkIbjhxiafLHKiUDE49oeOTkePV
onapQC4gViJ7xfswXkqiWwRnkm3AqV0bw/sMigwht4GZQMIHjkFjr9LBN8mJTTalXO07S8FVxodn
QCX2gcrbQ/QUTaDJyrnb1lKWkLzMk5nTF03rrf9Uus28GubAXDVp8OIPnb8PZhLcfgfeCmSLB1cd
gLPR89RZA4hbk6KbnQyGTeimd2mmqDrCLAiIgHbf1Ku6gznGctel0XzOqsJaeWU03WMP/GF3bsEX
UOamAI9G/iR7zOfwaBct+Z0RkJ4XbHTQvIG93xLFx7gwjjuQe85VahCrUSr8ZM05cs0w3lgs7wQ9
BhACv30rOJAmI9Ym3dcwkoc5pexT/pjmK6LA3sqgahiy2igNON1T34lWeI7wuuEFfKTIbwvCm8Zu
EBggzxA+q4mGmTLZB0F0TQvXZyPlZ9IvxsToEDMX2r75nEZ0MUMtPvB3Bdr7CkKv3FqLiy9Whd7T
S9ev5iSgYyEhsxXST0htFZw+Iqz+PvVzxqshsrcOqbEN9w44FZnnYztZikk79uX08IAj00G2blmL
omF4d4Xd31Xo/sWYvDJQr+qoug3xaOfp+DpkRItcu9nqjGfQ7UryavBIozGn4xmak9epx96wrUOd
j2v8rB0+SX5g2u+urZLlRl6BOp+iI03mwORLa6VGjNgNBcYYEsVjXwmxNbRlcm8DQGdUOTmjOjzw
qcWgYZSsDEKodVaJdpyqm3oyTrAJeCZ6gMwIh2sSrnQKuv3t5IudXzXfwyjnrSGKic9yU6zcrHd2
WGHKvTKHRYcrbpy5gNiQ1QJstRBPtbChGpa7QVFG6kZmtB+zpU0ds0X/a+pNM9ym0WFE0r7q+vnN
DBUDLA96zP0izUFbEkfcTZP92qbVjR+5n3VtPbdB8sL+hb06EQr6ROmR/W7t7DJV/UuDofBqDsVj
IMfrwTVv+g4TIaI+x7EnP2HJv5R18hEDnuOX192aVtShRpQUlUf1aQiDY2GNz/yYv9zAfpUkIZEt
q33i9DfOOJ9at5rgqPfeVoULEt003ruJDDID+yeQASAPcRXgA2Hbktg9IDcb2EWTeyRDDbYLZRRD
evFYjXd4/YRh3adpe9va7ceYqi+fGy/XTYUyNTcffZKXC1DhBn47doeouZ0M/zqm5SzR7aUSs7pS
RRySMSxg2S36IcufhMeSF0vRlwwBM7fuwmueqyZJENusk2XyVNsliTC3JXMmRv7CKswuoNEeG3St
1kcnskHRXc3OeM4zeDd1Thza6fg8QprfBnK6E9SH35iMarTalAad7TWO077n2mgY2BnH9EyHhlhl
OAzuIvzSYETMZDP1MNAGHVvruqRbzKmm7DwRmlu7/O7ZSLXYyGVc8iBG47UfdfYRfabd1/Sbb2qS
2Pj2o5CuA3hzmmLLbVvb9clLebYp/Hhv+lHig0zOqk6sfZsymDnj4B1K+q+uACA8lSNdDhE6GJam
qloXWQdVxoHp4/PWpqUEV9IgArz67Aw3laiqVywpa6wf1DXmORondmVffVNdd1HwNijT3Vkpts8I
4MTYbjJOfyf09XHoElJAXgqDvXEDKkhp68xLl2tCkD42ZgZwOa7YB+f4eHXZUd5Lyexc42qfUhCY
GJkWUiYWlEpR7VHIYVrlk/3EOhheWx/duRVylaseZz981AwHfT91mGrrbeS5uGY562idzB+JZgAO
nbObbBqZ+WDG2KH/25X1o5Xo63kuvil6RhLM6pPll9dl098X0fDJ2PvaxuZbGvIM6bh8aJrwOW7D
Axy1+5I4oDY4W0ld4+bbJv7ife0/vRkYctBs6jq4abNqVcAOUTZE8YaSzVXdRN+mVW2Q/etD3Zkc
LHNKG6tpXw++h9JYZ4fSBJwRDeoMMPdW9WxI3aL9xeDW75YEMa2vHGiSWuWVwsE+Vs6LDXPwxrGt
t6bHpRzEBWSZ2KBt0Oa/jJx6x2oaHnSTpKsqmzTFe8Qk57gnvp0TV7GLWwbGpQUPnx3eF/vKq407
ttvvifaeW8mUZzSCRo86dXeEKzkfJXs2lXXVugSXSUqQ5Ijwnlm5/ka+JkgIggAOiKPFuxwfq0ae
jLk6YzOgyBVtlbpXIixe0z+FWfhmzM6HsIlAKpt+mYqfjl3EvzbF91exJS4mO0456Tfdz5dJzW+d
7fzQL3KX1S+19S0X61DYcJTPfm9A3uvEJobSvcZ9QHPrSMtxq4sns6u5DIQuNMUqOA5+lm8FZQ88
kYSAVEMg2A1IexOIKBGeFYYr7pmBT46SdqQDjJsIBnHxlVjDKWygE4dEsVdFbh77ltE+TgdcimMI
8aV1iU/aA+UcuJRayYYkIHrZZPSBTsm34QT0nJTGfWk2auXThs1LJd02OblZy2ziXRhk8T3MzxtM
qfjTbEz9vTILon1BsrV0FO4S8q8r4HPjVsnmpatp7DbCql1ZFE5vxsLHbZwYKCvVwTO87IwzClGj
mcWRO9xIvVKEM4Mj68dlHOEFWS/O2qZ4b/QYrljWPneqLlccDR9NPD60RTdtC2+pSe/rpS8k23v9
S8slraq9CZ8V3X1JkeI0ttRDYfHk6JKgdMEoHFKdWcz9Xk9q2nJO1WAXljIwbmpcBSlSb7iXQsFl
vRXGC9WO9FTr9UAMS/LDSvkETNTWHw8QMekfpnttXc8YHVxLHgyWCUafIQuEGR/dqDy4KdxMbF1f
GlQgGZL5k4DJDQYiXtiWv7cmi3V81IM0iC1jXZm4x6qZFq5s6OqN5Q83eVrf1YIElI1EdCJ5Jb50
4N2QDzKuu4kfuaawdN+howMd7mqxSrO83cLHpYOpN6Nj0rekuqewodmy8wHVxPe1750zV1a8iLjf
juV4X/VWvCvoPD0FQDRgqfnncipuTDNlniid1y6o7gV42+2UEgzBtXJfGvFFtzMjTD6ASXI8DGpO
dKwaWFu87jALE8SqC+NziLKPIlXAzXRzloY3ExcqjKeZyoSgbNYNL5ylDTaANpiJTUhdLYZODBFw
Hu/gY2XobMTBFasuCgg5fhTLxrrpd3ZKU3fp2eE6oMcmmeezaTLBcvdYd5kP3qAzV8Jr/SttsYYc
Qpp24wJvcYbvzo7VBa2fCrkABkY/tZeuSPmP0LcIZTjIGjjqkX/0u2gSsv/1YK10Wi2fML0vI4OH
biw+3Mq9tVJ7MUd7p1w51v9u3hF0gb3/y9XKU7fozo8Y7eL/pjz/8aV/7lbE36Rw0Zxd6SNAu3/x
CSlE9D3LNun2WlYu8u8XLA77GFotfBRpS7m2+4/Ksy09DwoPE6rHP/47CxZX/mMalJ0K+EOcVBQz
2pay2QH9o/Kcwl9hHWH1+6ni5TaphJSVwlrh12h4S7W4uCYMDVOvejSG/rrpi/MEPgAB5yFgZdsY
jLRt1Zu8CGhWku11ajg3eS/EuhqL5LbIqVUw3bp4twvtfXCMNaeUUh2GCuu9KpL6lBD/7Ma+OubZ
vEhEQ75RI2W5fLZfhAiP1P9y/XDs3SDli1h0LLIpLGcn7werLzWoabSJC/trNmBRe8hgFnKYgSxm
2cljjkwmkcsqWzf8NbyHclHSQgNNDfS9pIQJnU0sglvkt6dp0eAML1+7iyoXZ+ahE9GAsQ4E+yLe
2YuMNzeh2PuLtOfrDJEvzA9hHLh41luuEDoJdqVu4weI+NN1vgiFswTIv0iHxSIiTnLCCk/xdY68
GNvTrkZvZPHNN1gkSJpTdi3va7sk+tSjUtpkYQpUS4yQnyRvJnmcYwk+Hl1T5MttrmCAG30322Lb
Xy+mRTEThkEWLXrn2l10UscrbzqEUyuoT/HinDblb7Aoq2nERl0I5E1EV72or0bV+tfmoshKSPXw
yPEU4PPpEG0lyP8cEbdCzJWIus6i7tK2/pW25v3sXQhQQaQhs7lgixmGWsRh9w+VeNGLh0U5npGQ
00VLTkUK2dbh+UpFZh8YML/iRXvOBfJnb6Y3eqEadQjUEJrf/IEiRIMU3c5ZlGzI5G/E/VjzmO2t
UaJ2F2p4UsjfS2nHqV0U8QhpfEAid1ym2l4OAIRq/6MNclqIS9N+QX7yrugm0WtJLnIX8Qfv+ra6
tgvrKyvk3hq0QEZwT4MXbpgBruoIajfzdJtCHcLOGYNayepxa3v5Fy+WFp93UVA9EDpHM2qbW093
R7eW3xbxF+xh+CJC2/qwS3Y3IjMfpqb9DubiYYidB3/OngHIHJJueHT75LoIR7wD3Hl8WHYOQNyQ
aEOoHXEllxcLR3vJCOIAWBv9N9vK6Q8ug/auqLmvxtl4pFjvPqadccPF+tyE4bUZV0DBudvBlzlV
Jq5G/GrhlZ3EyUOh6ZynmmRZy8EPaT366ZOanajmQ3jLj7u6SKi/q6B31tnUPkUF2HP2CVuX3JwT
t3cqpiDZT57kHB7YilKOkP3GuWecraIUzZWwU2xwUYQhjjX/d2ZoSpYV8Tzfy08u1vlVVND95sfp
B3uvlWUAzrNaZuf2ApFqVwX9o2zEC8aWZxxtFFsg3JBzXiP8UEVdQeBK44afkHyhCukuXODrBeFR
aXTf85B8TYIbHg50djPF3ppzrFeTD4NuZqFCRDkGo7QKEpBbIzjl2V0I+EtSPdUDbVqati3H45VJ
YxqH2ZVGDDmxltzB36a+kc/XBpeIt+7k9Owzu65MeH6byOzN7VwvDeDGc5wSJcqyASmT0/BK1vlH
OI/RofVIAZYTgfQ+pZ2PqyqHQnitbXkqetohgHjT9EgcEUapjC+J5W1KizA00bhTa3b2h+3mPeUv
gbku7elk00rKzJA8xTOt5vAaNXgokdbHMRdkawwQQi5Uvioz8Ddg/WN9OmHObXFRtmQ2qirMSdH6
T6FvPPjlyMcSutZ6duxHp+IsyFzoG+UcvpV595IazUcXmPGBRfx3wG+Za0VNMKgf2UtT2sZaJDqD
r5YHUbXnqSo3guUXLB7KC2Y7fh9jYnx9bJ2F09JV3r4nDW7g0JjvGp+JLOuSo7JCFhoGV0+C2h7A
6fA1FfmbJd68wHsd+B8DHoQFlHdPvymG2Ti1uPouU17CCe3AOSdWdc/LgbBIVt/jucLkPabX06i+
AkfOm9gma1oY+qals+eq763fpk67jQMLhCV24B3o+mT4baxgw2oWjNtc3tptcesgVtq+/zi7IGk0
9fNqMaRCr70NXZ/5JEIFK4LkHKY9qJ2RZrpsoHkyYQDZJNr6JmlBbZpTHLhaO79+wb+GAhNe3Kr7
DTN6ARTFf1fjRJMDZLIvOxrBfMjoK7IZOXsboS3pFkuNU2XbEOdUTOBcz/5n5+m7zpW8HazhTsFT
2viO+9uU7caueqCttMJYg9jOlSrWyUw0hjXv1gUBfqWj9I4i9B5Wq3qb6+wGJy6i8Qwm33DreZUJ
8eHpEMJLkf0MvjhQt9dQsZXxh3ukmSpPAR2CQxxQuLyZfZRTqwfclQ+UfdfUEOedsc1HuozNcR/0
XrC2JscEHVeRfzXpy5Sz+ZU1TDzKHU55Y9HEycy9LvzW3NrhxDZ9wYDWwruAz2U3XltLQyfzG4Lw
pm6Tow+S/raMKToxqotpsZazfE4zntBs37Ya+67vAsOrsBWPxq/sSdtielrXFIPt/dDDDktpx6aR
0yVq6NgwOM48pe2tVYCKH6vqpXZ5plXc8SZMjYcp7e/6Qf7wY++2LoZVbPH5GZ0/3tpBoJ5JBNFl
NW2nwhj32g+mJ6vLzLPRafojCjD6DaazLeTLiWpXsWuG4KUbPHaaOOH4jNCqg4We/VgZHfu43iPG
/4gO+XgSv2EQ3WcGIQie+F89uW9MTe90mUKYiqOHSTNi1VLka0acJyaIH92wjXNAeDlB7m27uL0t
bP8OdF/HVUEwuWcgmDnyvhYi+5UobXq7Cs/Z0fj3ItIeRj4CGBofkzFJcY5Ycoya/cKAaULBtvGS
RtAgWr8GIzPolHfhhuThlz+bxSVGed5bVcux0hWI8qHxGGMBJ06mQGC5X0PEc6ONadcnZbeyqnrr
RGhNhYrvBiBowrVeWtqs+WqXTNyyrI5aXlFy+LT7ht8pC6os8w5pboApDrg22R1et5DM6bIqZ4/l
1+VNPfKb+5+uIi86LQaefyUi/z/szeXjHwadv77wP+ccPEQYdclocCURHmYgBom/it+FlA7ETmDs
3On+bs6BeoO11pLMOpSowGhnOPpTSFa4i/7g05i2ZfMd/50xh7n7n3RkTE8C5o7lUJQnmZv+KVDE
M1mWY1JgxYv0JxC5edOELKXwdL+Pc4NZrzVd3Nzw264MZ2heckmeARODRg4tQYpWAqcrUl4SsaOf
1e0YgWoiLQFZhR34fEpLIfbpqIJVDNHpOkVS+MmtLmYFa/XdZiogpDVcOt/0kAXcxMP+IvoYibEV
1XDrcTfSa8A90XNgyuxECLiFVZyZd0UT/QpOiY6e2mDiDT5wyvdUmVSmlNtJwwe8AvknjyHnJHDn
BshHwdByCOeJJTcARmASEqQFS6LsZaDs6IwUjSOQ67skwWe6B9bnMXZLPDtDeJ8lebhuDDhXbWM4
mzT251XkSOOmTUf30YDKsO2deN5qPdXdpSLZf4gS4ayTynGPs1M/xm4NqMorjIPZ47LS5nsWQVVr
6K91oGXpxqT0ZtTzozMb431ri+6Lyyz23kyByBT4E7nYqzSB027hsxFqBPoOKnAnkpklU+WNe9tu
o10MDPt3Kmr1QB6td9deqfiXXub8OtXAISlgKJIBmqRxjMckJ8JpHHO4m1SSkjLKuu4ns+sQ2D5K
5WR37UOnYLqOpLmPkALKe8ciHJpwd0BUt9jcgjzk5T7Zeh35Mr2rpwa6RFZNuFujHFgXvraGG4TG
FhCP8bflzt3BsMimzcnQ3HApAVbh0ua+12S0D/Fk12vB3RU9dhQ3Wg7prdFZcMaa2tQ3gV0Wj4wR
HVJ1xNmpBa8sF/DJOZHm/eDMHmGzqqo3maQUHqxCO1+MgpHGc3ktL3hUoBldJ/bSYcnYoIVYM+2C
BZUzx7QL9fvop+VhyPpm5v+soziSQrB1VQla1pXqP5Vdq6/eC/1rpKLiIbSkBUgxdINzJGMCdFZt
UWCktKgeSnInN/3U5zfUfTg/YURtO3z/a99b/OU4h9uTo+dyTWRXnSRLK/6cMDYeHC/qzyP0vaNr
OK8xLV83vM5xHLOtZsDhzAhvE5mVm4jY/mfc5PrkEgncTgNB3skMSffRZrQIIAq/ddRMbg9gtU+e
XRfvAhgYHICjXXqb2PPG77aqeXdjmX/weqTT8jSU8X0b2XCIZMfyYyB9PIHRfiyXdLK75JQjyll/
I0MMdPx6lJ8Zrd38Ns1I5FjCbB2lTJnIBrg+MnbFQY5heEb5pWSA8fkOCd5nwi0BanHzN8++NEg9
JXHn7AhISz5ObsrNtPNXAdGUnh87rgh6bSpshnBb80HRHuWDTTi5Xp9tjFInNZ3ChOabzksxQMJx
DCP4kIDB++ZotqP5YChtHQr6onCJEX/nolDl6X3O73crq0nv4LuQtBnmeT72dVwwBpX6pnLa/s2I
unwX0ryMuGV15a7t4FCleUw7UhrQ/5MP9FIXuAdct0q2Q1n4EzZngXu7pjqMSs2kP+DXpJxyyMJD
2tlYj0EVn1Ug3hFsuPlr4WTHnmpfiC+RW+8Tacmji5FgZ5chrncjCqdvMmnmnZPJ6nrolqYgvDkX
MTZFg9N8LrnR6/rSQyzduXalPue84xwLTDd9ifF1Y0Xmg4sTpbS3WZziV6laE8L/APLrajThYrKb
UysU53zLFds5kx1Lb0eC8aziA73jzlt/BAbeJrqDkemMgIvFKhjQnDwQBS+qNbj09BaHpROBv8xg
ip19bCavWsXDW6cHruajK7OViwPonJvUDwLRTYqfyi3mOzJdap9qCupIajwYeUYvkpXmjxUlttsC
MXMBqGn/UDECPBe0NOyFWUCkqVNLfYAYa36kB9zKEUPHhXrX4XA6WCSjFJu0RK8Se573wyTDvVlE
bDk8P3buxzhXcFbNstu5yaSwLAz+8OqqMLLWnHb6MXUL874zzfiS4vt+nFmL7FuMCwetcxBFmYQq
MPqv+IIhhGK9tNmCIQMCuVrXhN+Ilkt763WhusnSxDwOeEJM4muaSN9Q9ty+uOc1F9uesn2WpOVp
AtD8284AkTGbTnvsaPULFejTtUWVUI00vLRqpRUnkbcmNndKwCVfhFEqUBuhQ/OPu/KyZC+nzjob
3jDdt9XkbYNEocEw3ASYQ2rvOuTQ2RqdUMfEU+PGFH276YG23oxD3d3WGaduBpTuYSR6iC9VYH0X
k/XYzeErW/5yzRMZ7zKYPGerbrO9tBuByYPHCE038KJr3k5oTxIncU2bZZa/TU2R3fqzoMVKSWsD
SAenb10QVVjiOFHhgMhroRb/mKlrX5mGQkf1hoYePy8Z70IrypDCyoo3+9DjDwhmmfwqEjGrJPGH
ddfC4IRXIpxHAL/zqRmG5rFHiWCoStOVKnkHDTZSC3s7MvyVF20CrswM7IDnHP7DxyCbKgACDZsf
DQOCcGBA+0IIJfpgdHTzaUN2K1QiJlCbKpB113vJvjYGwqQaXh0LSNsE7aGijIgqKjePAGVMrceC
FCylt8qx9LFSK/qnyXPiAz4k0q+iT+11zvryWmSu9zKlgmHVkhTX4mzOqVuMa4vpy7EQp1qroOUq
kYSc5paMkM87FKuGK5u3ko/ZR+Vl6tA0gyJ9UrW8pfiqEDz1RAFeA2Zt4wZVdEOYSR9HM6YQpiIH
zWAeRWvOhGw3jEX+rRii1tY8ItzoKJCsHDri4WkVnJMhiQ/cLzrKh9nKAfDBzV0g/s2r/+njAxTJ
Rb7Ay///N6E+dR3FA9/xf0/o/fGFf+ok8m/oHY7r+FL5VOMiefyV0AOOY4EMgqq5FOwyrPyZTvD+
Zi3CCTk8z5QoKQwd/zU/SGjDpjCV6ZHds/8tnUQtWb+/M6Iu1Ez+eNiFjmlCR0CV+UedRBPYL7vW
dfZ1DyJMNNTYCCGHlQd21gNktYm7pr3ihPmxHQOLHPDI1QSIf2Nqp/+YueAQhLGK45KGuUqq8kAD
prM2h/R78PJnADXTi5e9GMRkaJHJUEun2jqUVQ1MB2R9EIbNjZGMHVj+utnDe+6uJlHfkPTb6IgI
XjI7G+0XR669GsQJ9A3ZLdGngbUKrKQB3nNCFYGDHwlN/acatMdem3Ba3mIUDBBotz4hE/DLY0l2
ObfvRmuA3+5Q+0mfdhxrDIYLfiULqo5rvZjgQkaQSgrLPSluWJbrfUy9Mb7qzFRrmTnvE1WhNGi6
3cZI0Fk7xK5d3gqg4V3I2ndwSOsFKCGRilKa4nlh237zi4nzZwisrfTx9o4RF2ADct/IuxQj8KEo
7SdNO5Un0lPaohxlbrBpphCyoBGcG+lW1yFk6W2q+wgEOWSBOq2yNd9cf5sFvyBRdUff6N0VpBbI
MEXw6Fr1Q6T0xfFZTRt0RFw1jDZXNq3HFNpg8DFc84PCyXxHaR5OnzYsns08LQ5lFlziPD2qlot3
hp3kyIgJ3ySO+o1OCWcGdgzPnC5Jp8cYZDlQvLk6UbY1ZheC6aeaAGINUSk4zJ0qMT245SZvWS3n
aUUoUBbbmWlnmLsVJ/MhGCpUEIcVZgMsbjDDVV3a/c7Mbe6wBcVfbu15O8twX7qyp/GltYA21sv2
tk/1lcqMZ+028mgF473MDPo6sxhdqkX28nlJHPhCf2u3vAh0e6YJdBdPdClJLtAuBrQ8LveRQR4O
XjfX8JWLcB1I9772BH8xySVk8J9UTkK7D5z1klEfFVXBClEcNmNlnrjj0ls2hZdWILw7nYUBq9M4
HY2fMDHl2lI/NraYGRjjyEK7ouo3XwoASdvNob9p42KlASLZQ08OVb5qXMf43tR2ALU4UbRQhiaZ
IQ/4juAu6ad0RpHDCV4mSNbpWvfB3my8O68p1hXzaWP73aEOH4YlQ9vOIzYIqvvwifXNtOK7cE1U
9SWe1SZZ2trdIjhWY0otJU/o4qfduHZ7G+fXuIBuxeKf0VTjrms9vZlNyvIRrcXI1Slq7XivUvhW
aVScq7za5HL+CjxQz4Pf7Kx+utTAJutWrCd+KkmXf3fekXQwXayYeXK1raiKYJeZXIXgBEuAz9RV
nlIzOYqibbe9/eby04IbhO3SbTr/mFLWEFLcWJjDzibeQb+xM1n7EEb4FDW0uSYULUb4PnBlrdLw
0BSXqYOsbSWfLXtWYr172LsENXnUumg1JRRqBOxdO4pLhcd2N4qmi4n/qFeM6X34IksnpfyYKrbE
2lqGScsa5kLfu1uksDXiY99tCTueU0TA/YD1Zlt6WOVmp3roiR+NBLY3xJHaDrQ+zZU4u/h/NJsl
7VTeeFo9NQK7LYRbl5sSJS5XYU1X6Wzpu3aGXdiWGVYO6rvK8W7o8xfUKTQeAancMfaly/0l0xdT
pPdTCMNBVr95ZWPAaPkRE+o+GajsZ9uIHsRM31wa74ZOtPuYOjoujS9DxCGpSxoRDO88WjbeHE8M
V71Qb30QvFq6OET5DHerXUIHxbFg84PEQ5JnwmGcQbjqq8+C8Zjv2WkOOmm8xrb9zjlyGL2BuMFi
idomhnMabNYJ8xBdTwESAaHudzGE/pXZgbqiIJMKG0Jra53Y2041uHeeDKt6S535YEGCbfthp3je
rtxhere/6HvOieFi8Kt9TIpTWzZ7CTnzocuNed1W5SscD7VXU2hvG6qZiXFpZG/NCV9P4jIP01tX
1Tdx3BeHSlXJvSGwrs/0WhiNKratM0nclyYUrFDvpMWbILPiY+wCG2lyTG6egj6svWDFbgV7m1e8
pgG1Eq0WMBfoJy5LmthNu4VtS60YW7Hw1y5b57ZtiTS5Afw+1yUeQPkOWmDep+fJyk8J4OO1O6pk
YzomaVfJpbFMZ9o7eaTchFaVsa0vdj3BZyGMwV7B+A3IBQeL3s7K4i6type+5OAnfZcTJGQBz3h0
7IWB/BK9/cFKoSNjAzKNVh+F5hP+JiO6rpE9AA85W3gNHAsizsihALJowzdVO6OX2S0XeMi6eR/t
S74by/Bo1SRohyGIi3UR80F1Bt7j3GbPYRS6a/CCVG005gMJgmZdqlwvDM5dCSoQS6naj1o+Oy0d
dbjZ17yGwPMqOCfAQ5ydFMsHpHfJPPRIj0Ex2LjCRfRYmfZey9FZY/GEi1MgR8qlojq3UugcVIWb
FcF4QJsveFzpmKZSFqgJteKVglTY0jRuzIy+WNGwgccEUsRSSI4rAtOUgbEpZ7W7QkYRV0hi9xSL
08ZHpXmY+2e9lJzza/zwx94jih/cOUsRutFl3tpZytGdkZr0dvarY7ZUpzOefbqC/EYjuvsoYeVa
z/3d2OtqlRv1E+aAaB07eFw9HNCAq82vGLzqzs+yYtfHYX4d0eKuImx0aqx3cVeKQ8bUcAqZhAAO
aurf2XtuZZmT/mx0dkIi/oxa6uLhGi3OOFOv6543DH5ksQM6eGcKzlpJOgBrlX9LHPQuM+thky61
9AyuZERGquod3eYn3+o+sY/u54HX4DSLp4B+e6/o/XVn0npkDjlcWR/wWaD95zFFZy0j9QZA8WMA
impYau8BGITD9jagv3ksKyb8Bqk5PLIjZs9YhHfIHMcsnXGEpvJ1cnGaJFlHDUkF15AwbnsZJOJf
glYSlVO6lUG/N7RRbsLU5dgumXKCiaRd2tJzYrsgqSMClZkzbFUnPtzB9KnDcfoN9SXI8CmqelGV
FzwUPc4fGoHx20IE7zN3r0eDhMfGiwaWMbVXbUVY4Tl38WYXPg0FDaH+TRcxxgUpOEI6yZ/ssmr3
LJL91TzbP9h303IdNGxFyZPTyy3NGzNvL3EMXbYuw5taL9eCsRt4qvxfzBZvE2SDq6rxvnRkM2TP
+DxyEgmRzfyPN9nhFdo8JeYojvbczmg+BW9hIoMp++eIspYsvqVbJVt1M0EO5DNzZ4IS5/QUX2Xq
n52xfImAOq0dIq2LAn9oc/ssJjsFrzMgMZsRKTFfXrdJEB+H2UW5LoYL5Zf3Aw/JcR5dRS4K9d7O
KKEH+0KmUrsQyNRN0iweiCqlmtTV4U2AkZ4juDmSHniIOjZGbrwbwdXwQqfPMJjfbTiXaw/O9a7C
kn5lGM1LkP9RE81OrQSj4xhQPyfnl34mczt47WY2hnz9vzPpMpNa/3Im/SsY2fyDqPWf4+zypX9O
pShUAhymUMQLSKcz9v01lVK38l/K1ULQ+3Mqtf7GZcByfPZXlP/KRV37cyo1/+aQpzQx/pGd92xA
L/9GPNL+w51XUlJdFofv//t/cO9Z/OU4K20Xgca2xD9xY0arnub/IO/MdiNH1u38KobvCURwpgHf
JHNOSalZqrohVFJVcB6D49P749k+B9W17QJ87Q10o4HuXTmRwX9Y61usJ6CotlVzgL9xH1i9cVBF
5z8hEeKaoqN97Po1lKFjxbQqnkqm5Ie6Wl0dY87MEEG4IaNzAQDtlPvsCmxkrke3x4pWZMkzW6ly
WzrWx4hHYGPVlCVVV7xB9PI2elA5yVCMIn2NUl96c7VvCkNuTTPaeu6IPNh12weJseawtLK4kXV2
7HX9mrTRsE0SGwKt3Zz9wrtNJmfiLpXUD8hbt22LQiAFlerICMsnhHcQZPlWR63L9KY+liM64lrK
OyJ3Hjo8CIUU7/WQoDhy25fGkajrE8LDtF/gwKKCYEPFPkJkwaV1onw3NHVw6mwIobJc3RR+9EqE
QLUUNwvuq41qkwiClGx5FgbRDZ1N+r0XMLMilDKDT+isS/dT5xphIKsITOIMjWe5HrMO0qkeMkFD
kwUrGn7tmOQtORkgo3xqbDaHjLsJ7QLVwcsPJt4tkm66BwH+zFP+h+XOBw7is8eoeqtbId78ZSZ2
UCfto65c8p8ZiPAtBfwS/lJQBLi2vlht/EP75UFWkjilKghIZ/aHS66r9r1GjXYgChT8m7r1kdGH
IIKanc1n0RLIPVxpLEtBmDodKT2u9QsMWUXGat1/whjfQkRBJhd5dwvRoN/NeWE72Pfqq0ziF+3Y
O72Mzo0BImtXGLhRaToh6fYGj2n7ZHe5PssGoEgBC6E1PWOXrYgEIjVI2prmW1txisvRfEO6egIa
cggiJEWRUF/ZyD9YPSJBlhnHpSW9KIHt0vlGOC0W4kTbfCgKngiUAZ7aonBRNyULhBhg68LXsepx
MFu5NQ466vr9MgUXQwkZTlrfq0p+dtPtREi2rKpQBMYbE3KE/fW3uSPkjLKbuIvhbsrWH33h0WfI
Pdcypl/cdcK5RgEK/ZzUg29lviW5AW5atCzJ1jZrB7LcZL0ZsZcdCTMSoa5RnXssFDfNHP8a14dv
LgJyBGfaz9SrVGib9Hg5eYwTSsRQSP+jJyH3YIzRjT27X9qCbtfYqE0LQ2GGqVv6+/arEY7epolx
l7nwv6f81ZTV45SyNRSi5j5hyUd2FLFEjnwb3ImUejwXExzrnZoxKCWt90MIbq0GnMImnmEpqLYB
/Ta81736KH0fZ5y6TeeUGsa+J97C3gxIRdqGjD2r0OfUWNdvnnnmiamPtEHPgwXUu0rN18B2fnRZ
UW56u/hmzozihX1YYtyRqTk9mB67ktIHRzUPlvU4NWRy97Ij1iwZls247tJth8RG16jdrWeI+w5d
/XZwBsm+x9jjesOrUBP3UkXP6HGXMC26T7uMX8ES0S+TRehv7Ra8AtgSTCJRuRXksjyqiCEcndGJ
FQzMKH3JIFqxuYDa6ZF94Gll7TqZoO0iy43NPBBJOfTMEOIfhZzsozGYdO0JP6vZrPt6QL+bnkX7
0TEpt1OZ3Gg9JDddHBh73ENV6CQE/q6pV0Y2VQdDmq9xUCL3s+UNCC34hGl6tRa74Bcn99DLihPF
IHLoBOhp5OIhZFFlhVyLEWZwJ9pnWgRvifJrDqhpt+hOh0NiPdWTrYDn0XI1Dck7qQo+lJPlYDDZ
YPYWvpc4Mg8uUqkQtr+BB9q/zQNiP2x7wh2fe9mOS07tfXdCMoC3Ay/aOhAsJ0IxB4wDys/ql6Zp
kwcR0YGQThAkTzkuVTzt7fBm4pwlFYKUiBHj+n7uLPdmmMk2q2L3G8/HfFf61odOy+ZQy845G1ZU
hSXDhYuwx3wXdIL4uGQkVAcAuDmNiA+aiCCW2X2tM+czY8saJsksQulDdiwK0taygPkgwZDDxWqS
J49MBLZCMDYqIzOII0s4lQyzYwPbnXIadtzH5gvMJSJS/CyArOy5YCZxzyJUPDmi//8lHuuzQhDe
zo8/oWD+AxnB1PtvI35sEAn2mK/fnRD/8X/5zzLKASMBx1dQQMNy+A2/51EroUZ3fYvaizIG4c7/
LqMQB9l4kQKBOQKiPHaW/yqj+NMgU2CpYBTveJCK7f+XMkryB/0226eKQoBNBNRK8mOwb6712u/0
PVH3dYATUx+zNJnvHVIBbg0nY/Fb9JOw2EZahjpoR1l9SKU4oeG0B4f4UZxQwDD17FvbsdV++6/K
/HP6H+pndf+vMu6/lX2BPLHU3f/871SQf7wtJC5ogiQUQtN2vT9WDk5WQ5fJY95WwbzpwmJrkcCG
Ylj85lzENzV5OSRGAHHftZyg96UpsM//9jP+H97DP9ceKy1KmMKzHYlMDODhunv5/avxqqGnMazA
oRmF5R6UpSj76M1xcJAywMf/+8utFpt/fGaPwt30hW85/MJwF1cd128gRG7r2Syb2DvYU4SOYfCs
d0AVkjY8IYGSic14JcCYEPhyHKoQI8jAcLKf2vxfnqb/63cvrX9/I/CwKK59a6Uzmusb/e2N1DxC
nBlK9iFXzNO3LBDMe1vM6ivSkbwLcp9T20oV/OJELPivjBqqhbXAHO21KVcDDd7vLQYIdpZ//47W
r/z3mh/jDyI29GwSpZ30/nTsqMZ2zMrPGPACR4r2dhy79hE0Kevvv7/Qn9cfL+SY7Bk81MKB6/75
28uA3Y5dN/1B5rzgTjWCpAJqGfNtadAvmxn8PDCMjBoqw4ZCQUIrtt2/v4c/wZgeJ4ArPDMALg5H
3vujwTEbnt56KodDtfgzI3ID6zcDs9ncsgezSH4Z8ev//SXX2+qf3y+HjitNIdByrz3eP3/50WFQ
3seiPwDLrb+hYILnUngTfkKmNc6Fv4hUJPylnb7//YX//bNyklHmChaZHJF/3u9zwjB5gfx9sHTB
nNmoBQdOZrg1VxpIimqDz4g59d9f9N8/LT+uabHDtU1OYvHHdV5W3mKPlmgPjT/Gxy6gS9ukQzZ+
lUFbf4GzaFihZTDG//6yf+oxIQrhQF0tbPwPbPx6JP92eymXCJ5epxrssY1nNCr69pdXcEUd5lQl
/cHraoIPGGP55T7A8O8e/v76Jl38P37ndaOLhBWbCt04Mj5a9X++hXhsIk68ajjM66y8jPS7HFR7
toZK3Mbaea7HZu8twKIh4FhHViLq7MM3TLZqdqYLTnZyZ1xYhibS/ge7bbqT0jI4NsGUP+NRktd2
NutDN2afhZeqnVVayTFeSgQpLmT1CHnRxmnpII0srq4ERYNgj+eC6qiK8Jr7eiEAbjYg3g2iDpiC
xYnxsQRoEoZm5GZcml8k2COJl8sFq4p36qQCUB8wiFOZSo4FyTgXmiV/W+myeI/rKT6ZQEqbpZI3
xJghTMm4o1Dt+U+ZYEvpNk58zSc+uFAxQ22HBD/PPSXIAM9JNxREAhv4+GQWvGvkQdtOueZNVpdo
V4gKwZZD5MwGSdelanp9DKIe1YtHv4KnT6BC9EivwR0QpGzdUq+B6SeGrdlXbIwXLDyCY3SbO31C
+8wTYG8g3EqewOSpJvQ7aSfE9w5OXZD5hISgDcdSN14M32VMszkMyooDaLBHSXALYrFgT2R0P7Cu
9rN8DKBZ1uujmhKVNUqUljDIcdlO2UJ2cNvZwb1vtDPA0RHzivZ5H5ooe5d6kbfjmK2zmaKGhQt/
Yn1DzWqSyoy7yjduc7Q+8CpwI5XLfVXArUES7wzZG9g7juU8wD63WnSm+470LJe5S8zfR9YqyYPt
aP6ZNGc1veQoq91zEttVtk+IxGGE0vvsy/hCq8ED1iYWugJedOb7bvwytbb/eiIj/yvKA92NsH9p
1iLJg0S+ODxGhuQPITm8/kazxybM6j2b6b0sSDK7OLngEMtVxzmTRsguWdwGvGuV1rzfziz5O6on
BsRxkyVdaHANZVt8BLw9AuUEb6wJygY/TKfasrgj7hDvPoqslZDLTsYPI3fyyvMkm8H+ZtEprUo9
q5tpxSswgj6PDTrbtkENis7Yx+/I4gU+TyaYILWibS8NhtH5gtMqERcZ2XxTOULWb02f+ViLbKsh
oZ37jS+KcqHarhtWuKz9npghkhG9CYvdVsq5nVFapPkjaZHQ7YKADfpNYbh9tB+dXJtXqZrJeFIB
2ICHxMZks59Z4ZafCeOghRA2NvjBYn/JIZmC24noumvtOmaPttTjinOXSMO9rRT+TTBb4tOwtLgZ
mJJt4V3FvzRSOX7Dek7UlvQbRgMCza2DzHopq6OhZp+dR+YP3kYkVvSOOFmSE5SWl9YuCDF1gV/u
GPEhXGBtvZ5HsSu6j14lNV9K1XrzEYfO9Oy5cUDz7AZDtG+F8x8pFEAYSbIEcuUX8GCo2QqlriuM
soBeIxcW08wBiaNCN57QP/dj2Kd53e9JLyMso2aNC10KXsU4HdIo4GrRQcUiwXVIDdvo2vGh2BaD
fW+Jsqn3mdU3BJIHYv6+VGopj33WGOwgspFnWE28A9dZgvOntkdkzxuHIRiJXbSzhGt2CRsqurpo
35OOFF0UGyknJBsLiiY3p8mKEPraofI9IkbltEYwkHNQIF3JbkuSrY4D0MDypqBf2GPcjx5BGRj7
wKnKq5SGC2gsHwkEcGTxq8zXhB16x6vZ2SM6B4FShls3RoWDifsFZRz8hypFx1+iUiYkcZB8PYnW
HevkmqG+yhFPYmYlWav3MTC5TPf47fOkItvWi6B4Vt0I3ypmADKP5XozNStJfinmnSSH4zqN6/6n
bNcsyuTk1WZ7J1IrOEz1QkC9aRC0hFu5Z33KyG1X2LH10lsrbsExlwcepN3Rt8f0UMJd2A9zQ//K
vsw5oYwnTAfv7zFwS+Oc03Mw5WPeQqLreOqyZv6RxDPptWWQXFK/VIQoLG9CZg3MGtJGwsQqAc85
3cKotqjHJ8LOoWjONE5YNCPSx/1Br3jNZcSTllL6dVRGE2dzgwpKG0N54vDLSsJB3ZpBlRb2TzLF
lo3Rud4HO8c30bnkSNVLc4oRsG8ddB2nqel9lhp11my71tbGR26wG5GdHi8d/JN4h12TNXWuSLy4
S2zDfyqNxrnPFOEM0s7wuA4R+bU68dz+YinmtTGIP/BSLUO1Avnke1tUHUCrKldl2EGILgm1VenN
OFaWvp1QaX/OndP/rKm7dn6kEtZY2vN3tdFJUEQlKGeduvjfU1RfVpDPp4IBK1tkgyXSKjhBH1EZ
NdtL8lp5SEi21QDwAoEcJfZFepdMg74GKaZnAYQpHIfUuec7TLcKGtWu73Ke1GlSPgWWjSJY9O55
dmvxw3JG1B5BzKeHwoOTMPByec+2v/o51ua8m4cmzjam1dr40hI4KkgJxvSUEaL4lMRjvsdNHt8m
qoHDZmPsh5ARUEhowqHyCt1yJnxmvlbt/3QzeGBd00nO7A7uIQvT7poBQIJo0UsjrN2GifNQzXaY
9HH9kuWWcYTQwb0Bkve+NYMl2UXgs14FS9KjU074IAixOjgdhYK9WBjduq9xIeFj4e68Cp1O18FH
6E0YbVhF5XiY8PfvOIHNrShIsaXcWcodS/0SOpU0TlBtcnb/hfikGuxuJqoegj058nAlI/1omSHi
W2zPsdeVZ4nok0dNw5bN72vs+UD3gSPyc4dNPWSvNlgZIMJBXN15yGevUEVKCCqtGiDbMP/el/Mq
H5rtHPuMT+kfoBU9TaVlbJYZmp6uE9rSsgdQ0xk7IweHNwzZ1Y4y+WZLR+6MZno28/olx02gfZfN
OcxUTNVLSuxcHHV3y2wuZ8HM80yE4yv9O9jiAAei+vJGuHpebN72PTPGloMR98J8i+DtwwF6RuOT
Fswe1EsyGoTWrnxJx19e3Ka/MiKEvdgIbkgM8SmC3Vv47gnGiOk4OEF+a7r9s402DXsKuK5KD9tq
BnUoJzXszbHPf/WZnjeUZjCxNCnDRtyFkUe+BivUcmcb3n6OXX0KYrIFI69EQMe68y7p3BFwEzSX
eFjSV7vwfyEeTk5tnn8zHMc4a+IQS5epXeKx54cH9ZaL8iMgVnuTkLAAZ2zstm5QjK9Tlf/gCL7l
VL8vrIZAbL9nKrwyiZKAqbM5QJdfrPxnPJPumA/p3inHectj/hZBOeYIKOSbGAnMpqC42MeOvYeV
0jKfUYeWddKGcyg5Ak78rAkfDV3mDEh5oIMGs053QNIi1iN0InOkt1ZHdq2O4+DgrtrvcSGDaaJH
QeAh560XRE9gMN3QSILjWMFvNJgUlzU1qg0TD58r4cN+k2Y/g8TA7j6TfcQgg1m8sJf3rBMO25vO
u50YXBwhvD5Mc1RfODwtAFpAj5ZiEM+ciS/pbIObYZy799cAShEMPtIpsGAvTsPw22W3EkaGG4WB
DS+scCMDvAQCuEl7HyyeCThOjdOUgeqtRnPatJX3acJ/dkrsN0hB8bX05CSMDWzgNHqNh9V9kxFK
O1WOe++N09GqxV5ADjsONUdrUnbWgfjweu/PE/JsVRsny7XOzMfdI9LL7GSwpNx02n3pZnEcFA99
s2ni4xwv2twEkVgTY+d+m8kqOC1RfeeNaIKqVYHaLKKwN4BeEWEWNQqWsowxCCzelV3m0zBb0Z25
DMu5brQd9lSjN9jB0t3UW0zYXedV1un8NVgj4qhWWI8eT4FHiKzGOUuJJGacku0NjMzPMYK6pxIK
z07lpvU+1Gn7iWWE1FlDoM131LC8OaaFLKTwqDDs8sc8ZW3Do8NRH0XpvhY8WQgSJIZRmoULg4Ml
W5FPrEk6l9w8NDTgGFRGKEbVYDSJkJI2rXqfHa9YpwiY8NuROcZsVFvXLbwwHmOMg3Ig4tVs380x
t+7KQtaPnRY56pnmYJcNGX1Vkb55gzCQvBUwz0bTLu6YAZXXUvZ73RjWXUbOdWj22ic9JxbuaRrZ
+IV577OZaCn8MdcILi35EK0WhzzorwEO3q0W2a+WLpb45d0YZ5QAloc/gb4ZNKpnigaMd0NuTqMs
Mg8nwqk2jYX4WQOkB7k1q1XQD/26CvuuN5/jpLu1x6LZozObzxrbRaiJCduwSW8vGvXT3cQ2+0IM
efekxo7HUU2SpdqA9yjOcVapH3bSQO7u4UOEDM+mPjTKsttFS8t6UDEHDStnmeXGnyuA6R0bNww0
yl0rynqTLwkCHztbt0ATzoFDPtCEDdNUfCe1d8GAzPMk2gaNBOnSGnwJDG6NTp8dBqHNvmyEeSty
HZ2NrF2FJ4mFH9kZPcpeGzNUFvfVMzKQlNR0rPZkjcY+ZdyEyQWwRDc6iKwm596oLaz8VpwdqR7Z
Q8bogomj9P3yGiFyus/EZIOJix2wcC5XNUARdntbmG/gC2xqlz1mw9cxz6gx01p1Z9G6zfs82Bjy
oQ40+4BazTrkTCocSNo1fLKVNHvKZeeTRrJMUF2itiasvvfnfes0A1u6IPNu5lioD18O7UfQT/15
KvwA96LFpMlsZgKJkuUSDa5/E0FHO1HW8RVkhAcnlOm/9LzyXWYkamVWJSc6QZq2eQbF6+ZYOU9t
0qLJ4xZLCeGIBIFdxuD/dEgyOZtTUnzzVftVd173wcfyT5RUE9p51GOhbDHhcKlykfudOBqx6bAj
z8RVYyq+Lwzt3WAF9YiDSpGsrY+eK8VLfKI3t28RWJm8U/AZHoP0h9bhc27YtXFOZuXi9zBdYext
3L7jgdkWACBjvC7YUPMof2XdNO0rc0q/LQJEL8/lad+oxXYw1AfmfWr6yy3+eM7JelAvsrAmwBU4
x94rlAE3RVRX2yGt+0djQv+ezX39QRt5tRlsPcDPG46lq80tjriWb1jWA5eg/ZxVVfokTXs5+73l
vIDZmJ9RRJe7sQchNmr48Exbp7CmxkahZRbwOEh+S2M67r5cF+cCq19o+Y4zwkIEO7lzzA6P3lIR
vF0PcDkyZJ/nIQZNBtHARTe2UHe6UUyDQtMPcsQD8GluObPibT0GwMUGkg6W1vkcB/8xQSfIrEaa
m9yYa/qW4B7iIXBAq2L0aWP5062bMAAdVlVy4j1N5MdyxInmR40yHV1VkhImFgwjKkDXPxecIZtR
QUjVmE2tgv2wT+eKvTiC7jA1Dh07octwPObFvcYLVYJXkhMAabC0N4lpiufGYc1dLM0QBgCR9SEg
oubLi7vuGtWefQZp/kO30vMAPE3xHiCOtQswle0z1SVojl2sowH0oL20Wjy40TzsJKvtmhgW3TtD
mEtUE4GTk9aAABJ8a/DmyAzgwXg/cuDekexDQF9/MxikHE35fUvxM6oelp3W3+dq6UOUwCjcl3kk
ech2yVZ1+LXSmlhV5NpquwgbwK0P8vUl9uUxbQQJO/7McTym8hn+7y4t4DlLKWuY1j5A5EOTkAdD
GTJ73R28KX/cYP8K0PGWIH4RCnRa04p2JGTbeWaIcGxdV4bZwpWwBRIY6fuko+Qm6VsHwRnxM5AZ
mQsd7NliZfGhEqMcTvZECXGNK9FlRMCgy7jgcumzE3Jw/5fS6OTOVT+BvPIdZp3RCoDMuu3Skk2p
S+/SI4hE3JK9jaUNqxt7QBEQVT3Z3cWurR+ZXGAPT0kjhnDbW8VNzNBqnszzNAEQTKZ94ngg1bMT
gQ/vqLndi73YuEx6p7tBNouFbCIZAo0R6UKJLK4dj1E2HjkOixkjtMb7agkdb6OAlthPg50Xzz9n
HdxaZnTh0n8tSaccRmA0KLsR12ERjYgTxs4OH2OcHqPGKkMvF7BL2ier6NAT+eZHRjgIjYp7X1T8
aPZkPyFcPUl8nDsLIhNF0Kqe15EbLpHr0AEC3umS/C4u3B9V7R9SmMxYxO30IJr0sWmMZw3qF03r
7egXKM8RUEZusLw18XzyMhWFCA7ORVd+zUi4mLTgiq78ALEfpCsHtzeleg7iVwCz0R1PtKaoLh0H
zk60aGCQsarV4UxmlYrAlc7zu+ErItORvexJwpryfVm63Ug09fiZyIa8Kwa+AD4lol1UwEib8tY9
p7j/cxvdSJAw6InQqxM+mSHtoI6u5RsotidVw/XGb2y+qs4OofW7t8Pi6Me+MtLLsJr4koKzpXTc
7AOnA3ypJfYNd0s4RtaHOXI9YzcQhLpcGJ6kb0y3q/kXFuomeJmjNPqsLEg4W4rVLr4bO3oN7AVg
QC8tY9qe3jngG595GM576RXqKzVqKAQeQK3+Htippz/WTG48zeWSG5e5tplWbIa2QvhktClfgHJk
DEw9pSvCtCwisERU3PUpG6aXthvB1Rr30u9fmeOHVZvKo523aINGLIQ85XjvDgEgNZhTsGLeXvRp
/U7x4++VGF8pEbN91zJqHCrv0TMMhna2aG9zo7uJ8UHcu6uO46AWPYhNQDg2+Wg85sCi9MVDqyjC
Ed/LYNcja31jhssdZwajHeIpckF8FlF7kzp2fmqAaLQMalT6qDy8FYQgmN8VX2WNeSFgH+rmnn6E
/1RFnFB2cDZFh6jMBL97EnFKaOSYUm12RKFC9e7gy9gFdiFzdudLj9HbPAe6sF9EEv1k6jzcRd7k
naPacmyo5cJs9lKpvtzVNPT0SWiukkGM776oAQlxGD56Vg/+wNLko06tw2+Uk3pot+kdZojh0Svb
/hH7moOFAOJWZrafc4Fx3M2N+FvEec9a0TCAffZZC/mpFsymReb4BzJn1TXHuNXkkHVYNTDXTzUO
evTcVXGXqMTajE7qcCMMxbHvu+wbu+Xl4PUS08UCYFR2OZHcQ/WN83E6G/RIR3RZqCNnpVLudq0I
cB1MRPUBG4aeNdm1VGiYoSTLcxBLRgo5PlMsSXNyBpNb74fCck6Rw6+8idUINn723JeS+fdr05fp
vvaJ7m1jCl8J5fQYg1UDzsMQU/OB2CPmZZiCAd4OiUmQcBp0PhdoPJ4tnnBb0yrtfez1zC1qj60Q
ZnFcQMpUutylyYQk3qpHeqXBvXGiofg2JUv/1DTTRwMBemeoyHnorQCHfjmr52kk055L7DEvp/zG
WsrpEcsylvig1iSPIbM4dFNhfY3TlJ+t2CORnfE7LhD+rUiY7I5TgBxdJOUe7b361RHmealxK38Y
PPs2cTVMN0bXfw4MQB+iwljDvi8GQJcMgVVGMVgFffxoc0gTsxpkW5TsIHALeqXM1YLQgArG3EZS
I8vtJNNXJZtlZGiaWrtUO/Mh51l6Z6rFeyUIgUu+wYNH8Fm/sqlxKviM4vnUyfuE6yecKXsYXQRy
J/PsZxEXcpc4Lv6hbnwmjk8ca7d1HxIjmA+mXoKvMaqaN/IvjIvhlIAbcycIi8AFIh4wNK1rz0i5
Rszp4rWW+8PA2f7gYQUIVWQkL6wWnH08VPweBJ2HZCFLxqMmgYZJ3z4Gkd9wBGr7F/JJHw09aXRp
59hbyzTGE+WRvy0oVV6dZajveij3G7/OySkNKvsQD0RM6Rrt+Wjr7KVBK4ZMtR3e48FaDkAhqq1V
2GPo13Fx6zXxgL2qxeOUN0/m4MaHnmz30PFSd+daKXh5CrzvpVWkV37t8dF3G+t57FZbg2H6w8vA
JscORYUv/a7Fvw21NmEAxiqKpHgg5puijDBSkmNH52GZ1aeb9bTLbZ0jbx+cRGPCyVv6PxrlrZ3G
NBuVZQbI9u12RbEN3adgc4Qvr43cu7FuJuY0tVH/mCwjfyvNADCJ25XM5ePic25Ms2WnGZiP9QCS
ahsUtSzQLE94T3unTk/9wMiUfZ7aOfOIuSxrSNoQhHnnzId3kUmt5MjOOAWZW/XQ75Pk22CSOXEx
GjUam5HlCQSaHMF/PjXuA3J99G0WcXwTpeptwucuiJdS7sVVRn8gH8IDlIlW8VBCV3jhMUXSGDQ0
jDUr9cppmlc2GvOj7IDwCyPgWVX4+iWtxuwk3N4gythO92QeYMVqEjj/lmnBwEI9zdN0/jGbMx2y
p1Pu9WC5qetxwg8xWwcHKho00G4OYXeMG3MlZ9CgkbsRVdUpy6mj/MWh3YhYmZZ1L586vvQQIpZ3
ZZZs77wUUgS7z+RoB6O1sYkk3CoRGTvuYFjCbfE2+WnyCZrew0oJRhOsI1JZ8oyz7egsywmUlro3
MR3uXYKmZZMOR7Z0DBjLyKJEVCS3mARTThREIV01U9EhSNA95kSFyBQNaVv2t25ii3O+FNOBgQJ0
cdqnbWBk2TEJ6OGWMqOHUx4DLsgKD0ihltD2kFCyOYhvHTJxtnk0zG9djDB48l0yQLrYr969wQ34
7vtP6iryYhK3eke73EnWvfrq1+Rw0V46v1JiZcIycZ2tLxN9RHjBRej2iGtltXLw+9d09Mi/9NGl
bkauhEMerSJG23/OfQDbng90sPDgLM0TJDqEuCyyCC+kzUNcCw8omOF50h2hCzPiZ8h+65qp8XF6
V/173yn6STbDl9ykLF40DxzWe+lzbE0BK9WcqVmRW8Uvmfo4YXOa2C5xiBJJBUWHMwHaB+9T7hGA
WCEyZDOk3Gn7EzCS9CVnTELysCwUbSY8FamjmdAe1DTkiekBQK+drvg/BtQ7GTssPxYY6hEOz7I8
9VFRf590h/RX+56b7DAG3aKdX8BOQo6Iw3XUdlPAldqUExGXO2qnd4Ag3Ul3nUeV2KvomhQNfWjb
zw8Og58V9qhRa/Z8SHMZ9bKjIUv0hgWAuykaZQqw3jT5v9aAVnUMet9Rh9GvJQ/ZKsLExkSLFLWh
Gi+9ZcUXQlSnL5IQAgZPIFBOPtdRFY7uUmxq1eMhmyb/F3jg+aWKnSS0ekeeZSTXhbW27VNi8KPg
b0sFkSxijHYanMdHlRUM0bEKX0vbI0zCKjCPa1TSl9nN4LuqenkM3HHB/e3x/cMXjV1uiw5hchHk
HgdsxyreSkZuFqvD7weWOHh32yj+zGxyUE3W4xu2/x9Y2j9BgTCLnlWc3ntOKjaIYnl0Ay4yOBNx
PSWpAa2i9TVNWkLCgDmP5kVlWfBS2in6WA961LdS1v49cJ6OAIe4tmGcL6DPV4xnEhfeDwu68tEq
ADxORjrTzg+9vh05YeAjx3Z/MZvWPArFqlXniiWF1cQGP0/lvnlNJ0KKCZj1Q95FT7Lx9LNlZcY9
FpH80JoqgzBQFhqGgPaWE15/vV347nBaGWVPIvw6Cpo60jFkZQwMV31N3+Tx31ccgieVIwtgjEeE
XetLDJE55OfQptR6S9IIAfMye8UVM33HJH6Os9DN5lbhYKyIkZgJd7rAG4Yh6fnb0syZejK5JM6O
yckB601hbiAYACFeMsOyiSjvMqTfa1Wl1m0ffY13bHN+x8Y1B9j1ykBU75v8bC5+OuqhAWQu6p2F
VAnBovNg9+lVxAlW1tIfthFcyJ0dLeuMO66fgHFT4cI+kwvC5MJ/wAjTqzsmYIBHPdkODFwd66kn
C/ZgFkVLeZ+IPuyLvniGA8eYFPB2vGcMOW2JXm4VZ42qvQ1P5GC5IhDgRk+0S5KKTxCJ5FnU7OtE
OOBLZz29DAmUBxobKI2sKZrk7JlWjkWEJSKb8VKVZx2xZcQlgbGk6/LgaYBuRQKByZAasGVlb300
5qeaw6bbiq6y2LM3LEWUWa2BJpgarLj05eNA1MsPo0TlnU6uN2/pDL21CNSes5lHK7lWCfUQGVbL
zmBrgHzJGFiUt1Fpjv+LuXPtbdtYwvBfEfpdOlzeBZwWaGwndp24ju20Sb8YjCOItO4SaV1+/XmG
F1uU6LTNEjhLFAUSO7vc4czsXN85ATOBgSyLp3l8BpCKg3lLsgAwmd1Nd7LanPv97gYEuPEQ6j9t
pzQkTi373eJx61/YOE7rt2PHp3J9BrwvxUJI2fgReBbCBikNm+MsuVo9USpgLZJ7plKnnAvg6A8q
AI52vfa+TPoboNO2zIp5uwJJ6hxTZXcZMxvTAuch3vmnj9kmAR+gP02RBKImQ2dnf96p7ePZznaA
DiWwBttPT0ZrL7kC1GCOJ8pdQtADIIAzUilAilHjsj1Z+c4N+E4rOqLGwz+Ce3C3R6QG3lI2QNHJ
TG0/Tqxd/BaUmW+TxAfmYkZvIhnL1el8w2TtDO50YqZLh+r+fLMF7cB1KMeay0yudPkAohrewHxy
6wHh9mmOsfvx0SElZyknu7HdkFx9PPIDrMHJopu82w3H6y3DmrqkKro0BW9+mwzJIp3hBxDhe/M0
TjdUDfpgVGUnyylGwXl/w0Cms3G8pHYFCKJEnSaLAESItUr4Gy9cBO5FNp1115826+V29GfxNxNG
a7vnTC+zpkAEW4una5dy6hl9EpibxA8XtPWe0mXP0t2nFXWo3XEipYvAXS3PyGb5A+XeA2cU3zOu
GEJOCJtfzKUoSiWLx9lvWw95ZFJPnyIfkJh4k4zWrM1fyLaz+NqNN5QG+UF3/oVRxvSmxqCkbD51
EZbVFSjlq80JfeRz73L+tELT7Zy5f39Z1JOMGVvnnq8yLILTgG4r4ICs8YrMgvIep4xlJaHlc1mM
cBxvFDDGWJ7T+zBlYrRUI1nMOZ++A0k7pnpN6vPOpiqkjAx8J7CbVH+zzS66JJYXwBIOM/v3+24Q
k0vLHu35l6zrc2ktUshAfZJFDDqcbGDbnS2R8eGUUvMVDbH35Iber1PPe5hhkBPzUBtg45wuWnTY
T8E6V8GVs55PSJPMU2DddivCf5Qt2le08lg3sc8NSYlYzJAP3lUBgrUYPqhxur7Dm/yQklUhEZSN
APVfLn2bOrk4Xb1zVlN65QCCulmt0+SK0VjMpsBsuZsls9GF62HhPoW7+EqtNglgGpjXIbjyg/nG
pWN5kSi6dZlvRWJ7qKyL5Gm+fUs1gButM48B21i2n7JJgou+sgNxPaekR8iL7dyv60f78fr+6X78
uxsANku12OMlsGHrK5+madL16ebP4Xr6dn4fqgxkEMTjDcnP6fki697Es9H1ruuT7g8YKn2BvwNm
MKXZc3qe1Od0QnA4cTeL908pEWGmsju/p/dd9ONWERl6XH6m+eD+XfA0Ce/AtXFPu8HT6G67Xvt/
kOy2z3A6XSpSAiZJYlX+ldHacDb2sVzSufJmp2jO1Xs7Dalhsn2gDpLu7MNkg+OezPo3oziwyB1Q
gkaX3fILEdponGWTy8VoPGLy3S79Ek/ijyGW3XtqVD/TUbUbnjFbPT5Z7WzQOEZAJqw31Mf5yQzM
7R1GmpVJ9Lo/v/THj+oU0CQmxD2BIvxoT5YnsUW/zGl31t28z0ti/1OreV/l7aYPs/l2mQz52PU/
/gK+If/9V/7N8+8c/MqH5GE5o3U8/e5vvRvMrqLJYHX4S7WV2b18u9MojWp/OJum1CF8zAbSjLLK
xun3f1qcg7YKWSjvp7ibHS3xj36pasdtXqgzyN/rbjsf/PxThAqfniardJk8pPudLzATDciKwvEa
KFb+XvmRvrfMOOLk2TfWV15PhY7vuQGV+WPQl6q/t/iBUraio4YuGEs6ANhoj5SvUeD7h6sIXTBM
CwQ4nJ/yAwRwGC/ed0AWrg66Rwcgh12qx22bkvn8obbdQDoER3NkfoAOYd+m2cmnS2WPAOiLXuAq
OqeU6uePkQSgi0ZXEgIkgTF0tEccEMDuORbTa0h3VgxiIAd4gianpwrcXhgya8Jy4fEaBzg9ZjPT
rAJnGHnyFj49zXkOio5unJLH9wiADgiUw/Hp4sgf8+jgK9+2HZlcrccCQQ88dBekw0Lpi9bfIwQZ
jV7okwACu8lMVrC1WcHpgafhATHfoAW4BOgeNe/rF6YAL6z18fs9CxnwMPWKm07w7fc+PlJg+eBS
QptCCgpSG2cR2Np60AE/pQ9sGcAp+wQgcdHDHhKIzmIL845O+5kWCyhQZUg9cQXQK1f/9kBvEdMD
cKZ4DBV/XRmAAF4/ADRHmgX3CCDfHhvLJyZrKtvzwlrf3ke1gyBFI275ievcj/jTsBooEQ2TWUCM
Fy06qKCXt+kfST93n2ODDmyo/pfucb2Du70+Dh/9yKWhf+gRWsAohBYSYOjlL/BYWhTwe4y2pjHa
Qr8fCD+wETZeoKnC3wLTYz0G6HjnWbprFHB6NDHjBJYWcEFp8y5A7XAIPhDzGuFxpzCCDg1gt0dA
pC8Bg5zXTKMAE/Y0ZUCFxH1CsO0x9Sp3d48TZKCsyILl+MWPzdMFhS/U170PIQTq3qZTgCPuU4Ah
VIp4kEsLeP6YqhOKe+og0PZvQoNuD8wcm7DHoTpUPQsrmPRLwWzmCYH2tyf4CSo0LgBE3Pv2Ygb2
AY4hWFDqSSO1ANKrqwUwdogJy0EPCKCIEAR2QKl3pR24ck3jAPB9NAmAtRsAzEP7R6HmDsIBqEGB
UAEwAQgXeYr9jKPD0dCMfx0WDoj+enng6/mgBwLhgUASBuXFYxwFbF2jkAxJ37aUnc/zqx0dm0hR
put7hnoElrZV6PXCPhA2+P4HWgAzSL65ZagZ5HktHL0PzjXjJLneD7668sX2kTAoj6F5MUc3CoYX
LIB4jqpC4gdWENYR+FGM/nNzMoh+NPEiEBw+LZ9Qkf0Bro/4/yteMWjLIFuBImeeFigtYW1jAL8Y
SXBDUKDz59ApsnoeeHA4DCWvmMkKjrZzSHCQAiYAu2oqgciYF4ROAHiiyaKAFtcUBTzDfM4VTlHx
HNEBBFdw1uR/8pgnEJIogUs16aB8yZSIEVzpxho/kCnHMAA3FLvIUEnQpoDbs1xAddF8BSccagTV
I4jiKy4QMyngauuCfk+gDMFQLHmgLgviKIILBiuURphxdrFk97QuRp8DUhNKIKTUBty0NUNJ9YiX
2lCosMWMo4C4tloUUIpYGF+ameK1o3MhFEly39CTe9ppMp8UKfOYmVXYLP8uMbIg7BNLzX9eSJtx
HODq+obIQECsGCzzV2UgQEqCvJrARPPY0zaPgckORQlar9qGmMYE0oy1DUsjWftCIHsm2VPGhNaU
gdTMKCt0SSsZ6iKVd7RGoBh89RBVT5Akt/v6iFXtJnCJGfbJqUtS3Ugp0LWMlUtliO8zavYVKWDu
LIqgH5hqDXjaFqFDlMwB4rgKiB5KQT7jiHh6aCgPuC3wAKFAcPSPIkYWKtKmmgice3nMvAwBp9Y1
h7j0mRBFg2vdFpbCMSYLkFA1M11EWa/uycOeaDflHUQGxAsIHQbOUVZgmubrBjI4zGdwmDbjExcg
NiRVY4UVdCj6lFQq5ZBNM/MCpKBJ9/v7ZEpDC5O3VP+HrhAF1NwPFBUYxwZ5G0lQVnZrmADkC0mG
gJSFjNfufqwfh8pproXCNjBNDoo+mjKT/eME8HsoOEbtkRQpHni9RgfVc+jWqWLIJcuZ5hFV9smP
0wFLKGQOAv/VLwExgxmBQBJNEuvyGMkIlDfr6gJKBxgngkNUfesDRrB6zBOCDIbWkmHB6VLAJzno
AkFIlVD+1O8DCZc7klcnRpo/ZupELDl9OhAKd6kiKGtF6hIhJQR9cYusUiAKupumEkhtadKBTCGZ
EakeL9hBLps91Qg/yAgo/GOz+wpc7aCZuEiu61JUUiOAWIkOrXd0FhgqCo720TERkfVAACSL54gC
1Nb7Pi5SzmzGCUFZ9P3j92JAilQm6FJdXTxHQuDRePHSfGOmqey5BYf+OB3Cnh/0lThLJSPU7SSU
ohiRDIoq7ShD6SCOnl7uwO8xQZeRZ8/tFkcSwR1qk2Eq1K9pEuGX2d0f5wT6LFxuPt+TGPTefSDp
U+Y4MqixlBUzCZDPxNNjAQelCM47TVWFSji8FkigWUzy9gwNGgb6xYVSYewSL6Ll9JVrwSGNDIUM
VQNlM5iGEBA5win0nglQD52jDi1sZerNygSToXSQYfZ6soB3SIyAUFlj34VkVBVzhyz0Yf6YSocW
YqhUFRAtC16VCMJo3J1OEWszVTdqX4/EDPncDIN91WBkQmmAI21mHIGKaU2JwGCkuJiwYZVTq3uP
4jRY1JvZkMBIk5l306SAkn5Dp09MtbIVa3aCpBV85bo0ZD5fHgYmFwFU0aUD0WMLFJ7QZ6UDQ8m1
yTmgMKrb00ACgE+tSwBsZSooMAjLSEn9khSDkSplfmqomYCVr08BbGUQWMp6Gmk3qXECRcgBOUZX
FXaCmdcC+RFdOmAwQgdKj+raEF0AeBEV2kD8GywKtAzpEoCD0pbF1dhYaCB0wFh0HasMMxgXTiHC
Y4ehdmg1j51iCVVYJXV5kNAqGgOL8f8cWn2YZdNU0OWGyWy6j95Gsfw/44SDFerAbY7U2JFqyZ9j
75FqbIcQc/Hzf6ES/kGs4Rnm7iROxt9yFLxksNqD0vvbX6hg4o4XKIHrLr79/JOQqfaLAopXLP0C
kvdLDSMv70Xc+2HVm5jvU/7z8oDHW9f2qk5V/eV5MlhGy4d4m/9gW76mIBD+/NObbDAddi6jaed6
yXjb6cNg/2vXcu0v73aE7vfsQn1vK946Yq8PUbK/xbNc6S7/JVoBF1vn1iJHKmEI/dXHUbWKfOBy
ZbS57sqf0jRaRt+StFpqb3nsBf3l4yjp3MXRtEb24v0FfE97g6+zaecmSh/iKH1lF0RYd5e7ZdRA
IGmSamHl6bBa5oX2EjjXXjoaVYvsLcwdorvwbcZkn2qZvaW5NVtYOkpf5RfsQf0N5rBJ5w1HqBbb
O0ELonqbjQQ4uq5mSn5vQV5vwRodxU3aQGBctKmToCKbaSM4OfrLr6LRoEGS7BZk9DZiZGX1ji/f
1G5BSG9Rka+RpQVBvY0mWdopvuwymjScoQ2hLTaJ4M4mKrUhu/kO18toFDXt0IbwRiO0/dVrZ2hD
eiOskcGs4RO0ILs3s6Rz1sT9LUjuTbRFMxy/t0Ba6Iptcb1+bVSZ0h2qv/60+d1bEF3Y8SHOonnn
Mk6WCf9v4k2pL9Q9RL5R8trN4rQgwddx1qg8pWdd++3jZVSzvYsbSyJDbSxdymznNun8us1Srsdt
gz0rHW/6uyUPcZM1K6EP/cUHYmi+IgktSPF1XG7QoEAlHqh/AAjfoN2kr7OFteXDjrMmNSRx/RY2
YGLKsIFxpLxCe/UIT6jJS5Ea1xYWj7PJa3atlJLr7nA1m0L8Zs6UEqwW1sdRbzRrBeirleXfZFHn
fTRhonC14IsZJzjl2ptgxqVxsm7y5aSnUX/9BrGVLgn9hcVqE+15F0eTiRyjWvSFQlJw2NZG0brp
mpSKk5Z2uOYenjVYulLK19YWfOvGLVqQ58IE5Vbbzhp8bAF+0z3Eh2z0LWo0VqQLWXt1lu6IVzOC
n6rl9lipBYn+EA0655h14tc07NCCOL+fzZudMl9ADHVJ9H42SKpVnimTl29pr5yruGOi5CCUuotf
LqOvTe/dAkteig7CO2p68xZ4kigwttW0+Q7L2+y0aSOE5/2HHbGzGj5uC0x5GY2jVUN0LO+W0j3A
CUbEvMl/z6sG9Ffn+zYGf/KiPf3l8wD8TUNkLE/w6a8fvWoC5Z1aLWyQbCOsk2ONmYPjtLE+V8ox
Y+bdNS2s/hDPYP5VgwOQV1vo7iCs0xS+yrujtBcneTOajTonjJ46ktxAuqZ0d/gVvXCHcB0HUfKK
Te3lJ1Mi2ydxtOQjVG/7fLHkg4h0t/j0DQHGQjzwYl6GnOhucI1nvYqm2fjA6nkBTNPdoTSsiojT
KpnUnb0XzAndfcTNgKNq36Fc/W9th6Y06DOW63FytBrd1fTP6plf+Y2H8SBa/vI/AAAA//8=</cx:binary>
              </cx:geoCache>
            </cx:geography>
          </cx:layoutPr>
        </cx:series>
      </cx:plotAreaRegion>
    </cx:plotArea>
    <cx:legend pos="r" align="min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 b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defRPr>
          </a:pPr>
          <a:endParaRPr lang="en-US" sz="7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Arial" panose="020B0604020202020204" pitchFamily="34" charset="0"/>
            <a:cs typeface="Arial" panose="020B0604020202020204" pitchFamily="34" charset="0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0T02:18:27.4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705 37 24575,'-7'-4'0,"1"0"0,-2 1 0,0-1 0,0 3 0,2-3 0,-3 3 0,-13-3 0,-62-2 0,58 6 0,-19-1 0,-3-3 0,-3 4 0,-49 5 0,84-1 0,2 2 0,0-1 0,-1 0 0,1 2 0,1 1 0,-1 0 0,2 0 0,-2 3 0,2-3 0,-1 4 0,-14 16 0,16-17 0,1 3 0,0-1 0,1 1 0,1 1 0,-1 0 0,2-2 0,-1 3 0,3-1 0,0 1 0,0 0 0,0 1 0,-1 18 0,5 5 0,1 0 0,1-2 0,5 2 0,-1-3 0,2 2 0,22 74 0,-25-104 0,1-1 0,-1 0 0,1-1 0,0 2 0,2-2 0,-2 1 0,0-1 0,2-2 0,1 2 0,-2-2 0,1 1 0,2-1 0,-3 0 0,3 2 0,-2-4 0,2 0 0,0 0 0,8 4 0,10 3 0,3-3 0,-2 0 0,1-2 0,39 3 0,304-8 0,-363 0 0,0 0 0,-2-1 0,2-2 0,-3 2 0,2-2 0,0 1 0,-2-1 0,3 0 0,-2-1 0,1 0 0,-2-1 0,1 2 0,-1-2 0,1-2 0,4-2 0,0-3 0,-2 1 0,-1-1 0,-2 0 0,2 0 0,-1 0 0,-1-3 0,10-22 0,-1-9 0,-4 23 0,-2 2 0,-3-3 0,2 1 0,-3-1 0,0 1 0,2-45 0,-7 43 0,1 15 0,-1 0 0,3 0 0,-6 2 0,3-4 0,0 4 0,-1-1 0,0 0 0,-2 0 0,0 0 0,1 0 0,-1-1 0,-1 2 0,-7-16 0,-76-98 0,81 117 12,0-3 0,1 5 1,-1-2-1,0-2 0,-11-2 0,-6-8-1450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0T02:18:27.4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24575,'1'4'0,"0"1"0,1-2 0,0 1 0,1 1 0,-1-1 0,1-1 0,-1 1 0,1 0 0,-1-2 0,2 2 0,-2-1 0,8 4 0,4 7 0,67 71 0,133 107 0,28 23 0,16 20 0,-135-130 0,-20-26-1365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0T02:18:27.4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1450 0 24575,'-16'1'0,"1"0"0,-1 2 0,0-1 0,1 2 0,-1 0 0,1 1 0,0 1 0,-23 11 0,-9 9 0,-53 39 0,35-22 0,-829 503 0,811-496 0,72-43-227,1-3-1,0 3 1,-1-4-1,0 2 1,-15 4-1,6-5-6598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0T02:18:27.4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24575,'6'1'0,"-1"2"0,1-1 0,-1 1 0,1-1 0,-1 2 0,0 0 0,0-2 0,0 2 0,0 1 0,-1-2 0,1 1 0,4 7 0,9 7 0,144 111 0,117 107 0,-276-234 0,137 129 0,-119-115 0,-1-1 0,1 0 0,1-3 0,1 1 0,32 13 0,-7-5 0,85 51 0,-6-2 0,-97-58-65,-16-5-260,0-1 0,0 1 0,21 14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0T02:18:27.4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1444 1 24575,'-10'5'0,"-11"5"0,-19 12 0,-23 15 0,-31 26 0,-28 21 0,-20 15 0,-17 10 0,7-5 0,-5 14 0,10-4 0,20-13 0,28-18 0,30-19 0,27-19-8191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3T01:11:47.6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24575,'6'1'0,"0"0"0,1 0 0,-1 1 0,0 0 0,0 1 0,0-1 0,5 4 0,1 0 0,190 108 0,-158-87 0,130 93 0,-123-83 0,89 46 0,-63-39 0,-23-14 0,-30-17 0,0 0 0,39 31 0,7 12 0,-35-30 0,55 54 0,-90-79-81,0-1 54,0 1 1,1-1-1,-1 0 0,0 0 0,0 1 1,0-1-1,0 0 0,0 0 0,0 1 1,1-1-1,-1 0 0,0 0 0,0 0 1,0 1-1,1-1 0,-1 0 0,0 0 1,0 0-1,1 0 0,-1 0 0,0 1 0,0-1 1,1 0-1,-1 0 0,0 0 0,0 0 1,1 0-1,-1 0 0,0 0 0,0 0 1,1 0-1,-1 0 0,0 0 0,1 0 1,-1 0-1,0 0 0,0 0 0,1 0 1,-1 0-1,0-1 0,0 1 0,1 0 1,-1 0-1,0 0 0,0 0 0,1 0 1,-1-1-1,2-6-6799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3T01:11:51.5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1116 1 24575,'-7'-1'0,"0"1"0,-1 0 0,1 1 0,0 0 0,-1 0 0,1 0 0,0 1 0,0 0 0,0 1 0,-10 4 0,-125 76 0,94-54 0,-225 142 0,122-66 0,23-12 0,112-81 0,1 0 0,-26 26 0,1 1 0,30-30 0,1 0 0,0 0 0,1 1 0,0 1 0,-10 17 0,-26 61 0,12-21 0,7-21-1365,15-28-5461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3T01:11:55.7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243 1 24575,'2457'0'0,"-2260"11"0,-84-2 0,90 1 0,195 15 0,-194 14 0,-121-20 0,-72-17 0,0 1 0,0 0 0,0 0 0,10 6 0,-17-7 0,-1 0 0,0 0 0,0 0 0,0 1 0,0-1 0,0 1 0,-1-1 0,1 1 0,-1 0 0,1 0 0,-1 0 0,0 1 0,0-1 0,0 0 0,1 6 0,13 32 0,17 71 0,-30-88 0,0 0 0,-2 0 0,0 0 0,-2 0 0,-1 0 0,-1 0 0,0-1 0,-2 1 0,-1-1 0,-1 1 0,-13 28 0,17-44 0,-1-1 0,1 1 0,-1-1 0,-1 0 0,0-1 0,0 1 0,0-1 0,0 0 0,-1 0 0,-10 7 0,7-7 0,0 0 0,0-1 0,-1 0 0,0 0 0,0-1 0,0 0 0,-12 2 0,-13 0 0,0-1 0,0-2 0,-66-2 0,73-1 0,-2236-2 0,1337 2 0,910 0 0,0 0 0,0-2 0,0 0 0,0-1 0,1-1 0,-1 0 0,-24-11 0,-8-5 0,23 10 0,0-1 0,-46-27 0,68 34 0,-1 1 0,1-1 0,1 0 0,-1 0 0,0 0 0,1-1 0,0 1 0,0-1 0,0 1 0,1-1 0,-4-8 0,-10-19 0,8 18 0,2 1 0,-1-1 0,2 0 0,0 0 0,0-1 0,2 0 0,-1 0 0,2 0 0,0 0 0,1 0 0,1 0 0,0 0 0,3-24 0,0 28 0,0 0 0,1 1 0,0-1 0,0 0 0,1 1 0,0 0 0,1 0 0,0 1 0,1-1 0,0 2 0,12-13 0,-11 14 0,0 0 0,1 0 0,0 1 0,17-9 0,3 1 0,-18 9 0,-1 0 0,1 0 0,-1-1 0,-1 0 0,1-1 0,-1 0 0,12-13 0,26-29-1365,-36 38-5461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0T02:18:27.4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481 1 24575,'-5'0'0,"0"0"0,0-1 0,-1 1 0,1 1 0,0-1 0,0 0 0,0 3 0,-1-2 0,1-1 0,0 2 0,2 0 0,-2 0 0,0 2 0,0-3 0,1 3 0,-1-3 0,1 3 0,1-1 0,-7 5 0,-92 107 0,-21 24 0,94-112-113,14-11-96,-1-1 1,-1-2-1,1 2 0,-3-2 1,-24 14-1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0T02:18:27.4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24575,'9'0'0,"1"1"0,1 2 0,-1-2 0,1 1 0,-1 2 0,-2 0 0,2 0 0,-1-2 0,2 4 0,-2-1 0,9 8 0,13 10 0,47 46 0,-37-33 0,17 16 0,242 206 0,-288-247-125,-1-3 1,-1 3-1,0 2 0,-2-2 0,1 1 1,0 1-1,8 18 0,-13-25-242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0T02:18:27.4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998 13 24575,'-121'-7'0,"78"3"0,-76 3 0,94 2 0,3 3 0,0 2 0,-1-1 0,2 3 0,-39 15 0,-100 65 0,101-53 0,30-18 0,0 3 0,0-1 0,3 4 0,0 0 0,0 2 0,4 0 0,-2 1 0,3 2 0,0-1 0,-23 48 0,38-65 0,3-1 0,-1 1 0,1 0 0,1 0 0,0 1 0,1-2 0,-2 2 0,2 16 0,1 10 0,5 38 0,-3-68 0,0-2 0,-1 2 0,1-2 0,0 3 0,1-2 0,1-1 0,-3 0 0,3 1 0,1-1 0,-1 0 0,-1 1 0,2-1 0,-1-1 0,1 1 0,0-2 0,9 9 0,9 4 0,-1-1 0,40 17 0,-23-16 0,-1-1 0,1-3 0,1-1 0,2-2 0,-2-2 0,2-3 0,-1 0 0,1-3 0,58-5 0,-93 3 0,0 1 0,1-3 0,0 2 0,-2-1 0,1-2 0,2 3 0,-2-3 0,0 0 0,-3 1 0,4-1 0,-1-1 0,-2 1 0,13-11 0,0-4 0,-1-2 0,27-39 0,-5 5 0,-18 27 0,-1 0 0,-2-2 0,21-49 0,32-99 0,-66 165 0,1-6 0,-1-1 0,0-1 0,-4-1 0,3 2 0,-2-1 0,-2-2 0,0 2 0,-4-27 0,4 46 0,-2-2 0,2 3 0,0-3 0,-1 2 0,1 0 0,-2-1 0,2 1 0,-2 0 0,1 1 0,1-3 0,-3 1 0,2 2 0,0-1 0,-2 0 0,2 0 0,-1 1 0,0 0 0,1-2 0,-1 2 0,-2 1 0,3-3 0,-1 2 0,0 1 0,-2-2-1,3 2 1,-6-2 0,-7-1 11,0-1-1,1 3 1,-27-3 0,29 4-293,1 0 1,-1-2 0,1 0-1,-12-1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0T02:18:27.4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460 1 24575,'-40'-1'0,"14"1"0,-43 4 0,61-3 0,-1 1 0,-2 0 0,2 0 0,0 2 0,3-3 0,-2 3 0,-1 1 0,-12 6 0,-14 14 0,-46 44 0,67-57 0,0 3 0,1-1 0,0 2 0,1 0 0,-14 26 0,22-31 0,-1-2 0,2 2 0,1-2 0,-1 2 0,1-1 0,-1 19 0,-1 67 0,4-93 0,0 6 0,1-2 0,-1 2 0,3-2 0,-2 2 0,1-1 0,1-1 0,1 2 0,-2-2 0,1 0 0,3 0 0,-4 0 0,2 1 0,1-4 0,1 4 0,-1-2 0,0 0 0,0 0 0,2-1 0,12 10 0,9 5 0,1-3 0,3 2 0,39 16 0,-38-22 0,-11-3 0,-1-4 0,2 2 0,0-1 0,1-3 0,-2 1 0,31-1 0,142-4 0,-171-2 0,-13 2 0,2 0 0,-1-2 0,0 1 0,1-2 0,-2-1 0,0 2 0,1-2 0,-1 0 0,1-2 0,0 1 0,-2 0 0,0-2 0,18-13 0,-7 2 0,-1 0 0,0-2 0,-3 1 0,21-32 0,-31 42 0,0-2 0,-2 0 0,0 0 0,0 1 0,-1-1 0,-1-2 0,1 2 0,0-1 0,-3 1 0,3-2 0,-4 1 0,1-15 0,-1 12 0,0-8 0,0 0 0,-1 0 0,-7-30 0,7 46 0,-3 0 0,3-1 0,-3 1 0,2 0 0,-1-1 0,0 2 0,-2-1 0,1-1 0,-1 3 0,1-2 0,-1 1 0,-1 1 0,-7-10 0,-2 5 12,-2-2 0,0 0 0,0 4 0,0-2 0,-1 1 0,1 2 0,-1-1 0,-2 3 0,-19-3 0,-4 0-507,2 3 0,-87-1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0T02:18:27.4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419 0 24575,'-33'19'0,"-2"-2"0,4 3 0,1 2 0,-1 0 0,1 2 0,-31 34 0,40-38 0,4 1 0,-25 37 0,36-47 0,-2-1 0,3 4 0,-2-5 0,4 5 0,-3-2 0,4 1 0,-7 23 0,-21 103-66,18-89-1233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0T02:18:27.4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24575,'1'0'0,"3"0"0,-2 1 0,1-1 0,-1 3 0,0-3 0,1 1 0,-1 1 0,0-2 0,2 2 0,-3 0 0,0-1 0,2 2 0,0-2 0,-1 2 0,1 2 0,30 38 0,-30-36 0,32 49 0,42 90 0,-68-125 0,-4-10 0,2-2 0,-2-1 0,-2 4 0,0-4 0,0 3 0,1 0 0,-3 1 0,2-2 0,-2 16 0,2-20-60,-3 13 107,0 1 0,-3 0 0,-2 30 0,5-47-107,-1 1 0,1-2 1,-3 2-1,3 0 0,-1 0 0,-1-1 1,1 1-1,-1 0 0,0-1 1,1 1-1,-2-3 0,2 3 0,-3 0 1,3-3-1,-3 3 0,3-2 1,-3 2-1,2-3 0,-1 2 0,0-2 1,-1 1-1,0 0 0,3-1 1,-10 3-1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0T02:18:27.4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737 21 24575,'-277'-17'0,"228"17"0,24-3 0,3 2 0,0 2 0,-1-1 0,-23 8 0,42-6 0,-1-1 0,0 2 0,1-2 0,-1 3 0,-1-3 0,1 3 0,1-1 0,2 1 0,-5 0 0,5 0 0,-7 4 0,-40 59 0,13-16 0,20-31 0,1-1 0,1 1 0,0 1 0,2 2 0,1-2 0,-12 33 0,17-42 0,3 3 0,-1-2 0,1 1 0,-1-1 0,3 0 0,-2 2 0,3 0 0,-1-3 0,1 2 0,1 1 0,2 0 0,3 24 0,-4-34 0,0 0 0,0 1 0,1 2 0,-1-3 0,2 0 0,-2 1 0,2-1 0,0-1 0,-1 1 0,2 1 0,-1-3 0,1 2 0,-1-1 0,1 0 0,0 0 0,0-1 0,1 1 0,-1-3 0,0 3 0,2-3 0,-2 3 0,0-2 0,11 2 0,8 0 0,2 0 0,-1-3 0,0-1 0,37-1 0,-7-2 0,109 10 0,-103-2 0,-1-2 0,76-9 0,-122 4 0,-2 0 0,1 1 0,-1 0 0,2-3 0,19-11 0,-30 14 0,0-2 0,1 2 0,0-1 0,0 0 0,-2-1 0,1 0 0,0-1 0,0 3 0,-1-3 0,-1 1 0,3 1 0,-3-1 0,2-1 0,-2 0 0,2 1 0,-2-1 0,0 0 0,1 0 0,-2 1 0,2-2 0,-2 1 0,2 0 0,-2-7 0,-2-224 0,0 230-7,2-2-1,-2-1 1,1 3-1,0-2 1,-2 0-1,-1 2 1,3-2-1,-3 0 1,1 2-1,0 0 1,0-1-1,-1 1 1,0 0-1,-1-1 1,1 1-1,-1 1 1,1-1-1,-9-5 1,-18-18-1216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0T02:18:27.4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538 65 24575,'-5'-1'0,"2"1"0,-2-2 0,1 0 0,1 1 0,-3 1 0,-4-7 0,-17-4 0,-27-2 0,24 5 0,2 1 0,-5 2 0,-51-2 0,71 7 0,-2 0 0,1 0 0,1 1 0,-22 7 0,30-6 0,1-1 0,-1 2 0,2-2 0,-1 2 0,-1-1 0,1 1 0,0 0 0,2-2 0,-2 3 0,1 0 0,-1 0 0,0-1 0,2 1 0,-1 0 0,0-1 0,1 1 0,-5 9 0,4-6 0,-9 18 0,0-1 0,2 4 0,1-4 0,0 4 0,-7 37 0,11-29 0,2-12 0,-1 0 0,-1 41 0,5-58 0,1 1 0,-1-1 0,3-2 0,-3 2 0,1 1 0,1-1 0,0-2 0,1 3 0,-1-3 0,1 2 0,-1-2 0,1 1 0,1-1 0,6 10 0,10 8 0,-7-7 0,1 1 0,23 17 0,-32-31 0,1 3 0,0-2 0,1-1 0,0 1 0,-1 0 0,2-2 0,-1 1 0,-1 0 0,2-1 0,9 1 0,170 37 0,-165-36 0,0-2 0,2-1 0,-2-1 0,0 0 0,3-1 0,-3-3 0,1 1 0,-2-1 0,1-3 0,0 2 0,22-14 0,-41 18 0,1-2 0,-3 2 0,3-1 0,-3 0 0,3 0 0,-2 1 0,1-2 0,-1 1 0,0-1 0,1 0 0,-2 1 0,2-1 0,-2 0 0,2-1 0,-2 1 0,0-4 0,5-6 0,-3 0 0,5-26 0,-5 27 0,-2 0 0,3 2 0,3-17 0,4 1 0,-2 2 0,11-40 0,-16 53 0,-3-1 0,0 0 0,2 0 0,-3 0 0,0 0 0,0 1 0,-4-25 0,0 27 0,0 0 0,-1-1 0,2 2 0,-2-1 0,0 2 0,0-2 0,-3 2 0,4-1 0,-4 1 0,2-1 0,-1 2 0,-2 0 0,3-1 0,-3 2 0,2 0 0,-18-9 0,-4 8-1365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751DE3F-C7A3-B849-A893-DA69F54E9BB7}" type="datetimeFigureOut">
              <a:rPr lang="en-US" smtClean="0"/>
              <a:pPr/>
              <a:t>6/13/24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7FBE53E-502D-EA48-B765-E9C406CA0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89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nam12.safelinks.protection.outlook.com/?url=https%3A%2F%2Fhyd.ifu.ethz.ch%2Fresearch-data-models%2Fawe-gen-2d.html&amp;data=05%7C02%7Cpb585%40cornell.edu%7C55a89d835fa04e3685fc08dc8b1d006f%7C5d7e43661b9b45cf8e79b14b27df46e1%7C0%7C0%7C638538205009640660%7CUnknown%7CTWFpbGZsb3d8eyJWIjoiMC4wLjAwMDAiLCJQIjoiV2luMzIiLCJBTiI6Ik1haWwiLCJXVCI6Mn0%3D%7C0%7C%7C%7C&amp;sdata=SMdtxLPh4Giq3dy0eXFaBObz2OZqFoK%2Fms9962W4GQo%3D&amp;reserved=0" TargetMode="External"/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am12.safelinks.protection.outlook.com/?url=https%3A%2F%2Fcritical-infrastructure-systems-lab.github.io%2Fmanual%2Fdocs%2Fgrad-studies-matters&amp;data=05%7C02%7Cpb585%40cornell.edu%7C55a89d835fa04e3685fc08dc8b1d006f%7C5d7e43661b9b45cf8e79b14b27df46e1%7C0%7C0%7C638538205009654229%7CUnknown%7CTWFpbGZsb3d8eyJWIjoiMC4wLjAwMDAiLCJQIjoiV2luMzIiLCJBTiI6Ik1haWwiLCJXVCI6Mn0%3D%7C0%7C%7C%7C&amp;sdata=%2FwY%2FQpfdRbigYWF3LnkhVZJydtVQp0q6pRrVCisNlbY%3D&amp;reserved=0" TargetMode="Externa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yPSA/linopy" TargetMode="External"/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inopy.readthedocs.io/en/latest/benchmark.html" TargetMode="Externa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BE53E-502D-EA48-B765-E9C406CA08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51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Aim for 30</a:t>
            </a:r>
            <a:r>
              <a:rPr lang="en-US" baseline="30000"/>
              <a:t>th</a:t>
            </a:r>
            <a:r>
              <a:rPr lang="en-US"/>
              <a:t>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BE53E-502D-EA48-B765-E9C406CA082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58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26A3A-DCA3-5D4C-B92C-EFF60BC3E1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97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389AA-7066-C09F-CCDB-C1BA0929D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A49BD7-B52B-68B3-B530-4DCAFFF12B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42224D-BC72-BC68-7CE6-4EAC261086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SG" sz="9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It is important to </a:t>
            </a:r>
            <a:r>
              <a:rPr lang="en-SG" sz="900" kern="1200" dirty="0" err="1">
                <a:solidFill>
                  <a:schemeClr val="tx1"/>
                </a:solidFill>
                <a:effectLst/>
                <a:ea typeface="+mn-ea"/>
                <a:cs typeface="+mn-cs"/>
              </a:rPr>
              <a:t>distinguist</a:t>
            </a:r>
            <a:r>
              <a:rPr lang="en-SG" sz="9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 the different types of power system models because they are very </a:t>
            </a:r>
            <a:r>
              <a:rPr lang="en-SG" sz="900" kern="1200" dirty="0" err="1">
                <a:solidFill>
                  <a:schemeClr val="tx1"/>
                </a:solidFill>
                <a:effectLst/>
                <a:ea typeface="+mn-ea"/>
                <a:cs typeface="+mn-cs"/>
              </a:rPr>
              <a:t>very</a:t>
            </a:r>
            <a:r>
              <a:rPr lang="en-SG" sz="9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 different…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SG" sz="9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State estimation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Parameterize all metered and unmetered quantities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Filters  measurement errors and bad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err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Reaplce</a:t>
            </a:r>
            <a:r>
              <a:rPr lang="en-US" sz="900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 example paper with time steps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These are all optimization problems</a:t>
            </a:r>
          </a:p>
          <a:p>
            <a:pPr marL="514350" marR="0" lvl="1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b="0" i="0" u="none" strike="noStrike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C33B6-2A4D-B26F-74F7-956030CD5B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BE53E-502D-EA48-B765-E9C406CA08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96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3F309-2D5F-E377-6FF9-FA0C9BC9E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8ED869-C1F2-F567-3170-993A4EE61E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276496-1D0D-3AFD-3DD1-91242F0709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Introduce unit commitment problem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 let’s at a more concrete example of this challenge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A21E8-A798-F553-4C37-89A73E9D07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BE53E-502D-EA48-B765-E9C406CA082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73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A6699-4482-8DCF-85B7-F12FD9CC1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22106B-994A-5BFF-41F8-6EADED44BF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E6223E-D3B5-631F-46DC-F105AC100C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Let’s look at this problem from a more concrete example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2 mins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4AD90-DBA9-4EBF-6DF3-F97B6B1CB9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BE53E-502D-EA48-B765-E9C406CA082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20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2564D-6E1F-A4C3-60C3-E8959C5C2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8FEF04-8A15-F18D-624A-9426E8EEB9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9D8BD0-BC06-BB54-718A-AFB65E65BE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Explain LP relaxation, which is to change all discrete variables into continuous variables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Branching means gradually fixing discrete components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24BEA9-2286-2C0D-07C0-7D5B23D769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BE53E-502D-EA48-B765-E9C406CA082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359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2682B-F407-8BE0-CF32-5E5A0600F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B6EA27-7F24-51B4-57E3-77A1C0D457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583091-DB68-7237-671B-F47F0B9E81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>
                <a:effectLst/>
              </a:rPr>
              <a:t>Spatial aggregation: Ward or REI methods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>
                <a:effectLst/>
              </a:rPr>
              <a:t>Start-up / shutdown costs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>
                <a:effectLst/>
              </a:rPr>
              <a:t>However, there are also other approaches to explore. Some of these lie outside the domain of energy systems modeling</a:t>
            </a:r>
            <a:endParaRPr lang="en-US" sz="900"/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SG" sz="900" kern="1200">
                <a:solidFill>
                  <a:schemeClr val="tx1"/>
                </a:solidFill>
                <a:effectLst/>
                <a:ea typeface="+mn-ea"/>
                <a:cs typeface="+mn-cs"/>
              </a:rPr>
              <a:t>Your unit of analysis cannot be the whole country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b="0" i="0" u="none" strike="noStrike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53066-5C91-614C-FCA4-826CC6C9AD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BE53E-502D-EA48-B765-E9C406CA082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289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32E1A-FAC1-F913-5D44-8FB0F1903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FE4EA0-DDCA-F5F2-0287-8FA768B1ED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A4823D-C3CF-599A-36C8-7D72114E88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dirty="0">
                <a:effectLst/>
              </a:rPr>
              <a:t>Model reduction is important; make sure you explain / illustrate what options people tend to adopt.</a:t>
            </a:r>
            <a:endParaRPr lang="en-US" sz="900" dirty="0">
              <a:latin typeface="Arial" panose="020B0604020202020204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900" dirty="0">
                <a:latin typeface="Arial" panose="020B0604020202020204" pitchFamily="34" charset="0"/>
              </a:rPr>
              <a:t>Deep learning techniques can support the solution process (learning-to-optimize) or fully replace a solver (end-to-end learning)</a:t>
            </a:r>
            <a:endParaRPr lang="en-US" sz="900" dirty="0"/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SG" sz="9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Remove title and replace with DOI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b="0" i="0" u="none" strike="noStrike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45753-7872-53C2-0DC2-C4E863E62F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BE53E-502D-EA48-B765-E9C406CA082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94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26A3A-DCA3-5D4C-B92C-EFF60BC3E1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232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3DCBD-45BC-FEBF-B5F1-81F6C509E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F55C16-C514-C667-FE75-20485E10C7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46A805-29F7-A9C0-621E-3AC6FAE87F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2C49C1-2B4D-FEF1-A8F5-745671F84B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BE53E-502D-EA48-B765-E9C406CA082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03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/>
              <a:t>Talk about thesis too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26A3A-DCA3-5D4C-B92C-EFF60BC3E1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617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9CEB0-19F2-6DCC-43D4-5A4A80912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A502B1-7D92-A2A1-AA54-FDC94BE017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FD3EDB-91B5-6267-AD5B-C6E2E9BED4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152CD-26AD-B3A6-0C77-536749CB83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6CF18-81DD-4428-A5AF-39573EE1A2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26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10CF0-16D6-186F-B95E-A24D7ACFC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C86B70-93A7-DD4A-7DD6-E007CAD2BE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61FF0C-7A23-972C-D094-8AF4719662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Rounding heuristics, though diverse in their specific implementations, share the core idea of solving a relaxed version of a problem and iteratively</a:t>
            </a:r>
            <a:br>
              <a:rPr lang="en-US"/>
            </a:br>
            <a:r>
              <a:rPr lang="en-US" b="0" i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rounding selected fractional variables. Once a variable is rounded, other variables may become fractional in the subsequent iteration. These heuristics</a:t>
            </a:r>
            <a:br>
              <a:rPr lang="en-US"/>
            </a:br>
            <a:r>
              <a:rPr lang="en-US" b="0" i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are often integrated into solvers like SCIP for general mixed-integer programs, significantly improving solver performance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D5260A-1954-5E3E-3DD2-54B4950D04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6CF18-81DD-4428-A5AF-39573EE1A2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066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10CF0-16D6-186F-B95E-A24D7ACFC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C86B70-93A7-DD4A-7DD6-E007CAD2BE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61FF0C-7A23-972C-D094-8AF4719662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Rounding heuristics, though diverse in their specific implementations, share the core idea of solving a relaxed version of a problem and iteratively</a:t>
            </a:r>
            <a:br>
              <a:rPr lang="en-US"/>
            </a:br>
            <a:r>
              <a:rPr lang="en-US" b="0" i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rounding selected fractional variables. Once a variable is rounded, other variables may become fractional in the subsequent iteration. These heuristics</a:t>
            </a:r>
            <a:br>
              <a:rPr lang="en-US"/>
            </a:br>
            <a:r>
              <a:rPr lang="en-US" b="0" i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are often integrated into solvers like SCIP for general mixed-integer programs, significantly improving solver performance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D5260A-1954-5E3E-3DD2-54B4950D04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6CF18-81DD-4428-A5AF-39573EE1A2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845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10CF0-16D6-186F-B95E-A24D7ACFC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C86B70-93A7-DD4A-7DD6-E007CAD2BE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61FF0C-7A23-972C-D094-8AF4719662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D5260A-1954-5E3E-3DD2-54B4950D04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6CF18-81DD-4428-A5AF-39573EE1A2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145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97C51-3E01-BA68-9919-6AC3F4A29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7F3341-1D63-8B5E-14A4-220A58800B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10FE80-9A23-EF89-4B5C-E4EB4099E7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ABC0C3-5B2A-9585-A9F6-CBCCFB6FDB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6CF18-81DD-4428-A5AF-39573EE1A2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794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9CEB0-19F2-6DCC-43D4-5A4A80912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A502B1-7D92-A2A1-AA54-FDC94BE017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FD3EDB-91B5-6267-AD5B-C6E2E9BED4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how to get a fair comparison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152CD-26AD-B3A6-0C77-536749CB83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6CF18-81DD-4428-A5AF-39573EE1A23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809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3E5CA-8970-2EF3-C017-451690BF8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9CEFC9-F53F-D14B-69A4-5DB2949639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4CF050-B2E1-0240-F707-75346557E2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b="0" i="0" u="none" strike="noStrike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674133-F1A5-AEF6-F220-7381596417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BE53E-502D-EA48-B765-E9C406CA082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505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3E5CA-8970-2EF3-C017-451690BF8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9CEFC9-F53F-D14B-69A4-5DB2949639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4CF050-B2E1-0240-F707-75346557E2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b="0" i="0" u="none" strike="noStrike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674133-F1A5-AEF6-F220-7381596417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BE53E-502D-EA48-B765-E9C406CA082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419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3E5CA-8970-2EF3-C017-451690BF8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9CEFC9-F53F-D14B-69A4-5DB2949639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4CF050-B2E1-0240-F707-75346557E2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b="0" i="0" u="none" strike="noStrike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674133-F1A5-AEF6-F220-7381596417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BE53E-502D-EA48-B765-E9C406CA082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13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3E5CA-8970-2EF3-C017-451690BF8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9CEFC9-F53F-D14B-69A4-5DB2949639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4CF050-B2E1-0240-F707-75346557E2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b="0" i="0" u="none" strike="noStrike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674133-F1A5-AEF6-F220-7381596417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BE53E-502D-EA48-B765-E9C406CA082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35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Say done with course requirements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26A3A-DCA3-5D4C-B92C-EFF60BC3E1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241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8BC70-51D7-4E1D-F85A-2A13BC993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60C874-149D-D2A4-E5BD-855E222A03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DD10E8-9933-5149-F3AE-EA0A6032C8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SG" sz="900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SG" sz="900" kern="1200">
                <a:solidFill>
                  <a:schemeClr val="tx1"/>
                </a:solidFill>
                <a:effectLst/>
                <a:ea typeface="+mn-ea"/>
                <a:cs typeface="+mn-cs"/>
              </a:rPr>
              <a:t>Describe the A matrix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SG" sz="900" kern="1200">
                <a:solidFill>
                  <a:schemeClr val="tx1"/>
                </a:solidFill>
                <a:effectLst/>
                <a:ea typeface="+mn-ea"/>
                <a:cs typeface="+mn-cs"/>
              </a:rPr>
              <a:t>Parallelization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SG" sz="900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b="0" i="0" u="none" strike="noStrike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A1A48-5E68-0DB0-C29A-F79A04C5BA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BE53E-502D-EA48-B765-E9C406CA082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409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8BC70-51D7-4E1D-F85A-2A13BC993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60C874-149D-D2A4-E5BD-855E222A03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DD10E8-9933-5149-F3AE-EA0A6032C8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SG" sz="900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SG" sz="900" kern="1200">
                <a:solidFill>
                  <a:schemeClr val="tx1"/>
                </a:solidFill>
                <a:effectLst/>
                <a:ea typeface="+mn-ea"/>
                <a:cs typeface="+mn-cs"/>
              </a:rPr>
              <a:t>Describe the A matrix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SG" sz="900" kern="1200">
                <a:solidFill>
                  <a:schemeClr val="tx1"/>
                </a:solidFill>
                <a:effectLst/>
                <a:ea typeface="+mn-ea"/>
                <a:cs typeface="+mn-cs"/>
              </a:rPr>
              <a:t>Parallelization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SG" sz="900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b="0" i="0" u="none" strike="noStrike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A1A48-5E68-0DB0-C29A-F79A04C5BA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BE53E-502D-EA48-B765-E9C406CA082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096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50C44-D12A-E056-12AA-6535D2D02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5FAFE8-2C41-A671-B79F-06AF5FA487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05DBD1-80CE-29F0-763C-C4DBA85072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SG" sz="9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SG" sz="9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Describe the A matrix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SG" sz="900" b="1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Parallelization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SG" sz="9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b="0" i="0" u="none" strike="noStrike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295CE-0095-6361-4721-19C1DB935A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BE53E-502D-EA48-B765-E9C406CA082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80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7D4A3-FA1C-64A3-9A92-C792EC0F2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163BE5-0463-9464-962F-E5031C310F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220389-BAC3-CCDE-3AA9-D2E11AF8B8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b="0" i="0" u="none" strike="noStrike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4CC0D-694C-328B-463E-81EB88874D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BE53E-502D-EA48-B765-E9C406CA082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512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7D4A3-FA1C-64A3-9A92-C792EC0F2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163BE5-0463-9464-962F-E5031C310F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220389-BAC3-CCDE-3AA9-D2E11AF8B8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b="0" i="0" u="none" strike="noStrike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4CC0D-694C-328B-463E-81EB88874D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BE53E-502D-EA48-B765-E9C406CA082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450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D17D8-A7D6-D67E-5197-8B5F54CFA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1B0F56-629A-633E-72C8-25EE7FC860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9E3C2F-2430-7789-42C7-F1AABC7772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SG" sz="900" kern="1200">
                <a:solidFill>
                  <a:schemeClr val="tx1"/>
                </a:solidFill>
                <a:effectLst/>
                <a:ea typeface="+mn-ea"/>
                <a:cs typeface="+mn-cs"/>
              </a:rPr>
              <a:t>Link to next, so what does this mean in practice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b="0" i="0" u="none" strike="noStrike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C26B1-AEB7-CFBF-3F49-024411D5EF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BE53E-502D-EA48-B765-E9C406CA082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146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3F43C-5462-0E17-512C-245F58487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050EE6-3269-E681-6468-8327B5BA43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BB215F-A7AB-D3A5-375D-06E4ECE1F3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SG" sz="900" kern="1200">
                <a:solidFill>
                  <a:schemeClr val="tx1"/>
                </a:solidFill>
                <a:effectLst/>
                <a:ea typeface="+mn-ea"/>
                <a:cs typeface="+mn-cs"/>
              </a:rPr>
              <a:t>As many would have guess, this approach ensures feasibility at the expense of suboptimality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b="0" i="0" u="none" strike="noStrike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837622-469D-DFA2-2D5D-FD107FA951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BE53E-502D-EA48-B765-E9C406CA082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969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10CF0-16D6-186F-B95E-A24D7ACFC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C86B70-93A7-DD4A-7DD6-E007CAD2BE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61FF0C-7A23-972C-D094-8AF4719662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Rounding heuristics, though diverse in their specific implementations, share the core idea of solving a relaxed version of a problem and iteratively</a:t>
            </a:r>
            <a:br>
              <a:rPr lang="en-US"/>
            </a:br>
            <a:r>
              <a:rPr lang="en-US" b="0" i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rounding selected fractional variables. Once a variable is rounded, other variables may become fractional in the subsequent iteration. These heuristics</a:t>
            </a:r>
            <a:br>
              <a:rPr lang="en-US"/>
            </a:br>
            <a:r>
              <a:rPr lang="en-US" b="0" i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are often integrated into solvers like SCIP for general mixed-integer programs, significantly improving solver performance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D5260A-1954-5E3E-3DD2-54B4950D04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6CF18-81DD-4428-A5AF-39573EE1A23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029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5975D-7611-26AD-3987-EBC691656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0E4A0B-834F-A6D2-63D1-826CD075A7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2D3A19-7A31-75AF-F3C4-2C70A131E5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9BA0A-D3E9-115B-6F54-A043C586D5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6CF18-81DD-4428-A5AF-39573EE1A23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185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EAD20-9F77-6B90-21D6-191F55A84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51B636-2A7C-0E29-539B-1E1445773E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E5B7A6-F480-8CE2-657F-ED676B3D1F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900">
                <a:latin typeface="Arial" panose="020B0604020202020204" pitchFamily="34" charset="0"/>
              </a:rPr>
              <a:t>DW ensures a feasible solution with an average of</a:t>
            </a:r>
          </a:p>
          <a:p>
            <a:pPr marL="233363" indent="2238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>
                <a:latin typeface="Arial" panose="020B0604020202020204" pitchFamily="34" charset="0"/>
              </a:rPr>
              <a:t>Laos = 5%</a:t>
            </a:r>
          </a:p>
          <a:p>
            <a:pPr marL="233363" indent="2238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>
                <a:latin typeface="Arial" panose="020B0604020202020204" pitchFamily="34" charset="0"/>
              </a:rPr>
              <a:t>Cambodia = 2%</a:t>
            </a:r>
          </a:p>
          <a:p>
            <a:pPr marL="233363" indent="2238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>
                <a:latin typeface="Arial" panose="020B0604020202020204" pitchFamily="34" charset="0"/>
              </a:rPr>
              <a:t>Thailand = 10%</a:t>
            </a:r>
          </a:p>
          <a:p>
            <a:pPr marL="233363" indent="223838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900">
              <a:latin typeface="Arial" panose="020B0604020202020204" pitchFamily="34" charset="0"/>
            </a:endParaRPr>
          </a:p>
          <a:p>
            <a:pPr marL="228600" indent="-228600" algn="l" defTabSz="685800" rtl="0" eaLnBrk="1" latinLnBrk="0" hangingPunct="1">
              <a:spcAft>
                <a:spcPts val="600"/>
              </a:spcAft>
              <a:buFont typeface="+mj-lt"/>
              <a:buAutoNum type="arabicPeriod"/>
            </a:pPr>
            <a:r>
              <a:rPr lang="en-US"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It does not do well at all in terms of optimization time. Why is this? Next slide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7BB539-ECC0-F232-555A-91046FFBA4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6CF18-81DD-4428-A5AF-39573EE1A23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70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Link to research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26A3A-DCA3-5D4C-B92C-EFF60BC3E1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949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A5DB4-B0E0-044F-DA24-AF56A1871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AE8989-585C-4A65-1D31-6A0342461D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2B1B26-5F58-6C91-5C68-8403142643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900">
                <a:latin typeface="Arial" panose="020B0604020202020204" pitchFamily="34" charset="0"/>
              </a:rPr>
              <a:t>DW ensures a feasible solution with an average of</a:t>
            </a:r>
          </a:p>
          <a:p>
            <a:pPr marL="233363" indent="2238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>
                <a:latin typeface="Arial" panose="020B0604020202020204" pitchFamily="34" charset="0"/>
              </a:rPr>
              <a:t>Laos = 20%</a:t>
            </a:r>
          </a:p>
          <a:p>
            <a:pPr marL="233363" indent="2238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>
                <a:latin typeface="Arial" panose="020B0604020202020204" pitchFamily="34" charset="0"/>
              </a:rPr>
              <a:t>Cambodia = 2%</a:t>
            </a:r>
          </a:p>
          <a:p>
            <a:pPr marL="233363" indent="2238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>
                <a:latin typeface="Arial" panose="020B0604020202020204" pitchFamily="34" charset="0"/>
              </a:rPr>
              <a:t>Thailand = 10%</a:t>
            </a:r>
          </a:p>
          <a:p>
            <a:pPr marL="233363" indent="223838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900">
              <a:latin typeface="Arial" panose="020B0604020202020204" pitchFamily="34" charset="0"/>
            </a:endParaRPr>
          </a:p>
          <a:p>
            <a:pPr marL="228600" indent="-228600" algn="l" defTabSz="685800" rtl="0" eaLnBrk="1" latinLnBrk="0" hangingPunct="1">
              <a:spcAft>
                <a:spcPts val="600"/>
              </a:spcAft>
              <a:buFont typeface="+mj-lt"/>
              <a:buAutoNum type="arabicPeriod"/>
            </a:pPr>
            <a:r>
              <a:rPr lang="en-US"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It does not do well at all in terms of optimization time. Why is this? Next slide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A6E85-0888-48FD-9162-E79EEBFED9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6CF18-81DD-4428-A5AF-39573EE1A23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619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B160A-C5FF-B4CD-B440-7C2C77CF3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0589DE-663C-3701-8A0B-6BFE7A4B3F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C50DD7-4E42-AEAC-9CA1-8DFE38465A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900" b="0" i="0" u="none" strike="noStrike" kern="1200">
                <a:solidFill>
                  <a:schemeClr val="tx1"/>
                </a:solidFill>
                <a:effectLst/>
                <a:ea typeface="+mn-ea"/>
                <a:cs typeface="+mn-cs"/>
              </a:rPr>
              <a:t>So… we have created a tool to solve an optimization with Dantzig-Wolfe. Do we use it? Of course, you can if you have the courage.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22B73E-E388-CC05-80A3-C764A91150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BE53E-502D-EA48-B765-E9C406CA082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617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C0B7D-449C-22D0-EDBB-AD29DD1DA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949A9C-0951-05D1-2043-1DD662D9BF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EF11D7-1059-3E22-AAC0-B303970D04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SG" sz="9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Explain monsoon -- Days 250-300 dams are full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b="0" i="0" u="none" strike="noStrike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651595-D9A9-F1C0-BE4B-4DC2744A47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BE53E-502D-EA48-B765-E9C406CA082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731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A5DB4-B0E0-044F-DA24-AF56A1871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AE8989-585C-4A65-1D31-6A0342461D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2B1B26-5F58-6C91-5C68-8403142643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 to </a:t>
            </a:r>
            <a:r>
              <a:rPr lang="en-US" dirty="0" err="1"/>
              <a:t>to</a:t>
            </a:r>
            <a:r>
              <a:rPr lang="en-US" dirty="0"/>
              <a:t> the HPC course 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A6E85-0888-48FD-9162-E79EEBFED9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6CF18-81DD-4428-A5AF-39573EE1A23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188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68A29-62D2-B228-2025-BA1C70F6E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8A5942-B6DD-EB05-CEA2-0AC5B24A44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370EF3-26AD-6FA8-4DAE-86709D26E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b="0" i="0" u="none" strike="noStrike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835AF-B218-07F2-4475-79E23E56C5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BE53E-502D-EA48-B765-E9C406CA082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703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1E7EA-E8D8-AF26-CC4E-AC186ED5D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C62FFD-6044-FF24-E2DD-062D0CBD84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1E4BAF-91BF-F9DB-5487-8217012266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9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Python models (PowNet 2.0) + link to GitHub and </a:t>
            </a:r>
            <a:r>
              <a:rPr lang="en-US" sz="900" b="1" err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readthedocs</a:t>
            </a:r>
            <a:r>
              <a:rPr lang="en-US" sz="9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 (e.g., JOSS)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b="0" i="0" u="none" strike="noStrike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AEAA1-40E5-A787-0230-B0BC2CB1E9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BE53E-502D-EA48-B765-E9C406CA082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227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4D9A8-6A46-2AFE-7C6F-9AAEED2EA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9B7E33-9F4B-5A83-6FEA-36699B369D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60841A-6E5B-6437-913E-F981233A4D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900" kern="1200">
                <a:solidFill>
                  <a:schemeClr val="tx1"/>
                </a:solidFill>
                <a:effectLst/>
                <a:ea typeface="+mn-ea"/>
                <a:cs typeface="+mn-cs"/>
              </a:rPr>
              <a:t>Power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Designed for click-and-run by non-expert users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Faster model building time with </a:t>
            </a:r>
            <a:r>
              <a:rPr lang="en-US" sz="9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Gurobipy</a:t>
            </a:r>
            <a:endParaRPr lang="en-US" sz="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Modular design that supports future extensions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mathematical formulations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Compatibility with an open-source solver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Demonstrated use of hydropower reoperation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Solves problems with a block-diagonal structure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Implements Dantzig-Wolfe decomposition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Modular design that supports future extensions (other decomposition techniques)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b="0" i="0" u="none" strike="noStrike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3C0A7-882A-7AD9-48DD-3AE5044D1E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BE53E-502D-EA48-B765-E9C406CA082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081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26A3A-DCA3-5D4C-B92C-EFF60BC3E17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718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26A3A-DCA3-5D4C-B92C-EFF60BC3E17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8583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0"/>
              <a:t>Leave findings for the conclusions?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26A3A-DCA3-5D4C-B92C-EFF60BC3E17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46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Aim for 30</a:t>
            </a:r>
            <a:r>
              <a:rPr lang="en-US" baseline="30000"/>
              <a:t>th</a:t>
            </a:r>
            <a:r>
              <a:rPr lang="en-US"/>
              <a:t>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BE53E-502D-EA48-B765-E9C406CA082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4042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32E1A-FAC1-F913-5D44-8FB0F1903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FE4EA0-DDCA-F5F2-0287-8FA768B1ED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A4823D-C3CF-599A-36C8-7D72114E88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dirty="0">
                <a:effectLst/>
              </a:rPr>
              <a:t>Model reduction is important; make sure you explain / illustrate what options people tend to adopt.</a:t>
            </a:r>
            <a:endParaRPr lang="en-US" sz="900" dirty="0">
              <a:latin typeface="Arial" panose="020B0604020202020204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900" dirty="0">
                <a:latin typeface="Arial" panose="020B0604020202020204" pitchFamily="34" charset="0"/>
              </a:rPr>
              <a:t>Deep learning techniques can support the solution process (learning-to-optimize) or fully replace a solver (end-to-end learning)</a:t>
            </a:r>
            <a:endParaRPr lang="en-US" sz="900" dirty="0"/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b="0" i="0" u="none" strike="noStrike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45753-7872-53C2-0DC2-C4E863E62F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BE53E-502D-EA48-B765-E9C406CA082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3718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32E1A-FAC1-F913-5D44-8FB0F1903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FE4EA0-DDCA-F5F2-0287-8FA768B1ED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A4823D-C3CF-599A-36C8-7D72114E88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dirty="0">
                <a:effectLst/>
              </a:rPr>
              <a:t>Model reduction is important; make sure you explain / illustrate what options people tend to adopt.</a:t>
            </a:r>
            <a:endParaRPr lang="en-US" sz="900" dirty="0">
              <a:latin typeface="Arial" panose="020B0604020202020204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900" dirty="0">
                <a:latin typeface="Arial" panose="020B0604020202020204" pitchFamily="34" charset="0"/>
              </a:rPr>
              <a:t>Deep learning techniques can support the solution process (learning-to-optimize) or fully replace a solver (end-to-end learning)</a:t>
            </a:r>
            <a:endParaRPr lang="en-US" sz="900" dirty="0"/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b="0" i="0" u="none" strike="noStrike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45753-7872-53C2-0DC2-C4E863E62F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BE53E-502D-EA48-B765-E9C406CA082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430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4D9A8-6A46-2AFE-7C6F-9AAEED2EA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9B7E33-9F4B-5A83-6FEA-36699B369D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60841A-6E5B-6437-913E-F981233A4D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b="0" i="0" u="none" strike="noStrike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3C0A7-882A-7AD9-48DD-3AE5044D1E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BE53E-502D-EA48-B765-E9C406CA082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3825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4D9A8-6A46-2AFE-7C6F-9AAEED2EA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9B7E33-9F4B-5A83-6FEA-36699B369D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60841A-6E5B-6437-913E-F981233A4D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b="0" i="0" u="none" strike="noStrike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3C0A7-882A-7AD9-48DD-3AE5044D1E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BE53E-502D-EA48-B765-E9C406CA082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6520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4D9A8-6A46-2AFE-7C6F-9AAEED2EA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9B7E33-9F4B-5A83-6FEA-36699B369D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60841A-6E5B-6437-913E-F981233A4D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b="0" i="0" u="none" strike="noStrike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3C0A7-882A-7AD9-48DD-3AE5044D1E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BE53E-502D-EA48-B765-E9C406CA0829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3450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4D9A8-6A46-2AFE-7C6F-9AAEED2EA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9B7E33-9F4B-5A83-6FEA-36699B369D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60841A-6E5B-6437-913E-F981233A4D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US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</a:rPr>
              <a:t>—— Use a spatially-distributes weather generator —&gt; run VIC —&gt; run VIC-Res</a:t>
            </a:r>
          </a:p>
          <a:p>
            <a:pPr algn="l" fontAlgn="base"/>
            <a:r>
              <a:rPr lang="en-US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</a:rPr>
              <a:t>Example of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</a:rPr>
              <a:t> </a:t>
            </a:r>
            <a:r>
              <a:rPr lang="en-US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</a:rPr>
              <a:t>spatially-distributes weather generator —&gt; </a:t>
            </a:r>
            <a:r>
              <a:rPr lang="en-US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hlinkClick r:id="rId3" tooltip="Original URL: https://hyd.ifu.ethz.ch/research-data-models/awe-gen-2d.html. Click or tap if you trust this link."/>
              </a:rPr>
              <a:t>https://hyd.ifu.ethz.ch/research-data-models/awe-gen-2d.html</a:t>
            </a:r>
            <a:r>
              <a:rPr lang="en-US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</a:rPr>
              <a:t> </a:t>
            </a:r>
          </a:p>
          <a:p>
            <a:pPr algn="l" fontAlgn="base"/>
            <a:r>
              <a:rPr lang="en-US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</a:rPr>
              <a:t>—— Run VIC-res and then use a multi-site stochastic generator </a:t>
            </a:r>
          </a:p>
          <a:p>
            <a:r>
              <a:rPr lang="en-US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</a:rPr>
              <a:t>Rachel’s PhD defense (slide 15) —&gt; </a:t>
            </a:r>
            <a:r>
              <a:rPr lang="en-US" b="0" i="0" dirty="0">
                <a:effectLst/>
                <a:highlight>
                  <a:srgbClr val="FFFFFF"/>
                </a:highlight>
                <a:latin typeface="Segoe UI" panose="020B0502040204020203" pitchFamily="34" charset="0"/>
                <a:hlinkClick r:id="rId4" tooltip="Original URL: https://critical-infrastructure-systems-lab.github.io/manual/docs/grad-studies-matters. Click or tap if you trust this link."/>
              </a:rPr>
              <a:t>https://critical-infrastructure-systems-lab.github.io/manual/docs/grad-studies-matters</a:t>
            </a:r>
            <a:endParaRPr lang="en-SG" sz="9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b="0" i="0" u="none" strike="noStrike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3C0A7-882A-7AD9-48DD-3AE5044D1E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BE53E-502D-EA48-B765-E9C406CA082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1191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4D9A8-6A46-2AFE-7C6F-9AAEED2EA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9B7E33-9F4B-5A83-6FEA-36699B369D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60841A-6E5B-6437-913E-F981233A4D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b="0" i="0" u="none" strike="noStrike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3C0A7-882A-7AD9-48DD-3AE5044D1E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BE53E-502D-EA48-B765-E9C406CA0829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2451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26A3A-DCA3-5D4C-B92C-EFF60BC3E17C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0261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68A29-62D2-B228-2025-BA1C70F6E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8A5942-B6DD-EB05-CEA2-0AC5B24A44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370EF3-26AD-6FA8-4DAE-86709D26E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b="0" i="0" u="none" strike="noStrike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835AF-B218-07F2-4475-79E23E56C5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BE53E-502D-EA48-B765-E9C406CA0829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7684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68A29-62D2-B228-2025-BA1C70F6E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8A5942-B6DD-EB05-CEA2-0AC5B24A44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370EF3-26AD-6FA8-4DAE-86709D26E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SG" sz="9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Use spending as a proxy of household welfare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835AF-B218-07F2-4475-79E23E56C5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BE53E-502D-EA48-B765-E9C406CA0829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47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/>
              <a:t>How countries can cooperate or trade power to increase the reliability and improve the economics of their power systems.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/>
              <a:t>Almost 700 million people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26A3A-DCA3-5D4C-B92C-EFF60BC3E1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0850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0"/>
              <a:t>Leave findings for the conclusions?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26A3A-DCA3-5D4C-B92C-EFF60BC3E17C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6719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68A29-62D2-B228-2025-BA1C70F6E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8A5942-B6DD-EB05-CEA2-0AC5B24A44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370EF3-26AD-6FA8-4DAE-86709D26E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SG" sz="9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Talk about there is an implementation of the model as an excel spreadsheet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b="0" i="0" u="none" strike="noStrike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835AF-B218-07F2-4475-79E23E56C5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BE53E-502D-EA48-B765-E9C406CA0829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4120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68A29-62D2-B228-2025-BA1C70F6E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8A5942-B6DD-EB05-CEA2-0AC5B24A44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370EF3-26AD-6FA8-4DAE-86709D26E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b="0" i="0" u="none" strike="noStrike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835AF-B218-07F2-4475-79E23E56C5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BE53E-502D-EA48-B765-E9C406CA0829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826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68A29-62D2-B228-2025-BA1C70F6E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8A5942-B6DD-EB05-CEA2-0AC5B24A44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370EF3-26AD-6FA8-4DAE-86709D26E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900" b="0" i="0" u="none" strike="noStrike" kern="1200">
                <a:solidFill>
                  <a:schemeClr val="tx1"/>
                </a:solidFill>
                <a:effectLst/>
                <a:ea typeface="+mn-ea"/>
                <a:cs typeface="+mn-cs"/>
              </a:rPr>
              <a:t>Second perform a similar calculation as the direct cost, but for other goods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sz="900" b="0" i="0" u="none" strike="noStrike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835AF-B218-07F2-4475-79E23E56C5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BE53E-502D-EA48-B765-E9C406CA0829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1658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4D9A8-6A46-2AFE-7C6F-9AAEED2EA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9B7E33-9F4B-5A83-6FEA-36699B369D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60841A-6E5B-6437-913E-F981233A4D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b="0" i="0" u="none" strike="noStrike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3C0A7-882A-7AD9-48DD-3AE5044D1E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BE53E-502D-EA48-B765-E9C406CA0829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3379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4D9A8-6A46-2AFE-7C6F-9AAEED2EA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9B7E33-9F4B-5A83-6FEA-36699B369D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60841A-6E5B-6437-913E-F981233A4D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900" b="0" i="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I did a study on LPG subsidy reform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3C0A7-882A-7AD9-48DD-3AE5044D1E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BE53E-502D-EA48-B765-E9C406CA0829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5290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26A3A-DCA3-5D4C-B92C-EFF60BC3E17C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7455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/>
              <a:t>Talk about back-up topic 3 – LTMS versus trading versus climate change scenarios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BE53E-502D-EA48-B765-E9C406CA0829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6073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3E5CA-8970-2EF3-C017-451690BF8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9CEFC9-F53F-D14B-69A4-5DB2949639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4CF050-B2E1-0240-F707-75346557E2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b="0" i="0" u="none" strike="noStrike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674133-F1A5-AEF6-F220-7381596417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BE53E-502D-EA48-B765-E9C406CA0829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734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68A29-62D2-B228-2025-BA1C70F6E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8A5942-B6DD-EB05-CEA2-0AC5B24A44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370EF3-26AD-6FA8-4DAE-86709D26E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b="0" i="0" u="none" strike="noStrike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835AF-B218-07F2-4475-79E23E56C5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BE53E-502D-EA48-B765-E9C406CA0829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4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/>
              <a:t>How countries can cooperate or trade power to increase the reliability and improve the economics of their power systems.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/>
              <a:t>Almost 700 million people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26A3A-DCA3-5D4C-B92C-EFF60BC3E1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6639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68A29-62D2-B228-2025-BA1C70F6E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8A5942-B6DD-EB05-CEA2-0AC5B24A44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370EF3-26AD-6FA8-4DAE-86709D26E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b="0" i="0" u="none" strike="noStrike" kern="120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835AF-B218-07F2-4475-79E23E56C5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BE53E-502D-EA48-B765-E9C406CA0829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8968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902C6-BD1D-8932-7326-3797E1047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427E5E-73EA-357D-B79B-0DD26E5CE4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20472F-DAE0-18B9-FF0E-744C0F053E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>
                <a:hlinkClick r:id="rId3"/>
              </a:rPr>
              <a:t>PyPSA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linopy</a:t>
            </a:r>
            <a:r>
              <a:rPr lang="en-US" dirty="0">
                <a:hlinkClick r:id="rId3"/>
              </a:rPr>
              <a:t>: Linear optimization with N-D labeled arrays in Python (github.com)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Benchmarks — </a:t>
            </a:r>
            <a:r>
              <a:rPr lang="en-US" dirty="0" err="1">
                <a:hlinkClick r:id="rId4"/>
              </a:rPr>
              <a:t>linopy</a:t>
            </a:r>
            <a:r>
              <a:rPr lang="en-US" dirty="0">
                <a:hlinkClick r:id="rId4"/>
              </a:rPr>
              <a:t> master documentation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Inclusion of ML models </a:t>
            </a:r>
            <a:r>
              <a:rPr lang="en-US" dirty="0">
                <a:sym typeface="Wingdings" panose="05000000000000000000" pitchFamily="2" charset="2"/>
              </a:rPr>
              <a:t> Demand energy response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F6150-1AD2-0B1C-9C4C-2A96798367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6CF18-81DD-4428-A5AF-39573EE1A232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7734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61181-4A3F-EBAB-65EC-A250FD0DF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9807FA-5177-0DC5-5E6D-91728E0B5F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31BD5E-0AFA-C7A6-C806-21B097DA74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293688" lvl="1" indent="-285750">
              <a:buFont typeface="Wingdings" pitchFamily="2" charset="2"/>
              <a:buChar char="§"/>
            </a:pPr>
            <a:r>
              <a:rPr lang="en-US" sz="1400" dirty="0">
                <a:cs typeface="Arial" panose="020B0604020202020204" pitchFamily="34" charset="0"/>
                <a:sym typeface="Wingdings" pitchFamily="2" charset="2"/>
              </a:rPr>
              <a:t>Experiments carried out on Hopper Cluster (@Cornell CAC)</a:t>
            </a:r>
          </a:p>
          <a:p>
            <a:pPr marL="636588" lvl="2" indent="-285750">
              <a:buFont typeface="Wingdings" pitchFamily="2" charset="2"/>
              <a:buChar char="§"/>
            </a:pPr>
            <a:r>
              <a:rPr lang="en-US" sz="1400" dirty="0">
                <a:cs typeface="Arial" panose="020B0604020202020204" pitchFamily="34" charset="0"/>
                <a:sym typeface="Wingdings" pitchFamily="2" charset="2"/>
              </a:rPr>
              <a:t>Dual 20-core Intel Xeon Gold 5218R CPUs @ 2.1 GHz, 192 GB of RAM</a:t>
            </a:r>
          </a:p>
          <a:p>
            <a:pPr marL="636588" lvl="2" indent="-285750">
              <a:buFont typeface="Wingdings" pitchFamily="2" charset="2"/>
              <a:buChar char="§"/>
            </a:pPr>
            <a:r>
              <a:rPr lang="en-US" sz="1400" dirty="0" err="1">
                <a:cs typeface="Arial" panose="020B0604020202020204" pitchFamily="34" charset="0"/>
                <a:sym typeface="Wingdings" pitchFamily="2" charset="2"/>
              </a:rPr>
              <a:t>OpenHPC</a:t>
            </a:r>
            <a:r>
              <a:rPr lang="en-US" sz="1400" dirty="0">
                <a:cs typeface="Arial" panose="020B0604020202020204" pitchFamily="34" charset="0"/>
                <a:sym typeface="Wingdings" pitchFamily="2" charset="2"/>
              </a:rPr>
              <a:t> 2.3 with Rocky Linux 8.4</a:t>
            </a:r>
          </a:p>
          <a:p>
            <a:pPr marL="636588" lvl="2" indent="-285750">
              <a:buFont typeface="Wingdings" pitchFamily="2" charset="2"/>
              <a:buChar char="§"/>
            </a:pPr>
            <a:r>
              <a:rPr lang="en-US" sz="1400" dirty="0" err="1">
                <a:cs typeface="Arial" panose="020B0604020202020204" pitchFamily="34" charset="0"/>
                <a:sym typeface="Wingdings" pitchFamily="2" charset="2"/>
              </a:rPr>
              <a:t>Gurobi</a:t>
            </a:r>
            <a:r>
              <a:rPr lang="en-US" sz="1400" dirty="0">
                <a:cs typeface="Arial" panose="020B0604020202020204" pitchFamily="34" charset="0"/>
                <a:sym typeface="Wingdings" pitchFamily="2" charset="2"/>
              </a:rPr>
              <a:t> 3.9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E445C-B5EB-87A8-55A5-7DBB24F686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6CF18-81DD-4428-A5AF-39573EE1A232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0693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341DD-78A3-BF35-BD30-D8819A8E6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49CD69-4C45-7A15-56F3-5F440444CB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93D1EA-84D9-9817-1F0B-0D5B87E80A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Constraints define the search space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2B3A5-15B9-440D-E7F5-2D361D24F6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BE53E-502D-EA48-B765-E9C406CA0829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187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341DD-78A3-BF35-BD30-D8819A8E6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49CD69-4C45-7A15-56F3-5F440444CB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93D1EA-84D9-9817-1F0B-0D5B87E80A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Constraints define the search space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2B3A5-15B9-440D-E7F5-2D361D24F6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BE53E-502D-EA48-B765-E9C406CA0829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09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/>
              <a:t>How countries can cooperate or trade power to increase the reliability and improve the economics of their power systems.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/>
              <a:t>Almost 700 million people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26A3A-DCA3-5D4C-B92C-EFF60BC3E1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74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26A3A-DCA3-5D4C-B92C-EFF60BC3E1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69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26/2/2024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26/2/2024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26/2/2024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26/2/2024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26/2/2024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26/2/2024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26/2/2024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26/2/2024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26/2/2024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26/2/2024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26/2/2024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SG"/>
              <a:t>26/2/2024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8447FF33-F5BF-3A42-B664-EABD922DB8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6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customXml" Target="../ink/ink6.xml"/><Relationship Id="rId18" Type="http://schemas.openxmlformats.org/officeDocument/2006/relationships/image" Target="../media/image42.png"/><Relationship Id="rId26" Type="http://schemas.openxmlformats.org/officeDocument/2006/relationships/image" Target="../media/image46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39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1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customXml" Target="../ink/ink5.xml"/><Relationship Id="rId24" Type="http://schemas.openxmlformats.org/officeDocument/2006/relationships/image" Target="../media/image45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47.png"/><Relationship Id="rId10" Type="http://schemas.openxmlformats.org/officeDocument/2006/relationships/image" Target="../media/image38.png"/><Relationship Id="rId19" Type="http://schemas.openxmlformats.org/officeDocument/2006/relationships/customXml" Target="../ink/ink9.xml"/><Relationship Id="rId4" Type="http://schemas.openxmlformats.org/officeDocument/2006/relationships/image" Target="../media/image35.png"/><Relationship Id="rId9" Type="http://schemas.openxmlformats.org/officeDocument/2006/relationships/customXml" Target="../ink/ink4.xml"/><Relationship Id="rId14" Type="http://schemas.openxmlformats.org/officeDocument/2006/relationships/image" Target="../media/image40.png"/><Relationship Id="rId22" Type="http://schemas.openxmlformats.org/officeDocument/2006/relationships/image" Target="../media/image44.png"/><Relationship Id="rId27" Type="http://schemas.openxmlformats.org/officeDocument/2006/relationships/customXml" Target="../ink/ink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opscience.iop.org/article/10.1088/2753-3751/ad1751/meta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eeexplore.ieee.org/document/10530167" TargetMode="External"/><Relationship Id="rId5" Type="http://schemas.openxmlformats.org/officeDocument/2006/relationships/hyperlink" Target="https://doi.org/10.1287/ijoc.2019.0944" TargetMode="External"/><Relationship Id="rId4" Type="http://schemas.openxmlformats.org/officeDocument/2006/relationships/hyperlink" Target="https://elib.dlr.de/135507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0.png"/><Relationship Id="rId3" Type="http://schemas.openxmlformats.org/officeDocument/2006/relationships/image" Target="../media/image1200.png"/><Relationship Id="rId7" Type="http://schemas.openxmlformats.org/officeDocument/2006/relationships/image" Target="../media/image1240.png"/><Relationship Id="rId12" Type="http://schemas.openxmlformats.org/officeDocument/2006/relationships/image" Target="../media/image129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0.png"/><Relationship Id="rId11" Type="http://schemas.openxmlformats.org/officeDocument/2006/relationships/image" Target="../media/image1280.png"/><Relationship Id="rId5" Type="http://schemas.openxmlformats.org/officeDocument/2006/relationships/image" Target="../media/image131.png"/><Relationship Id="rId10" Type="http://schemas.openxmlformats.org/officeDocument/2006/relationships/image" Target="../media/image1270.png"/><Relationship Id="rId4" Type="http://schemas.openxmlformats.org/officeDocument/2006/relationships/image" Target="../media/image1210.png"/><Relationship Id="rId9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0.png"/><Relationship Id="rId13" Type="http://schemas.openxmlformats.org/officeDocument/2006/relationships/image" Target="../media/image65.png"/><Relationship Id="rId18" Type="http://schemas.openxmlformats.org/officeDocument/2006/relationships/customXml" Target="../ink/ink16.xml"/><Relationship Id="rId3" Type="http://schemas.openxmlformats.org/officeDocument/2006/relationships/image" Target="../media/image1200.png"/><Relationship Id="rId7" Type="http://schemas.openxmlformats.org/officeDocument/2006/relationships/image" Target="../media/image1240.png"/><Relationship Id="rId12" Type="http://schemas.openxmlformats.org/officeDocument/2006/relationships/image" Target="../media/image1290.png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34.xml"/><Relationship Id="rId16" Type="http://schemas.openxmlformats.org/officeDocument/2006/relationships/customXml" Target="../ink/ink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0.png"/><Relationship Id="rId11" Type="http://schemas.openxmlformats.org/officeDocument/2006/relationships/image" Target="../media/image1280.png"/><Relationship Id="rId5" Type="http://schemas.openxmlformats.org/officeDocument/2006/relationships/image" Target="../media/image131.png"/><Relationship Id="rId15" Type="http://schemas.openxmlformats.org/officeDocument/2006/relationships/image" Target="../media/image66.png"/><Relationship Id="rId10" Type="http://schemas.openxmlformats.org/officeDocument/2006/relationships/image" Target="../media/image1270.png"/><Relationship Id="rId19" Type="http://schemas.openxmlformats.org/officeDocument/2006/relationships/image" Target="../media/image68.png"/><Relationship Id="rId4" Type="http://schemas.openxmlformats.org/officeDocument/2006/relationships/image" Target="../media/image1210.png"/><Relationship Id="rId9" Type="http://schemas.openxmlformats.org/officeDocument/2006/relationships/image" Target="../media/image63.png"/><Relationship Id="rId14" Type="http://schemas.openxmlformats.org/officeDocument/2006/relationships/customXml" Target="../ink/ink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sv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84.sv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svg"/><Relationship Id="rId11" Type="http://schemas.openxmlformats.org/officeDocument/2006/relationships/image" Target="../media/image83.png"/><Relationship Id="rId5" Type="http://schemas.openxmlformats.org/officeDocument/2006/relationships/image" Target="../media/image79.png"/><Relationship Id="rId10" Type="http://schemas.openxmlformats.org/officeDocument/2006/relationships/image" Target="../media/image24.svg"/><Relationship Id="rId4" Type="http://schemas.openxmlformats.org/officeDocument/2006/relationships/image" Target="../media/image78.svg"/><Relationship Id="rId9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40.png"/><Relationship Id="rId4" Type="http://schemas.microsoft.com/office/2014/relationships/chartEx" Target="../charts/chartEx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49.png"/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12" Type="http://schemas.openxmlformats.org/officeDocument/2006/relationships/image" Target="../media/image148.png"/><Relationship Id="rId2" Type="http://schemas.openxmlformats.org/officeDocument/2006/relationships/notesSlide" Target="../notesSlides/notesSlide71.xml"/><Relationship Id="rId16" Type="http://schemas.openxmlformats.org/officeDocument/2006/relationships/image" Target="../media/image1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.png"/><Relationship Id="rId11" Type="http://schemas.openxmlformats.org/officeDocument/2006/relationships/image" Target="../media/image147.png"/><Relationship Id="rId5" Type="http://schemas.openxmlformats.org/officeDocument/2006/relationships/image" Target="../media/image141.png"/><Relationship Id="rId15" Type="http://schemas.openxmlformats.org/officeDocument/2006/relationships/image" Target="../media/image151.png"/><Relationship Id="rId10" Type="http://schemas.openxmlformats.org/officeDocument/2006/relationships/image" Target="../media/image146.png"/><Relationship Id="rId4" Type="http://schemas.openxmlformats.org/officeDocument/2006/relationships/image" Target="../media/image140.png"/><Relationship Id="rId9" Type="http://schemas.openxmlformats.org/officeDocument/2006/relationships/image" Target="../media/image145.png"/><Relationship Id="rId14" Type="http://schemas.openxmlformats.org/officeDocument/2006/relationships/image" Target="../media/image15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AAC5C7-F4EC-444E-9C53-A20D187EBC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9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30000"/>
                    </a14:imgEffect>
                  </a14:imgLayer>
                </a14:imgProps>
              </a:ext>
            </a:extLst>
          </a:blip>
          <a:srcRect b="5176"/>
          <a:stretch/>
        </p:blipFill>
        <p:spPr>
          <a:xfrm>
            <a:off x="0" y="0"/>
            <a:ext cx="915473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225" y="2742856"/>
            <a:ext cx="783322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Exploring the impact of cross-border electricity trading on Southeast Asia’s bulk power systems</a:t>
            </a:r>
          </a:p>
        </p:txBody>
      </p:sp>
      <p:sp>
        <p:nvSpPr>
          <p:cNvPr id="4" name="CasellaDiTesto 24"/>
          <p:cNvSpPr txBox="1">
            <a:spLocks noChangeArrowheads="1"/>
          </p:cNvSpPr>
          <p:nvPr/>
        </p:nvSpPr>
        <p:spPr bwMode="auto">
          <a:xfrm>
            <a:off x="7648575" y="158937"/>
            <a:ext cx="14144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1200">
                <a:solidFill>
                  <a:schemeClr val="bg1"/>
                </a:solidFill>
                <a:latin typeface="Arial" panose="020B0604020202020204" pitchFamily="34" charset="0"/>
                <a:ea typeface="Helvetica" pitchFamily="-108" charset="0"/>
                <a:cs typeface="Arial" panose="020B0604020202020204" pitchFamily="34" charset="0"/>
              </a:rPr>
              <a:t>June 13, 2024</a:t>
            </a:r>
          </a:p>
          <a:p>
            <a:r>
              <a:rPr lang="en-GB" sz="1200">
                <a:solidFill>
                  <a:schemeClr val="bg1"/>
                </a:solidFill>
                <a:latin typeface="Arial" panose="020B0604020202020204" pitchFamily="34" charset="0"/>
                <a:ea typeface="Helvetica" pitchFamily="-108" charset="0"/>
                <a:cs typeface="Arial" panose="020B0604020202020204" pitchFamily="34" charset="0"/>
              </a:rPr>
              <a:t>Hollister Hall 366</a:t>
            </a:r>
          </a:p>
        </p:txBody>
      </p:sp>
      <p:sp>
        <p:nvSpPr>
          <p:cNvPr id="7" name="CasellaDiTesto 24">
            <a:extLst>
              <a:ext uri="{FF2B5EF4-FFF2-40B4-BE49-F238E27FC236}">
                <a16:creationId xmlns:a16="http://schemas.microsoft.com/office/drawing/2014/main" id="{5C573707-F48D-9E4B-AF7A-9F0ECAB38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25" y="3935026"/>
            <a:ext cx="34231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/>
                <a:cs typeface="Arial"/>
              </a:rPr>
              <a:t>EWRS Ph.D. A-Exam</a:t>
            </a:r>
            <a:endParaRPr lang="en-GB" sz="1400">
              <a:solidFill>
                <a:schemeClr val="bg1"/>
              </a:solidFill>
              <a:latin typeface="Arial" panose="020B0604020202020204" pitchFamily="34" charset="0"/>
              <a:ea typeface="Helvetica" pitchFamily="-108" charset="0"/>
              <a:cs typeface="Arial" panose="020B0604020202020204" pitchFamily="34" charset="0"/>
            </a:endParaRPr>
          </a:p>
          <a:p>
            <a:r>
              <a:rPr lang="en-GB" sz="1400">
                <a:solidFill>
                  <a:schemeClr val="bg1"/>
                </a:solidFill>
                <a:latin typeface="Arial" panose="020B0604020202020204" pitchFamily="34" charset="0"/>
                <a:ea typeface="Helvetica" pitchFamily="-108" charset="0"/>
                <a:cs typeface="Arial" panose="020B0604020202020204" pitchFamily="34" charset="0"/>
              </a:rPr>
              <a:t>Phumthep Bunnak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313FB7-774A-9491-8394-1AFCA1FB8CC9}"/>
              </a:ext>
            </a:extLst>
          </p:cNvPr>
          <p:cNvGrpSpPr/>
          <p:nvPr/>
        </p:nvGrpSpPr>
        <p:grpSpPr>
          <a:xfrm>
            <a:off x="177948" y="193495"/>
            <a:ext cx="1225016" cy="584775"/>
            <a:chOff x="2015483" y="1146536"/>
            <a:chExt cx="1225016" cy="584775"/>
          </a:xfrm>
        </p:grpSpPr>
        <p:pic>
          <p:nvPicPr>
            <p:cNvPr id="5" name="Picture 4" descr="A group of circles in different colors&#10;&#10;Description automatically generated">
              <a:extLst>
                <a:ext uri="{FF2B5EF4-FFF2-40B4-BE49-F238E27FC236}">
                  <a16:creationId xmlns:a16="http://schemas.microsoft.com/office/drawing/2014/main" id="{CA62999F-62AB-8334-0858-E1759B183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15483" y="1165329"/>
              <a:ext cx="467231" cy="509036"/>
            </a:xfrm>
            <a:prstGeom prst="rect">
              <a:avLst/>
            </a:prstGeom>
          </p:spPr>
        </p:pic>
        <p:sp>
          <p:nvSpPr>
            <p:cNvPr id="8" name="TextBox 11">
              <a:extLst>
                <a:ext uri="{FF2B5EF4-FFF2-40B4-BE49-F238E27FC236}">
                  <a16:creationId xmlns:a16="http://schemas.microsoft.com/office/drawing/2014/main" id="{1628F391-BFEC-0E08-4A68-DCF147E66893}"/>
                </a:ext>
              </a:extLst>
            </p:cNvPr>
            <p:cNvSpPr txBox="1"/>
            <p:nvPr/>
          </p:nvSpPr>
          <p:spPr>
            <a:xfrm>
              <a:off x="2420568" y="1146536"/>
              <a:ext cx="8199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</a:rPr>
                <a:t>CIS</a:t>
              </a:r>
            </a:p>
            <a:p>
              <a:r>
                <a:rPr lang="en-US" sz="1600">
                  <a:solidFill>
                    <a:schemeClr val="bg1"/>
                  </a:solidFill>
                  <a:latin typeface="Arial" panose="020B0604020202020204" pitchFamily="34" charset="0"/>
                </a:rPr>
                <a:t>Lab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4499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165A6-3717-BADD-95D0-EB5B7ACB5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3605D2-6127-5807-E467-8E14D156F829}"/>
              </a:ext>
            </a:extLst>
          </p:cNvPr>
          <p:cNvSpPr txBox="1"/>
          <p:nvPr/>
        </p:nvSpPr>
        <p:spPr>
          <a:xfrm>
            <a:off x="333941" y="1005182"/>
            <a:ext cx="535191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SG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roadmap</a:t>
            </a:r>
          </a:p>
          <a:p>
            <a:r>
              <a:rPr lang="en-SG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Thesis chapters 1, 2, 3</a:t>
            </a:r>
            <a:endParaRPr lang="en-US" sz="24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914605-2468-F24C-EC3B-B31D6F321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64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FFD733-C293-41AF-B101-CA593E2DA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8015-46E4-4C1D-BA82-BC539E295F87}" type="slidenum">
              <a:rPr lang="en-SG" smtClean="0"/>
              <a:t>11</a:t>
            </a:fld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028A39-740E-170D-7B3B-9DE5AEF1C771}"/>
              </a:ext>
            </a:extLst>
          </p:cNvPr>
          <p:cNvSpPr txBox="1"/>
          <p:nvPr/>
        </p:nvSpPr>
        <p:spPr>
          <a:xfrm>
            <a:off x="324000" y="276114"/>
            <a:ext cx="83749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themes of my research relates to the regional electricity trade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F50DD83-3B84-BE65-8685-7EA8C7089CA5}"/>
              </a:ext>
            </a:extLst>
          </p:cNvPr>
          <p:cNvSpPr txBox="1"/>
          <p:nvPr/>
        </p:nvSpPr>
        <p:spPr>
          <a:xfrm>
            <a:off x="524654" y="2929769"/>
            <a:ext cx="2286000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Fast heuristics to solve </a:t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unit commitment problems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F0ACFC-13D7-2825-24AF-CE148324817E}"/>
              </a:ext>
            </a:extLst>
          </p:cNvPr>
          <p:cNvSpPr txBox="1"/>
          <p:nvPr/>
        </p:nvSpPr>
        <p:spPr>
          <a:xfrm>
            <a:off x="3315635" y="2929769"/>
            <a:ext cx="2286000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The impact of electricity trading on system economics and performance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27CA34-C547-F067-F457-7A7C65A78313}"/>
              </a:ext>
            </a:extLst>
          </p:cNvPr>
          <p:cNvSpPr txBox="1"/>
          <p:nvPr/>
        </p:nvSpPr>
        <p:spPr>
          <a:xfrm>
            <a:off x="6245267" y="2929769"/>
            <a:ext cx="2286000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The impact of electricity trading on household welfare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F524D08-624E-4A42-929E-B42C25B04938}"/>
              </a:ext>
            </a:extLst>
          </p:cNvPr>
          <p:cNvSpPr txBox="1"/>
          <p:nvPr/>
        </p:nvSpPr>
        <p:spPr>
          <a:xfrm>
            <a:off x="3315635" y="3463368"/>
            <a:ext cx="2286000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knowledge </a:t>
            </a:r>
            <a:br>
              <a:rPr lang="en-US" sz="11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cost-benefit of trading </a:t>
            </a:r>
            <a:endParaRPr lang="en-US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8B75EE2-B1CB-9AD8-8090-E23B21F7F8EF}"/>
              </a:ext>
            </a:extLst>
          </p:cNvPr>
          <p:cNvSpPr txBox="1"/>
          <p:nvPr/>
        </p:nvSpPr>
        <p:spPr>
          <a:xfrm>
            <a:off x="6245267" y="3463368"/>
            <a:ext cx="228600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one should be left behind!</a:t>
            </a:r>
            <a:endParaRPr lang="en-US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B76822-9A8B-E2C6-B7E8-D05424EC188A}"/>
              </a:ext>
            </a:extLst>
          </p:cNvPr>
          <p:cNvSpPr txBox="1"/>
          <p:nvPr/>
        </p:nvSpPr>
        <p:spPr>
          <a:xfrm>
            <a:off x="1010429" y="2545826"/>
            <a:ext cx="13144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7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Advancing modeling </a:t>
            </a:r>
          </a:p>
          <a:p>
            <a:r>
              <a:rPr lang="en-US"/>
              <a:t>techniques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5BFD95E-D6B5-328C-3C33-29364E8DD421}"/>
              </a:ext>
            </a:extLst>
          </p:cNvPr>
          <p:cNvSpPr txBox="1"/>
          <p:nvPr/>
        </p:nvSpPr>
        <p:spPr>
          <a:xfrm>
            <a:off x="524654" y="3463368"/>
            <a:ext cx="228600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 models have long runtime</a:t>
            </a:r>
            <a:endParaRPr lang="en-US" sz="11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2158D8-10DA-6C91-2E43-50A6CDAB2314}"/>
              </a:ext>
            </a:extLst>
          </p:cNvPr>
          <p:cNvSpPr txBox="1"/>
          <p:nvPr/>
        </p:nvSpPr>
        <p:spPr>
          <a:xfrm>
            <a:off x="1010429" y="2232107"/>
            <a:ext cx="13144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 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004B16-62CF-0C33-0B4F-987CB10F6F63}"/>
              </a:ext>
            </a:extLst>
          </p:cNvPr>
          <p:cNvSpPr txBox="1"/>
          <p:nvPr/>
        </p:nvSpPr>
        <p:spPr>
          <a:xfrm>
            <a:off x="3801410" y="2201715"/>
            <a:ext cx="13144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2 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2D95AC-8CA2-06CE-210A-A27051222671}"/>
              </a:ext>
            </a:extLst>
          </p:cNvPr>
          <p:cNvSpPr txBox="1"/>
          <p:nvPr/>
        </p:nvSpPr>
        <p:spPr>
          <a:xfrm>
            <a:off x="6731042" y="2181225"/>
            <a:ext cx="13144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3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CE51AC-D08A-F0CD-DDE7-CF2F57F262EE}"/>
              </a:ext>
            </a:extLst>
          </p:cNvPr>
          <p:cNvSpPr txBox="1"/>
          <p:nvPr/>
        </p:nvSpPr>
        <p:spPr>
          <a:xfrm>
            <a:off x="6731042" y="2545826"/>
            <a:ext cx="131445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7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Bridging science and policy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955B82-1E74-5F36-C51A-BEF77CD5ECE2}"/>
              </a:ext>
            </a:extLst>
          </p:cNvPr>
          <p:cNvSpPr txBox="1"/>
          <p:nvPr/>
        </p:nvSpPr>
        <p:spPr>
          <a:xfrm>
            <a:off x="3772835" y="2545826"/>
            <a:ext cx="137160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Bridging science and policy</a:t>
            </a:r>
          </a:p>
        </p:txBody>
      </p:sp>
      <p:pic>
        <p:nvPicPr>
          <p:cNvPr id="18" name="Graphic 17" descr="Abacus with solid fill">
            <a:extLst>
              <a:ext uri="{FF2B5EF4-FFF2-40B4-BE49-F238E27FC236}">
                <a16:creationId xmlns:a16="http://schemas.microsoft.com/office/drawing/2014/main" id="{F2109D86-C94D-CE53-1D14-D25E655EF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9054" y="1620184"/>
            <a:ext cx="457200" cy="457200"/>
          </a:xfrm>
          <a:prstGeom prst="rect">
            <a:avLst/>
          </a:prstGeom>
        </p:spPr>
      </p:pic>
      <p:pic>
        <p:nvPicPr>
          <p:cNvPr id="20" name="Graphic 19" descr="Group success with solid fill">
            <a:extLst>
              <a:ext uri="{FF2B5EF4-FFF2-40B4-BE49-F238E27FC236}">
                <a16:creationId xmlns:a16="http://schemas.microsoft.com/office/drawing/2014/main" id="{4F5669D7-CC66-A5E1-8066-9042B512EB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84081" y="1683254"/>
            <a:ext cx="408372" cy="40837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03A7A03-5FFA-0517-EEFB-B96E1E57EA46}"/>
              </a:ext>
            </a:extLst>
          </p:cNvPr>
          <p:cNvGrpSpPr/>
          <p:nvPr/>
        </p:nvGrpSpPr>
        <p:grpSpPr>
          <a:xfrm>
            <a:off x="3848970" y="1572741"/>
            <a:ext cx="1219331" cy="589787"/>
            <a:chOff x="3772835" y="1572741"/>
            <a:chExt cx="1219331" cy="589787"/>
          </a:xfrm>
        </p:grpSpPr>
        <p:pic>
          <p:nvPicPr>
            <p:cNvPr id="24" name="Graphic 23" descr="Transfer with solid fill">
              <a:extLst>
                <a:ext uri="{FF2B5EF4-FFF2-40B4-BE49-F238E27FC236}">
                  <a16:creationId xmlns:a16="http://schemas.microsoft.com/office/drawing/2014/main" id="{8C2B5A8D-693E-07A9-1230-DB5396477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376456" y="1837200"/>
              <a:ext cx="242212" cy="242212"/>
            </a:xfrm>
            <a:prstGeom prst="rect">
              <a:avLst/>
            </a:prstGeom>
          </p:spPr>
        </p:pic>
        <p:pic>
          <p:nvPicPr>
            <p:cNvPr id="32" name="Graphic 31" descr="Coins with solid fill">
              <a:extLst>
                <a:ext uri="{FF2B5EF4-FFF2-40B4-BE49-F238E27FC236}">
                  <a16:creationId xmlns:a16="http://schemas.microsoft.com/office/drawing/2014/main" id="{05FB96A9-0C65-2777-241C-270FF950E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684389" y="1811375"/>
              <a:ext cx="307777" cy="307777"/>
            </a:xfrm>
            <a:prstGeom prst="rect">
              <a:avLst/>
            </a:prstGeom>
          </p:spPr>
        </p:pic>
        <p:pic>
          <p:nvPicPr>
            <p:cNvPr id="35" name="Graphic 34" descr="Factory with solid fill">
              <a:extLst>
                <a:ext uri="{FF2B5EF4-FFF2-40B4-BE49-F238E27FC236}">
                  <a16:creationId xmlns:a16="http://schemas.microsoft.com/office/drawing/2014/main" id="{84030DA3-0CC6-AAC5-8791-107A1B50C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772835" y="1572741"/>
              <a:ext cx="589787" cy="589787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EB84C365-B69F-75AB-CDDB-46A8ACBFB30D}"/>
              </a:ext>
            </a:extLst>
          </p:cNvPr>
          <p:cNvSpPr/>
          <p:nvPr/>
        </p:nvSpPr>
        <p:spPr>
          <a:xfrm>
            <a:off x="3125830" y="1545310"/>
            <a:ext cx="5267324" cy="262242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88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09BB7-29C6-5F74-6DBB-F60D2A0C8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6A1A649-0085-0BCA-C69C-6192D66E2B43}"/>
              </a:ext>
            </a:extLst>
          </p:cNvPr>
          <p:cNvSpPr/>
          <p:nvPr/>
        </p:nvSpPr>
        <p:spPr>
          <a:xfrm>
            <a:off x="288032" y="2524578"/>
            <a:ext cx="8469105" cy="9385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8588" indent="-128588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2F1E9E-2EAD-9332-F0E4-CB15F92DC850}"/>
              </a:ext>
            </a:extLst>
          </p:cNvPr>
          <p:cNvSpPr txBox="1"/>
          <p:nvPr/>
        </p:nvSpPr>
        <p:spPr>
          <a:xfrm>
            <a:off x="324001" y="270134"/>
            <a:ext cx="796603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 are needed in planning and operating power systems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2A2E69F-306F-3564-B350-25418C753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12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A6AB75-99E0-CC2A-94D8-C44F70C4AC45}"/>
              </a:ext>
            </a:extLst>
          </p:cNvPr>
          <p:cNvSpPr txBox="1"/>
          <p:nvPr/>
        </p:nvSpPr>
        <p:spPr>
          <a:xfrm>
            <a:off x="346382" y="1067217"/>
            <a:ext cx="9144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Model type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0D7B18-BA57-3A76-2CAD-12134F442C2C}"/>
              </a:ext>
            </a:extLst>
          </p:cNvPr>
          <p:cNvSpPr txBox="1"/>
          <p:nvPr/>
        </p:nvSpPr>
        <p:spPr>
          <a:xfrm>
            <a:off x="346382" y="3679297"/>
            <a:ext cx="9144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Capacity expansion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08DB4F-3C63-4C79-C130-B7D4F5E6CCEB}"/>
              </a:ext>
            </a:extLst>
          </p:cNvPr>
          <p:cNvSpPr txBox="1"/>
          <p:nvPr/>
        </p:nvSpPr>
        <p:spPr>
          <a:xfrm>
            <a:off x="346382" y="1491963"/>
            <a:ext cx="9144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Power flow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F90A6E-190A-0A22-3C59-D9656D134611}"/>
              </a:ext>
            </a:extLst>
          </p:cNvPr>
          <p:cNvSpPr txBox="1"/>
          <p:nvPr/>
        </p:nvSpPr>
        <p:spPr>
          <a:xfrm>
            <a:off x="346382" y="2646682"/>
            <a:ext cx="9144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Unit commitment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198436-C5C4-B28A-1269-1F46826A564C}"/>
              </a:ext>
            </a:extLst>
          </p:cNvPr>
          <p:cNvSpPr txBox="1"/>
          <p:nvPr/>
        </p:nvSpPr>
        <p:spPr>
          <a:xfrm>
            <a:off x="3353738" y="1067217"/>
            <a:ext cx="155448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Purpose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815ADE-11CE-5EAD-E686-AFBA3F4F67D4}"/>
              </a:ext>
            </a:extLst>
          </p:cNvPr>
          <p:cNvSpPr txBox="1"/>
          <p:nvPr/>
        </p:nvSpPr>
        <p:spPr>
          <a:xfrm>
            <a:off x="3353738" y="3679297"/>
            <a:ext cx="155448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Plans investments under a techno-economic scenario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551B14-DD8B-8EC5-5343-E5F0C9417EC4}"/>
              </a:ext>
            </a:extLst>
          </p:cNvPr>
          <p:cNvSpPr txBox="1"/>
          <p:nvPr/>
        </p:nvSpPr>
        <p:spPr>
          <a:xfrm>
            <a:off x="3353738" y="1491963"/>
            <a:ext cx="155448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Serves many purposes: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State estimation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Contingency analysis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Economic dispatch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24FF3B-1D41-EC5C-2D91-722544AFEB09}"/>
              </a:ext>
            </a:extLst>
          </p:cNvPr>
          <p:cNvSpPr txBox="1"/>
          <p:nvPr/>
        </p:nvSpPr>
        <p:spPr>
          <a:xfrm>
            <a:off x="3353738" y="2646682"/>
            <a:ext cx="155448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Schedules generators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AB56D8-A0E3-0BE5-9190-7749F31FBEC1}"/>
              </a:ext>
            </a:extLst>
          </p:cNvPr>
          <p:cNvSpPr txBox="1"/>
          <p:nvPr/>
        </p:nvSpPr>
        <p:spPr>
          <a:xfrm>
            <a:off x="1392860" y="1067217"/>
            <a:ext cx="1828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7A5E8C-0FC4-F82D-53E4-78BC2CCEAD5E}"/>
              </a:ext>
            </a:extLst>
          </p:cNvPr>
          <p:cNvSpPr txBox="1"/>
          <p:nvPr/>
        </p:nvSpPr>
        <p:spPr>
          <a:xfrm>
            <a:off x="1392860" y="3679297"/>
            <a:ext cx="18288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Solved with MIP solver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Energy systems domain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8A44E7-DA18-CF48-2B16-013297EC9EE4}"/>
              </a:ext>
            </a:extLst>
          </p:cNvPr>
          <p:cNvSpPr txBox="1"/>
          <p:nvPr/>
        </p:nvSpPr>
        <p:spPr>
          <a:xfrm>
            <a:off x="1392860" y="1491963"/>
            <a:ext cx="182880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Quickly solved using </a:t>
            </a:r>
            <a:br>
              <a:rPr lang="en-US" sz="1100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variations of Newton’s method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Electrical engineering domain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latin typeface="Arial" panose="020B0604020202020204" pitchFamily="34" charset="0"/>
              <a:ea typeface="Gill Sans MT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2269C7-DE3F-E6E2-AC34-EA1D1CC35640}"/>
              </a:ext>
            </a:extLst>
          </p:cNvPr>
          <p:cNvSpPr txBox="1"/>
          <p:nvPr/>
        </p:nvSpPr>
        <p:spPr>
          <a:xfrm>
            <a:off x="1392860" y="2646682"/>
            <a:ext cx="182880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Solved with MIP solver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Operations research domain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A244C3-159F-3849-A06D-F6A98012FBE3}"/>
              </a:ext>
            </a:extLst>
          </p:cNvPr>
          <p:cNvSpPr txBox="1"/>
          <p:nvPr/>
        </p:nvSpPr>
        <p:spPr>
          <a:xfrm>
            <a:off x="5266989" y="1067217"/>
            <a:ext cx="1828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Grid representation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4665C4-B0EE-7341-E527-DCF10A8FFD30}"/>
              </a:ext>
            </a:extLst>
          </p:cNvPr>
          <p:cNvSpPr txBox="1"/>
          <p:nvPr/>
        </p:nvSpPr>
        <p:spPr>
          <a:xfrm>
            <a:off x="5266990" y="1491963"/>
            <a:ext cx="18288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AC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Continuous variables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A61758-5BAA-4871-9B70-D7D35A8613BF}"/>
              </a:ext>
            </a:extLst>
          </p:cNvPr>
          <p:cNvSpPr txBox="1"/>
          <p:nvPr/>
        </p:nvSpPr>
        <p:spPr>
          <a:xfrm>
            <a:off x="5266990" y="2646682"/>
            <a:ext cx="18288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Simplified AC </a:t>
            </a:r>
            <a:br>
              <a:rPr lang="en-US" sz="1100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or DC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Continuous + integer variables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E733E4-1890-4942-3903-7992EF05051F}"/>
              </a:ext>
            </a:extLst>
          </p:cNvPr>
          <p:cNvSpPr txBox="1"/>
          <p:nvPr/>
        </p:nvSpPr>
        <p:spPr>
          <a:xfrm>
            <a:off x="5266990" y="3679297"/>
            <a:ext cx="1828800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Simplified AC </a:t>
            </a:r>
            <a:br>
              <a:rPr lang="en-US" sz="1100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or DC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Time-scale: Continuous + integer variables</a:t>
            </a:r>
          </a:p>
          <a:p>
            <a:endParaRPr lang="en-US" sz="1100" dirty="0">
              <a:latin typeface="Arial" panose="020B0604020202020204" pitchFamily="34" charset="0"/>
              <a:ea typeface="Gill Sans MT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44E5C08-EA9B-461A-A390-35517D6E5F37}"/>
              </a:ext>
            </a:extLst>
          </p:cNvPr>
          <p:cNvCxnSpPr>
            <a:cxnSpLocks/>
          </p:cNvCxnSpPr>
          <p:nvPr/>
        </p:nvCxnSpPr>
        <p:spPr>
          <a:xfrm flipV="1">
            <a:off x="324001" y="1344635"/>
            <a:ext cx="8277074" cy="233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AB8A25D4-CD29-C7A1-7E8A-3203EBE02B2C}"/>
              </a:ext>
            </a:extLst>
          </p:cNvPr>
          <p:cNvSpPr txBox="1"/>
          <p:nvPr/>
        </p:nvSpPr>
        <p:spPr>
          <a:xfrm>
            <a:off x="7317283" y="1067217"/>
            <a:ext cx="115412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Temporal scale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916F58F-20AD-C2D2-3719-0F935CEB20DF}"/>
              </a:ext>
            </a:extLst>
          </p:cNvPr>
          <p:cNvSpPr txBox="1"/>
          <p:nvPr/>
        </p:nvSpPr>
        <p:spPr>
          <a:xfrm>
            <a:off x="7317283" y="1471744"/>
            <a:ext cx="143985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110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n-US" dirty="0"/>
              <a:t>Milli-seconds – </a:t>
            </a:r>
            <a:br>
              <a:rPr lang="en-US" dirty="0"/>
            </a:br>
            <a:r>
              <a:rPr lang="en-US" dirty="0"/>
              <a:t>Representing instantaneous events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F61DE5A-9BC0-987F-92F6-06AF9E0BE3AF}"/>
              </a:ext>
            </a:extLst>
          </p:cNvPr>
          <p:cNvSpPr txBox="1"/>
          <p:nvPr/>
        </p:nvSpPr>
        <p:spPr>
          <a:xfrm>
            <a:off x="7317283" y="2599775"/>
            <a:ext cx="149582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110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n-US" dirty="0"/>
              <a:t>Hours, days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223F545-02CE-1D84-AF2A-71368000AF73}"/>
              </a:ext>
            </a:extLst>
          </p:cNvPr>
          <p:cNvSpPr txBox="1"/>
          <p:nvPr/>
        </p:nvSpPr>
        <p:spPr>
          <a:xfrm>
            <a:off x="7317283" y="3771629"/>
            <a:ext cx="149582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110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n-US" dirty="0"/>
              <a:t>Years/decades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654A44-D540-7173-B8A7-78A960356141}"/>
              </a:ext>
            </a:extLst>
          </p:cNvPr>
          <p:cNvSpPr/>
          <p:nvPr/>
        </p:nvSpPr>
        <p:spPr>
          <a:xfrm>
            <a:off x="130497" y="1393340"/>
            <a:ext cx="8883006" cy="101176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D1AEE0-3275-DD51-BADB-CA33D5EF8C8F}"/>
              </a:ext>
            </a:extLst>
          </p:cNvPr>
          <p:cNvSpPr/>
          <p:nvPr/>
        </p:nvSpPr>
        <p:spPr>
          <a:xfrm>
            <a:off x="187438" y="3559809"/>
            <a:ext cx="8883006" cy="101176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76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942D6-0C7E-FE82-6AB9-4A94F34C1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3EDA1F8-53A6-8952-1453-E65CCAD8A9E7}"/>
              </a:ext>
            </a:extLst>
          </p:cNvPr>
          <p:cNvSpPr txBox="1"/>
          <p:nvPr/>
        </p:nvSpPr>
        <p:spPr>
          <a:xfrm>
            <a:off x="324000" y="270134"/>
            <a:ext cx="8072697" cy="446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 can use up to ~1,000 hours of computing time (1/2)</a:t>
            </a:r>
          </a:p>
          <a:p>
            <a:r>
              <a:rPr lang="en-US" sz="9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10 seconds to solve x 365 days in a year x 1000 synthetic climate years = 36,500,000 seconds or 1000 hours or 40 days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A62EA7-2045-D712-E187-293E29BCBBA4}"/>
              </a:ext>
            </a:extLst>
          </p:cNvPr>
          <p:cNvSpPr txBox="1"/>
          <p:nvPr/>
        </p:nvSpPr>
        <p:spPr>
          <a:xfrm>
            <a:off x="324000" y="1067783"/>
            <a:ext cx="799461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Plots showing the optimality gap against optimization time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381312-02B5-D3AF-3D5E-EE924F47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13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F5AAB7-CC5D-FD6A-8DCD-3DB80D618F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96233" y="1344875"/>
            <a:ext cx="3657600" cy="29017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FE0B7B-60B4-CBCC-F9C5-ADC58255C3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1169" y="1344874"/>
            <a:ext cx="3657600" cy="29017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6967E9-1E24-85E1-DEC6-4307AC39CBF2}"/>
              </a:ext>
            </a:extLst>
          </p:cNvPr>
          <p:cNvSpPr txBox="1"/>
          <p:nvPr/>
        </p:nvSpPr>
        <p:spPr>
          <a:xfrm>
            <a:off x="696234" y="4382792"/>
            <a:ext cx="36576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24-hr horizon: can get a good solution after 10s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5059D2-5C16-26A6-2DA8-C5F86F9E13B0}"/>
              </a:ext>
            </a:extLst>
          </p:cNvPr>
          <p:cNvSpPr txBox="1"/>
          <p:nvPr/>
        </p:nvSpPr>
        <p:spPr>
          <a:xfrm>
            <a:off x="4891169" y="4385504"/>
            <a:ext cx="36576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48-hr horizon: need at least 35s to get a good solution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D93E1D-7BF7-C661-4925-926FFD3D14EE}"/>
              </a:ext>
            </a:extLst>
          </p:cNvPr>
          <p:cNvSpPr/>
          <p:nvPr/>
        </p:nvSpPr>
        <p:spPr>
          <a:xfrm>
            <a:off x="4653159" y="1152421"/>
            <a:ext cx="4166841" cy="349494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441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F5EDA-1223-4624-0EAF-5ACB7F7AD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6C29B6-5226-640E-00AF-23C0B3AEEAE4}"/>
              </a:ext>
            </a:extLst>
          </p:cNvPr>
          <p:cNvSpPr/>
          <p:nvPr/>
        </p:nvSpPr>
        <p:spPr>
          <a:xfrm>
            <a:off x="628650" y="4767263"/>
            <a:ext cx="7512050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8588" indent="-128588">
              <a:buFont typeface="Arial" panose="020B0604020202020204" pitchFamily="34" charset="0"/>
              <a:buChar char="•"/>
            </a:pPr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94EEA5-B5D3-9E3B-79F6-D2C7452EFDB0}"/>
              </a:ext>
            </a:extLst>
          </p:cNvPr>
          <p:cNvSpPr txBox="1"/>
          <p:nvPr/>
        </p:nvSpPr>
        <p:spPr>
          <a:xfrm>
            <a:off x="324000" y="270134"/>
            <a:ext cx="8072697" cy="446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 can use up to ~1,000 hours of computing time (2/2)</a:t>
            </a:r>
          </a:p>
          <a:p>
            <a:r>
              <a:rPr lang="en-US" sz="9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10 seconds to solve x 365 days in a year x 1000 synthetic climate years = 36,500,000 seconds or 1000 hours or 40 days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7AF06C-EC72-B68F-6910-1A4464060289}"/>
              </a:ext>
            </a:extLst>
          </p:cNvPr>
          <p:cNvSpPr txBox="1"/>
          <p:nvPr/>
        </p:nvSpPr>
        <p:spPr>
          <a:xfrm>
            <a:off x="324000" y="1067783"/>
            <a:ext cx="799461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Plots showing the optimality gap against optimization time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C10096-842A-BFBB-A522-9138C7B4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14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C6117E-EDA0-54BE-519E-AEBFC0F044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96233" y="1344875"/>
            <a:ext cx="3657600" cy="29017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FCEFAC-2390-2A60-F46B-20223FC7B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1169" y="1344874"/>
            <a:ext cx="3657600" cy="29017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C9A4D74-FE5F-E060-2BA1-A8C1B54166F1}"/>
              </a:ext>
            </a:extLst>
          </p:cNvPr>
          <p:cNvSpPr txBox="1"/>
          <p:nvPr/>
        </p:nvSpPr>
        <p:spPr>
          <a:xfrm>
            <a:off x="696234" y="4382792"/>
            <a:ext cx="36576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24-hr horizon: can get a good solution after 10s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A665AF-5806-2B15-1040-9A99DEC7D72C}"/>
              </a:ext>
            </a:extLst>
          </p:cNvPr>
          <p:cNvSpPr txBox="1"/>
          <p:nvPr/>
        </p:nvSpPr>
        <p:spPr>
          <a:xfrm>
            <a:off x="4891169" y="4385504"/>
            <a:ext cx="36576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48-hr horizon: need at least 35s to get a good solution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E4A775-8EDF-CFA8-D765-0F6ED3737694}"/>
              </a:ext>
            </a:extLst>
          </p:cNvPr>
          <p:cNvSpPr txBox="1"/>
          <p:nvPr/>
        </p:nvSpPr>
        <p:spPr>
          <a:xfrm>
            <a:off x="295077" y="4741901"/>
            <a:ext cx="813054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The default solver cannot produce a good solution within 35 seconds when simulating the Thai grid over 48-hr horizon.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AE22F1-B7A3-9B1B-C6CB-DF3B5652803F}"/>
              </a:ext>
            </a:extLst>
          </p:cNvPr>
          <p:cNvSpPr/>
          <p:nvPr/>
        </p:nvSpPr>
        <p:spPr>
          <a:xfrm>
            <a:off x="324000" y="1246959"/>
            <a:ext cx="4166841" cy="349494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909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F2475-E11D-FF8E-80FD-94A035F4C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2C6DD36-28A2-8453-04A0-674E7C627CA9}"/>
              </a:ext>
            </a:extLst>
          </p:cNvPr>
          <p:cNvSpPr txBox="1"/>
          <p:nvPr/>
        </p:nvSpPr>
        <p:spPr>
          <a:xfrm>
            <a:off x="324000" y="270134"/>
            <a:ext cx="842947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MIP solvers -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Gurobi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CPLEX,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HiGHs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… - are efficient</a:t>
            </a:r>
            <a:b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are not tailored for solving a unit commitment problem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C7A200-DEC8-8CAF-4DFD-8DB7D95DE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15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73AFFA-0C24-186A-86CC-C745412DE378}"/>
              </a:ext>
            </a:extLst>
          </p:cNvPr>
          <p:cNvGrpSpPr/>
          <p:nvPr/>
        </p:nvGrpSpPr>
        <p:grpSpPr>
          <a:xfrm>
            <a:off x="3525948" y="2239920"/>
            <a:ext cx="3860996" cy="514225"/>
            <a:chOff x="3439562" y="2385821"/>
            <a:chExt cx="3860996" cy="51422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1AC94B4-A093-1CE8-0248-8A4261EDE4A9}"/>
                </a:ext>
              </a:extLst>
            </p:cNvPr>
            <p:cNvSpPr txBox="1"/>
            <p:nvPr/>
          </p:nvSpPr>
          <p:spPr>
            <a:xfrm>
              <a:off x="3439563" y="2385821"/>
              <a:ext cx="3665426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rPr>
                <a:t>Extensive branching incurs </a:t>
              </a:r>
              <a:r>
                <a:rPr lang="en-US" sz="1100" b="1" i="1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rPr>
                <a:t>runtime</a:t>
              </a:r>
              <a:r>
                <a:rPr lang="en-US" sz="110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rPr>
                <a:t> and </a:t>
              </a:r>
              <a:r>
                <a:rPr lang="en-US" sz="1100" b="1" i="1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rPr>
                <a:t>memory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907176B-9956-236A-1C5A-BD68314C16C7}"/>
                </a:ext>
              </a:extLst>
            </p:cNvPr>
            <p:cNvSpPr txBox="1"/>
            <p:nvPr/>
          </p:nvSpPr>
          <p:spPr>
            <a:xfrm>
              <a:off x="3439562" y="2730769"/>
              <a:ext cx="3860996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rPr>
                <a:t>Time to reach a solution depends on</a:t>
              </a:r>
              <a:r>
                <a:rPr lang="en-US" sz="1100" b="1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rPr>
                <a:t> </a:t>
              </a:r>
              <a:r>
                <a:rPr lang="en-US" sz="1100" b="1" i="1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rPr>
                <a:t>luck</a:t>
              </a:r>
              <a:r>
                <a:rPr lang="en-US" sz="110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rPr>
                <a:t> during branching</a:t>
              </a: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5541D3B1-28FC-C9D9-8EC2-5264194BFFD1}"/>
              </a:ext>
            </a:extLst>
          </p:cNvPr>
          <p:cNvSpPr txBox="1"/>
          <p:nvPr/>
        </p:nvSpPr>
        <p:spPr>
          <a:xfrm>
            <a:off x="1539687" y="3854900"/>
            <a:ext cx="6061686" cy="261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Current solution approach does not scale well with problem size because of branching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6919E68-D637-F792-5E0B-8A8051E1AFC7}"/>
              </a:ext>
            </a:extLst>
          </p:cNvPr>
          <p:cNvGrpSpPr/>
          <p:nvPr/>
        </p:nvGrpSpPr>
        <p:grpSpPr>
          <a:xfrm>
            <a:off x="1265073" y="1886658"/>
            <a:ext cx="1794237" cy="1452961"/>
            <a:chOff x="3963657" y="1588022"/>
            <a:chExt cx="1450080" cy="1174265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16EA0CF-A027-1FAE-6C04-1FE830D2C761}"/>
                </a:ext>
              </a:extLst>
            </p:cNvPr>
            <p:cNvGrpSpPr/>
            <p:nvPr/>
          </p:nvGrpSpPr>
          <p:grpSpPr>
            <a:xfrm>
              <a:off x="4073008" y="1588022"/>
              <a:ext cx="1313312" cy="1171164"/>
              <a:chOff x="5764110" y="1555939"/>
              <a:chExt cx="938160" cy="80496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17BE471-22AB-3C29-C46C-4E8043DAE3CA}"/>
                  </a:ext>
                </a:extLst>
              </p:cNvPr>
              <p:cNvGrpSpPr/>
              <p:nvPr/>
            </p:nvGrpSpPr>
            <p:grpSpPr>
              <a:xfrm>
                <a:off x="5970030" y="1555939"/>
                <a:ext cx="732240" cy="484560"/>
                <a:chOff x="5202435" y="1516515"/>
                <a:chExt cx="732240" cy="4845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9E50E352-C7E4-24F4-4346-8BA5D20FB76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457315" y="1516515"/>
                    <a:ext cx="208080" cy="16632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9E50E352-C7E4-24F4-4346-8BA5D20FB764}"/>
                        </a:ext>
                      </a:extLst>
                    </p:cNvPr>
                    <p:cNvPicPr/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5446921" y="1506484"/>
                      <a:ext cx="228659" cy="18618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DB7F36B0-5051-EA4D-2D75-DAF91C0D2E6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405475" y="1707675"/>
                    <a:ext cx="100080" cy="8352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DB7F36B0-5051-EA4D-2D75-DAF91C0D2E65}"/>
                        </a:ext>
                      </a:extLst>
                    </p:cNvPr>
                    <p:cNvPicPr/>
                    <p:nvPr/>
                  </p:nvPicPr>
                  <p:blipFill>
                    <a:blip r:embed="rId6"/>
                    <a:stretch>
                      <a:fillRect/>
                    </a:stretch>
                  </p:blipFill>
                  <p:spPr>
                    <a:xfrm>
                      <a:off x="5395093" y="1697661"/>
                      <a:ext cx="120636" cy="1033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B9F9472F-DCC1-22B5-C789-32DE1F82BD5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625795" y="1695075"/>
                    <a:ext cx="151200" cy="1202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B9F9472F-DCC1-22B5-C789-32DE1F82BD52}"/>
                        </a:ext>
                      </a:extLst>
                    </p:cNvPr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5615367" y="1685055"/>
                      <a:ext cx="171847" cy="140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ADEB7C8E-96A2-9BF9-AD1D-4F3810D2C09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202435" y="1813155"/>
                    <a:ext cx="221400" cy="18792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ADEB7C8E-96A2-9BF9-AD1D-4F3810D2C09D}"/>
                        </a:ext>
                      </a:extLst>
                    </p:cNvPr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5192041" y="1803149"/>
                      <a:ext cx="241981" cy="20773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4DCE5620-2FAE-6A4A-061F-402746EA276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20835" y="1841235"/>
                    <a:ext cx="213840" cy="14688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4DCE5620-2FAE-6A4A-061F-402746EA2769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5710434" y="1831230"/>
                      <a:ext cx="234434" cy="166691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4F69DC7A-A9A4-001F-E504-046F3FBFDA02}"/>
                  </a:ext>
                </a:extLst>
              </p:cNvPr>
              <p:cNvGrpSpPr/>
              <p:nvPr/>
            </p:nvGrpSpPr>
            <p:grpSpPr>
              <a:xfrm>
                <a:off x="5764110" y="2033299"/>
                <a:ext cx="414360" cy="292320"/>
                <a:chOff x="4996515" y="1993875"/>
                <a:chExt cx="414360" cy="2923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3">
                  <p14:nvContentPartPr>
                    <p14:cNvPr id="55" name="Ink 54">
                      <a:extLst>
                        <a:ext uri="{FF2B5EF4-FFF2-40B4-BE49-F238E27FC236}">
                          <a16:creationId xmlns:a16="http://schemas.microsoft.com/office/drawing/2014/main" id="{70E0CB6D-E5BD-4274-7D43-742232128D7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113515" y="1993875"/>
                    <a:ext cx="87480" cy="118080"/>
                  </p14:xfrm>
                </p:contentPart>
              </mc:Choice>
              <mc:Fallback xmlns="">
                <p:pic>
                  <p:nvPicPr>
                    <p:cNvPr id="55" name="Ink 54">
                      <a:extLst>
                        <a:ext uri="{FF2B5EF4-FFF2-40B4-BE49-F238E27FC236}">
                          <a16:creationId xmlns:a16="http://schemas.microsoft.com/office/drawing/2014/main" id="{70E0CB6D-E5BD-4274-7D43-742232128D7F}"/>
                        </a:ext>
                      </a:extLst>
                    </p:cNvPr>
                    <p:cNvPicPr/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5103101" y="1983868"/>
                      <a:ext cx="108100" cy="13789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A811D1AB-2CB4-709C-2561-FBE48FCEAD6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362275" y="2034915"/>
                    <a:ext cx="48600" cy="12132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A811D1AB-2CB4-709C-2561-FBE48FCEAD62}"/>
                        </a:ext>
                      </a:extLst>
                    </p:cNvPr>
                    <p:cNvPicPr/>
                    <p:nvPr/>
                  </p:nvPicPr>
                  <p:blipFill>
                    <a:blip r:embed="rId16"/>
                    <a:stretch>
                      <a:fillRect/>
                    </a:stretch>
                  </p:blipFill>
                  <p:spPr>
                    <a:xfrm>
                      <a:off x="5351890" y="2024872"/>
                      <a:ext cx="69162" cy="1412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7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C42FBAE9-D7AA-3B86-1D10-74D1A5B9D68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996515" y="2151555"/>
                    <a:ext cx="189000" cy="1346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C42FBAE9-D7AA-3B86-1D10-74D1A5B9D681}"/>
                        </a:ext>
                      </a:extLst>
                    </p:cNvPr>
                    <p:cNvPicPr/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>
                      <a:off x="4986119" y="2141552"/>
                      <a:ext cx="209584" cy="154446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8C38EFBD-6C0E-8078-77F3-4D61BAAA1B12}"/>
                      </a:ext>
                    </a:extLst>
                  </p14:cNvPr>
                  <p14:cNvContentPartPr/>
                  <p14:nvPr/>
                </p14:nvContentPartPr>
                <p14:xfrm>
                  <a:off x="6116910" y="2220139"/>
                  <a:ext cx="166680" cy="14076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8C38EFBD-6C0E-8078-77F3-4D61BAAA1B12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6106518" y="2210099"/>
                    <a:ext cx="187255" cy="16063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548A77C7-D80E-F89C-2E50-F0ADDF3D2925}"/>
                </a:ext>
              </a:extLst>
            </p:cNvPr>
            <p:cNvGrpSpPr/>
            <p:nvPr/>
          </p:nvGrpSpPr>
          <p:grpSpPr>
            <a:xfrm>
              <a:off x="3963657" y="2477527"/>
              <a:ext cx="422280" cy="284760"/>
              <a:chOff x="3963657" y="2629927"/>
              <a:chExt cx="422280" cy="284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C8BC7392-B9B5-D938-3197-46873CEA4A45}"/>
                      </a:ext>
                    </a:extLst>
                  </p14:cNvPr>
                  <p14:cNvContentPartPr/>
                  <p14:nvPr/>
                </p14:nvContentPartPr>
                <p14:xfrm>
                  <a:off x="4029537" y="2629927"/>
                  <a:ext cx="312120" cy="284760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C8BC7392-B9B5-D938-3197-46873CEA4A45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4014993" y="2615369"/>
                    <a:ext cx="340918" cy="3135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7360A964-0967-F661-0937-A54F1C2DD4AA}"/>
                      </a:ext>
                    </a:extLst>
                  </p14:cNvPr>
                  <p14:cNvContentPartPr/>
                  <p14:nvPr/>
                </p14:nvContentPartPr>
                <p14:xfrm>
                  <a:off x="3963657" y="2670247"/>
                  <a:ext cx="422280" cy="23652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7360A964-0967-F661-0937-A54F1C2DD4AA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3949106" y="2655701"/>
                    <a:ext cx="451092" cy="26532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82F290A8-7ACA-2EB9-0416-C146B41AA8B3}"/>
                </a:ext>
              </a:extLst>
            </p:cNvPr>
            <p:cNvGrpSpPr/>
            <p:nvPr/>
          </p:nvGrpSpPr>
          <p:grpSpPr>
            <a:xfrm>
              <a:off x="4993257" y="1983607"/>
              <a:ext cx="420480" cy="320400"/>
              <a:chOff x="4993257" y="2136007"/>
              <a:chExt cx="420480" cy="320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68" name="Ink 67">
                    <a:extLst>
                      <a:ext uri="{FF2B5EF4-FFF2-40B4-BE49-F238E27FC236}">
                        <a16:creationId xmlns:a16="http://schemas.microsoft.com/office/drawing/2014/main" id="{71246695-9D98-D43C-123F-035857962842}"/>
                      </a:ext>
                    </a:extLst>
                  </p14:cNvPr>
                  <p14:cNvContentPartPr/>
                  <p14:nvPr/>
                </p14:nvContentPartPr>
                <p14:xfrm>
                  <a:off x="5049057" y="2200807"/>
                  <a:ext cx="363960" cy="255600"/>
                </p14:xfrm>
              </p:contentPart>
            </mc:Choice>
            <mc:Fallback xmlns="">
              <p:pic>
                <p:nvPicPr>
                  <p:cNvPr id="68" name="Ink 67">
                    <a:extLst>
                      <a:ext uri="{FF2B5EF4-FFF2-40B4-BE49-F238E27FC236}">
                        <a16:creationId xmlns:a16="http://schemas.microsoft.com/office/drawing/2014/main" id="{71246695-9D98-D43C-123F-035857962842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5034510" y="2186251"/>
                    <a:ext cx="392763" cy="2844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69" name="Ink 68">
                    <a:extLst>
                      <a:ext uri="{FF2B5EF4-FFF2-40B4-BE49-F238E27FC236}">
                        <a16:creationId xmlns:a16="http://schemas.microsoft.com/office/drawing/2014/main" id="{AED2ACF7-6F17-5413-17C1-3242DE14D11A}"/>
                      </a:ext>
                    </a:extLst>
                  </p14:cNvPr>
                  <p14:cNvContentPartPr/>
                  <p14:nvPr/>
                </p14:nvContentPartPr>
                <p14:xfrm>
                  <a:off x="4993257" y="2136007"/>
                  <a:ext cx="420480" cy="308520"/>
                </p14:xfrm>
              </p:contentPart>
            </mc:Choice>
            <mc:Fallback xmlns="">
              <p:pic>
                <p:nvPicPr>
                  <p:cNvPr id="69" name="Ink 68">
                    <a:extLst>
                      <a:ext uri="{FF2B5EF4-FFF2-40B4-BE49-F238E27FC236}">
                        <a16:creationId xmlns:a16="http://schemas.microsoft.com/office/drawing/2014/main" id="{AED2ACF7-6F17-5413-17C1-3242DE14D11A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4978708" y="2121440"/>
                    <a:ext cx="449288" cy="337362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7290E03-1ABB-AB3F-A53C-F950DAC24AAC}"/>
              </a:ext>
            </a:extLst>
          </p:cNvPr>
          <p:cNvSpPr txBox="1"/>
          <p:nvPr/>
        </p:nvSpPr>
        <p:spPr>
          <a:xfrm>
            <a:off x="324000" y="1067783"/>
            <a:ext cx="799461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Solve with linear programming techniques and use branch-cut-and-bound to recover integers</a:t>
            </a:r>
          </a:p>
        </p:txBody>
      </p:sp>
    </p:spTree>
    <p:extLst>
      <p:ext uri="{BB962C8B-B14F-4D97-AF65-F5344CB8AC3E}">
        <p14:creationId xmlns:p14="http://schemas.microsoft.com/office/powerpoint/2010/main" val="1162559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642AC-9936-1C64-C2C2-DCE996315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FEE36377-406E-B2D7-65FC-0F3C617EA537}"/>
              </a:ext>
            </a:extLst>
          </p:cNvPr>
          <p:cNvSpPr/>
          <p:nvPr/>
        </p:nvSpPr>
        <p:spPr>
          <a:xfrm>
            <a:off x="477296" y="2847931"/>
            <a:ext cx="7833675" cy="5269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8588" indent="-128588">
              <a:buFont typeface="Arial" panose="020B0604020202020204" pitchFamily="34" charset="0"/>
              <a:buChar char="•"/>
            </a:pPr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7EA9C2-2008-D532-C6DB-25BC659372DB}"/>
              </a:ext>
            </a:extLst>
          </p:cNvPr>
          <p:cNvSpPr txBox="1"/>
          <p:nvPr/>
        </p:nvSpPr>
        <p:spPr>
          <a:xfrm>
            <a:off x="324000" y="270134"/>
            <a:ext cx="807269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systems modelers typically trade</a:t>
            </a:r>
          </a:p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representation with tractability (accuracy vs runtime)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57CFF7-47EA-2290-FD9A-4979A4513541}"/>
              </a:ext>
            </a:extLst>
          </p:cNvPr>
          <p:cNvSpPr txBox="1"/>
          <p:nvPr/>
        </p:nvSpPr>
        <p:spPr>
          <a:xfrm>
            <a:off x="324000" y="1063020"/>
            <a:ext cx="661896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Decrease number of variables and constraints by reducing model representation</a:t>
            </a:r>
          </a:p>
        </p:txBody>
      </p:sp>
      <p:sp>
        <p:nvSpPr>
          <p:cNvPr id="70" name="Slide Number Placeholder 69">
            <a:extLst>
              <a:ext uri="{FF2B5EF4-FFF2-40B4-BE49-F238E27FC236}">
                <a16:creationId xmlns:a16="http://schemas.microsoft.com/office/drawing/2014/main" id="{19FDF883-7478-E71E-40A9-5AEC532D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E5A4F4-2B4F-D04C-4932-DB8421B13B1F}"/>
              </a:ext>
            </a:extLst>
          </p:cNvPr>
          <p:cNvSpPr txBox="1"/>
          <p:nvPr/>
        </p:nvSpPr>
        <p:spPr>
          <a:xfrm>
            <a:off x="324001" y="4824075"/>
            <a:ext cx="331626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SOURCE: Scholz et al (2020). </a:t>
            </a:r>
            <a:r>
              <a:rPr lang="en-US" sz="700" err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Akdemir</a:t>
            </a:r>
            <a:r>
              <a:rPr lang="en-US" sz="70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 et al 2024. </a:t>
            </a:r>
            <a:endParaRPr lang="en-US" sz="700">
              <a:solidFill>
                <a:schemeClr val="accent2"/>
              </a:solidFill>
              <a:latin typeface="Arial" panose="020B0604020202020204" pitchFamily="34" charset="0"/>
              <a:ea typeface="Gill Sans MT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87A9A1-DDE3-23AD-33F6-1A4852167818}"/>
              </a:ext>
            </a:extLst>
          </p:cNvPr>
          <p:cNvSpPr txBox="1"/>
          <p:nvPr/>
        </p:nvSpPr>
        <p:spPr>
          <a:xfrm>
            <a:off x="595306" y="2880099"/>
            <a:ext cx="1779929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How does the runtime decrease?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54C23A-42F7-FFB8-9C9A-7F6C5D746EA0}"/>
              </a:ext>
            </a:extLst>
          </p:cNvPr>
          <p:cNvSpPr txBox="1"/>
          <p:nvPr/>
        </p:nvSpPr>
        <p:spPr>
          <a:xfrm>
            <a:off x="595306" y="2009115"/>
            <a:ext cx="1199997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What it is?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B259F7-EC11-5BDE-7EAC-8752BF2A5CDC}"/>
              </a:ext>
            </a:extLst>
          </p:cNvPr>
          <p:cNvSpPr txBox="1"/>
          <p:nvPr/>
        </p:nvSpPr>
        <p:spPr>
          <a:xfrm>
            <a:off x="595306" y="3543615"/>
            <a:ext cx="1199997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Any downsides?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A3D0FA-9B39-BFD9-68E2-AD7B70319C4F}"/>
              </a:ext>
            </a:extLst>
          </p:cNvPr>
          <p:cNvSpPr txBox="1"/>
          <p:nvPr/>
        </p:nvSpPr>
        <p:spPr>
          <a:xfrm>
            <a:off x="4475536" y="1584688"/>
            <a:ext cx="155448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Spatial aggregation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2C8EE8-211A-1DA5-01A9-B74AC69E0951}"/>
              </a:ext>
            </a:extLst>
          </p:cNvPr>
          <p:cNvSpPr txBox="1"/>
          <p:nvPr/>
        </p:nvSpPr>
        <p:spPr>
          <a:xfrm>
            <a:off x="4475535" y="2009115"/>
            <a:ext cx="1554480" cy="5078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/>
              <a:t>Simplify the region of interest by deriving an equivalent network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D0A6FA-D30D-A5F3-1D9E-8EFABB427BC1}"/>
              </a:ext>
            </a:extLst>
          </p:cNvPr>
          <p:cNvSpPr txBox="1"/>
          <p:nvPr/>
        </p:nvSpPr>
        <p:spPr>
          <a:xfrm>
            <a:off x="4475536" y="2894488"/>
            <a:ext cx="1554480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1100" b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defRPr>
            </a:lvl1pPr>
            <a:lvl2pPr lvl="1"/>
          </a:lstStyle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100"/>
              <a:t>Fewer variables and constraints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1092898-33A2-C325-B4DE-4573E6AADE46}"/>
              </a:ext>
            </a:extLst>
          </p:cNvPr>
          <p:cNvSpPr txBox="1"/>
          <p:nvPr/>
        </p:nvSpPr>
        <p:spPr>
          <a:xfrm>
            <a:off x="4475536" y="3546998"/>
            <a:ext cx="1554480" cy="84638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1100" b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defRPr>
            </a:lvl1pPr>
            <a:lvl2pPr marL="171450" lvl="1" indent="-171450">
              <a:buFont typeface="Arial" panose="020B0604020202020204" pitchFamily="34" charset="0"/>
              <a:buChar char="•"/>
              <a:defRPr sz="1100"/>
            </a:lvl2pPr>
          </a:lstStyle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100" dirty="0"/>
              <a:t>Not suitable for studies that need high-spatial resolution </a:t>
            </a:r>
            <a:br>
              <a:rPr lang="en-US" sz="1100" dirty="0"/>
            </a:br>
            <a:r>
              <a:rPr lang="en-US" sz="1100" dirty="0"/>
              <a:t>e.g.</a:t>
            </a:r>
            <a:r>
              <a:rPr lang="en-US" dirty="0"/>
              <a:t>,</a:t>
            </a:r>
            <a:r>
              <a:rPr lang="en-US" sz="1100" dirty="0"/>
              <a:t> limits of transmission lines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C9D07E-B9DD-8A6D-0882-8CBE149ABAE5}"/>
              </a:ext>
            </a:extLst>
          </p:cNvPr>
          <p:cNvSpPr txBox="1"/>
          <p:nvPr/>
        </p:nvSpPr>
        <p:spPr>
          <a:xfrm>
            <a:off x="2305687" y="1584688"/>
            <a:ext cx="155448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Temporal aggregation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AAB1C5-57AD-4708-622E-6C868B85F43D}"/>
              </a:ext>
            </a:extLst>
          </p:cNvPr>
          <p:cNvSpPr txBox="1"/>
          <p:nvPr/>
        </p:nvSpPr>
        <p:spPr>
          <a:xfrm>
            <a:off x="2305686" y="3546998"/>
            <a:ext cx="1554480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1100" b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defRPr>
            </a:lvl1pPr>
          </a:lstStyle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100"/>
              <a:t>Can moderate outliers in the input data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100"/>
              <a:t>Need to reliably identify critical periods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35D6380-D328-1356-4E76-4240B53ECA43}"/>
              </a:ext>
            </a:extLst>
          </p:cNvPr>
          <p:cNvSpPr txBox="1"/>
          <p:nvPr/>
        </p:nvSpPr>
        <p:spPr>
          <a:xfrm>
            <a:off x="2305686" y="2894488"/>
            <a:ext cx="1554480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1100" b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defRPr>
            </a:lvl1pPr>
            <a:lvl2pPr lvl="1"/>
          </a:lstStyle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100"/>
              <a:t>Fewer variables and constraints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B480A79-822E-D71C-C170-E8EF1BDC41C9}"/>
              </a:ext>
            </a:extLst>
          </p:cNvPr>
          <p:cNvSpPr txBox="1"/>
          <p:nvPr/>
        </p:nvSpPr>
        <p:spPr>
          <a:xfrm>
            <a:off x="2305686" y="2009115"/>
            <a:ext cx="1554480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/>
              <a:t>Down-sampling </a:t>
            </a:r>
            <a:br>
              <a:rPr lang="en-US" b="0"/>
            </a:br>
            <a:r>
              <a:rPr lang="en-US" b="0"/>
              <a:t>time-series inputs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/>
              <a:t>Selection of a representative period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2F05E0-5318-79A3-1059-AFC314076DB3}"/>
              </a:ext>
            </a:extLst>
          </p:cNvPr>
          <p:cNvSpPr txBox="1"/>
          <p:nvPr/>
        </p:nvSpPr>
        <p:spPr>
          <a:xfrm>
            <a:off x="6544668" y="1584688"/>
            <a:ext cx="1674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Relax discrete variables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AC810D-7F59-4AAC-301C-F38080ADCEBF}"/>
              </a:ext>
            </a:extLst>
          </p:cNvPr>
          <p:cNvSpPr txBox="1"/>
          <p:nvPr/>
        </p:nvSpPr>
        <p:spPr>
          <a:xfrm>
            <a:off x="6544668" y="3546998"/>
            <a:ext cx="1766303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1100" b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defRPr>
            </a:lvl1pPr>
            <a:lvl2pPr lvl="1">
              <a:defRPr/>
            </a:lvl2pPr>
          </a:lstStyle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100" dirty="0"/>
              <a:t>Over-estimate the flexibility of thermal units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A79082-CA11-D2A0-F8FB-0A30462B506E}"/>
              </a:ext>
            </a:extLst>
          </p:cNvPr>
          <p:cNvSpPr txBox="1"/>
          <p:nvPr/>
        </p:nvSpPr>
        <p:spPr>
          <a:xfrm>
            <a:off x="6544668" y="2894488"/>
            <a:ext cx="1554480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1100" b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defRPr>
            </a:lvl1pPr>
            <a:lvl2pPr lvl="1">
              <a:defRPr/>
            </a:lvl2pPr>
          </a:lstStyle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100" dirty="0"/>
              <a:t>Can use LP techniques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611F88F-6528-729C-7E85-402A92AA27C9}"/>
              </a:ext>
            </a:extLst>
          </p:cNvPr>
          <p:cNvSpPr txBox="1"/>
          <p:nvPr/>
        </p:nvSpPr>
        <p:spPr>
          <a:xfrm>
            <a:off x="6544668" y="2009115"/>
            <a:ext cx="1554480" cy="5078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defRPr>
            </a:lvl1pPr>
          </a:lstStyle>
          <a:p>
            <a:r>
              <a:rPr lang="en-US" b="0" dirty="0"/>
              <a:t>Convert a mixed-integer program to a linear program (LP)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451CD15-9A34-AD85-5D12-13B6D28F6BF0}"/>
              </a:ext>
            </a:extLst>
          </p:cNvPr>
          <p:cNvCxnSpPr>
            <a:cxnSpLocks/>
          </p:cNvCxnSpPr>
          <p:nvPr/>
        </p:nvCxnSpPr>
        <p:spPr>
          <a:xfrm flipV="1">
            <a:off x="2305687" y="1890163"/>
            <a:ext cx="6005286" cy="169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718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BCF70-C0F2-92DF-03C3-2E1B22209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50">
            <a:extLst>
              <a:ext uri="{FF2B5EF4-FFF2-40B4-BE49-F238E27FC236}">
                <a16:creationId xmlns:a16="http://schemas.microsoft.com/office/drawing/2014/main" id="{E8326298-4B65-D83C-6C0B-20B04642C82F}"/>
              </a:ext>
            </a:extLst>
          </p:cNvPr>
          <p:cNvSpPr/>
          <p:nvPr/>
        </p:nvSpPr>
        <p:spPr>
          <a:xfrm>
            <a:off x="3608172" y="1413679"/>
            <a:ext cx="3765759" cy="34148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7A432580-8E7D-F3A6-48D7-259B1A8B5C04}"/>
              </a:ext>
            </a:extLst>
          </p:cNvPr>
          <p:cNvSpPr/>
          <p:nvPr/>
        </p:nvSpPr>
        <p:spPr>
          <a:xfrm>
            <a:off x="4083045" y="1964033"/>
            <a:ext cx="1477095" cy="3650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128588" indent="-128588">
              <a:buFont typeface="Arial" panose="020B0604020202020204" pitchFamily="34" charset="0"/>
              <a:buChar char="•"/>
            </a:pPr>
            <a:endParaRPr lang="en-US" sz="7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EAD1DFB3-A234-968B-1BA8-5484A95F351E}"/>
              </a:ext>
            </a:extLst>
          </p:cNvPr>
          <p:cNvSpPr/>
          <p:nvPr/>
        </p:nvSpPr>
        <p:spPr>
          <a:xfrm>
            <a:off x="5803167" y="3702664"/>
            <a:ext cx="1337783" cy="1838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128588" indent="-128588">
              <a:buFont typeface="Arial" panose="020B0604020202020204" pitchFamily="34" charset="0"/>
              <a:buChar char="•"/>
            </a:pPr>
            <a:endParaRPr lang="en-US" sz="7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2A3BE58D-62E0-2CCD-2A94-8379335E47D7}"/>
              </a:ext>
            </a:extLst>
          </p:cNvPr>
          <p:cNvSpPr/>
          <p:nvPr/>
        </p:nvSpPr>
        <p:spPr>
          <a:xfrm>
            <a:off x="5817782" y="3172004"/>
            <a:ext cx="1324794" cy="1838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128588" indent="-128588">
              <a:buFont typeface="Arial" panose="020B0604020202020204" pitchFamily="34" charset="0"/>
              <a:buChar char="•"/>
            </a:pPr>
            <a:endParaRPr lang="en-US" sz="7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0B4ED1A-4061-791B-40EB-7CE15776412A}"/>
              </a:ext>
            </a:extLst>
          </p:cNvPr>
          <p:cNvSpPr/>
          <p:nvPr/>
        </p:nvSpPr>
        <p:spPr>
          <a:xfrm>
            <a:off x="4094162" y="2475224"/>
            <a:ext cx="1465979" cy="4126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128588" indent="-128588">
              <a:buFont typeface="Arial" panose="020B0604020202020204" pitchFamily="34" charset="0"/>
              <a:buChar char="•"/>
            </a:pPr>
            <a:endParaRPr lang="en-US" sz="7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D90291-8935-BD1A-557E-7508E6A96070}"/>
              </a:ext>
            </a:extLst>
          </p:cNvPr>
          <p:cNvSpPr txBox="1"/>
          <p:nvPr/>
        </p:nvSpPr>
        <p:spPr>
          <a:xfrm>
            <a:off x="324000" y="270134"/>
            <a:ext cx="80726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take a more fundamental look at tackling runtime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5E109E-6A46-7185-33A4-1A3025E85435}"/>
              </a:ext>
            </a:extLst>
          </p:cNvPr>
          <p:cNvSpPr txBox="1"/>
          <p:nvPr/>
        </p:nvSpPr>
        <p:spPr>
          <a:xfrm>
            <a:off x="324001" y="1072545"/>
            <a:ext cx="242791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Breakdown of contributors to runtime</a:t>
            </a:r>
          </a:p>
        </p:txBody>
      </p:sp>
      <p:sp>
        <p:nvSpPr>
          <p:cNvPr id="70" name="Slide Number Placeholder 69">
            <a:extLst>
              <a:ext uri="{FF2B5EF4-FFF2-40B4-BE49-F238E27FC236}">
                <a16:creationId xmlns:a16="http://schemas.microsoft.com/office/drawing/2014/main" id="{49B6F98A-01A6-C134-EE11-511CF16BA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C1B743-7CEB-FBF0-B0E8-EB684CFA565A}"/>
              </a:ext>
            </a:extLst>
          </p:cNvPr>
          <p:cNvSpPr txBox="1"/>
          <p:nvPr/>
        </p:nvSpPr>
        <p:spPr>
          <a:xfrm>
            <a:off x="7467818" y="2192493"/>
            <a:ext cx="1541347" cy="77457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700" b="1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Notable works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700" dirty="0" err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  <a:hlinkClick r:id="rId3"/>
              </a:rPr>
              <a:t>Akdemir</a:t>
            </a:r>
            <a:r>
              <a:rPr lang="en-US" sz="700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  <a:hlinkClick r:id="rId3"/>
              </a:rPr>
              <a:t> et al. (2024)</a:t>
            </a:r>
            <a:endParaRPr lang="en-US" sz="700" dirty="0">
              <a:latin typeface="Arial" panose="020B0604020202020204" pitchFamily="34" charset="0"/>
              <a:ea typeface="Gill Sans MT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  <a:hlinkClick r:id="rId4"/>
              </a:rPr>
              <a:t>Scholz et al. (2020)</a:t>
            </a:r>
            <a:endParaRPr lang="en-US" sz="700" dirty="0">
              <a:latin typeface="Arial" panose="020B0604020202020204" pitchFamily="34" charset="0"/>
              <a:ea typeface="Gill Sans MT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700" dirty="0" err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  <a:hlinkClick r:id="rId5"/>
              </a:rPr>
              <a:t>Knueven</a:t>
            </a:r>
            <a:r>
              <a:rPr lang="en-US" sz="700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  <a:hlinkClick r:id="rId5"/>
              </a:rPr>
              <a:t> et al. (2020)</a:t>
            </a:r>
            <a:endParaRPr lang="en-US" sz="700" dirty="0">
              <a:latin typeface="Arial" panose="020B0604020202020204" pitchFamily="34" charset="0"/>
              <a:ea typeface="Gill Sans MT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700" dirty="0" err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  <a:hlinkClick r:id="rId6"/>
              </a:rPr>
              <a:t>Pourahmadi</a:t>
            </a:r>
            <a:r>
              <a:rPr lang="en-US" sz="700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  <a:hlinkClick r:id="rId6"/>
              </a:rPr>
              <a:t> et al. (2024)</a:t>
            </a:r>
            <a:endParaRPr lang="en-US" sz="700" dirty="0">
              <a:latin typeface="Arial" panose="020B0604020202020204" pitchFamily="34" charset="0"/>
              <a:ea typeface="Gill Sans MT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700" dirty="0">
              <a:latin typeface="Arial" panose="020B0604020202020204" pitchFamily="34" charset="0"/>
              <a:ea typeface="Gill Sans MT" charset="0"/>
              <a:cs typeface="Arial" panose="020B0604020202020204" pitchFamily="34" charset="0"/>
            </a:endParaRP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F0FB057E-800F-A06C-E9CB-AC7CDA0AE84A}"/>
              </a:ext>
            </a:extLst>
          </p:cNvPr>
          <p:cNvGrpSpPr/>
          <p:nvPr/>
        </p:nvGrpSpPr>
        <p:grpSpPr>
          <a:xfrm>
            <a:off x="463180" y="4213421"/>
            <a:ext cx="1544157" cy="708435"/>
            <a:chOff x="6753631" y="1033238"/>
            <a:chExt cx="1544157" cy="70843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AB9C34E-AE08-DC33-5FA7-738A27710BD7}"/>
                </a:ext>
              </a:extLst>
            </p:cNvPr>
            <p:cNvSpPr/>
            <p:nvPr/>
          </p:nvSpPr>
          <p:spPr>
            <a:xfrm>
              <a:off x="6753631" y="1250797"/>
              <a:ext cx="202179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endParaRPr lang="en-US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2571030-12CB-30B7-2340-A8931D6B0A97}"/>
                </a:ext>
              </a:extLst>
            </p:cNvPr>
            <p:cNvSpPr txBox="1"/>
            <p:nvPr/>
          </p:nvSpPr>
          <p:spPr>
            <a:xfrm>
              <a:off x="7048090" y="1250797"/>
              <a:ext cx="1241880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700">
                  <a:latin typeface="Arial" panose="020B0604020202020204" pitchFamily="34" charset="0"/>
                </a:rPr>
                <a:t>Energy modeling community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75FC2DA-05AD-1A2E-AD42-06BB04C64F61}"/>
                </a:ext>
              </a:extLst>
            </p:cNvPr>
            <p:cNvSpPr/>
            <p:nvPr/>
          </p:nvSpPr>
          <p:spPr>
            <a:xfrm>
              <a:off x="6753631" y="1526229"/>
              <a:ext cx="202179" cy="1828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endParaRPr lang="en-US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63EF974-AB21-CA05-8BF3-542C796D80B9}"/>
                </a:ext>
              </a:extLst>
            </p:cNvPr>
            <p:cNvSpPr txBox="1"/>
            <p:nvPr/>
          </p:nvSpPr>
          <p:spPr>
            <a:xfrm>
              <a:off x="7048090" y="1526229"/>
              <a:ext cx="124188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700">
                  <a:latin typeface="Arial" panose="020B0604020202020204" pitchFamily="34" charset="0"/>
                </a:rPr>
                <a:t>Operations research community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47489D6-347E-001C-A273-6A267417A9D2}"/>
                </a:ext>
              </a:extLst>
            </p:cNvPr>
            <p:cNvSpPr txBox="1"/>
            <p:nvPr/>
          </p:nvSpPr>
          <p:spPr>
            <a:xfrm>
              <a:off x="6753631" y="1033238"/>
              <a:ext cx="1544157" cy="153888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r>
                <a:rPr lang="en-US" sz="1000" b="1">
                  <a:latin typeface="Arial"/>
                  <a:cs typeface="Arial"/>
                </a:rPr>
                <a:t>Popularity among...</a:t>
              </a:r>
              <a:endParaRPr lang="en-US" sz="1000" b="1">
                <a:latin typeface="Arial" panose="020B0604020202020204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E12CAE4D-391A-C238-8047-FE556D97195F}"/>
              </a:ext>
            </a:extLst>
          </p:cNvPr>
          <p:cNvSpPr txBox="1"/>
          <p:nvPr/>
        </p:nvSpPr>
        <p:spPr>
          <a:xfrm rot="16200000">
            <a:off x="-156060" y="2664150"/>
            <a:ext cx="124628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Runtime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C862FD4-E93E-C22A-B8D1-1F637D0F330A}"/>
              </a:ext>
            </a:extLst>
          </p:cNvPr>
          <p:cNvSpPr txBox="1"/>
          <p:nvPr/>
        </p:nvSpPr>
        <p:spPr>
          <a:xfrm>
            <a:off x="1130553" y="2141557"/>
            <a:ext cx="117175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Model building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D8ACDA4-D027-C72B-72E6-D78A7EEAFFAD}"/>
              </a:ext>
            </a:extLst>
          </p:cNvPr>
          <p:cNvSpPr txBox="1"/>
          <p:nvPr/>
        </p:nvSpPr>
        <p:spPr>
          <a:xfrm>
            <a:off x="1133659" y="3381587"/>
            <a:ext cx="12344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Solution process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F432DFA-37FA-5121-E545-BC040B5461F0}"/>
              </a:ext>
            </a:extLst>
          </p:cNvPr>
          <p:cNvSpPr txBox="1"/>
          <p:nvPr/>
        </p:nvSpPr>
        <p:spPr>
          <a:xfrm>
            <a:off x="2478860" y="1978796"/>
            <a:ext cx="109728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Mathematical </a:t>
            </a: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formulation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A8B0512-891E-6BF7-4C10-C7AD37108CB0}"/>
              </a:ext>
            </a:extLst>
          </p:cNvPr>
          <p:cNvSpPr txBox="1"/>
          <p:nvPr/>
        </p:nvSpPr>
        <p:spPr>
          <a:xfrm>
            <a:off x="2478860" y="2536455"/>
            <a:ext cx="109728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Translation to code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2C08CAD-F43A-2AC4-F709-C13AEA9ABA5B}"/>
              </a:ext>
            </a:extLst>
          </p:cNvPr>
          <p:cNvSpPr txBox="1"/>
          <p:nvPr/>
        </p:nvSpPr>
        <p:spPr>
          <a:xfrm>
            <a:off x="4160697" y="3378671"/>
            <a:ext cx="13716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Approx. methods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90EE072-BED0-B3E3-CC61-EA84EF95ACF7}"/>
              </a:ext>
            </a:extLst>
          </p:cNvPr>
          <p:cNvSpPr txBox="1"/>
          <p:nvPr/>
        </p:nvSpPr>
        <p:spPr>
          <a:xfrm>
            <a:off x="4160697" y="3678436"/>
            <a:ext cx="13716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Exact methods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3ABA37-773F-FE77-FD1D-CA28B91DA3E8}"/>
              </a:ext>
            </a:extLst>
          </p:cNvPr>
          <p:cNvSpPr txBox="1"/>
          <p:nvPr/>
        </p:nvSpPr>
        <p:spPr>
          <a:xfrm>
            <a:off x="1133659" y="1534893"/>
            <a:ext cx="117175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Data processing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568F07-0E67-B95C-BA31-6053719FCD31}"/>
              </a:ext>
            </a:extLst>
          </p:cNvPr>
          <p:cNvSpPr txBox="1"/>
          <p:nvPr/>
        </p:nvSpPr>
        <p:spPr>
          <a:xfrm>
            <a:off x="4158930" y="4378427"/>
            <a:ext cx="137160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Enhance numerical</a:t>
            </a:r>
            <a:b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stability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F2FEC3-6172-F106-891D-D6689DCE8BBE}"/>
              </a:ext>
            </a:extLst>
          </p:cNvPr>
          <p:cNvSpPr txBox="1"/>
          <p:nvPr/>
        </p:nvSpPr>
        <p:spPr>
          <a:xfrm>
            <a:off x="4160697" y="2502254"/>
            <a:ext cx="13716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/>
              <a:t>Algebraic modeling language (AML)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FC640A-A3A1-988D-BBE8-629E0D74147A}"/>
              </a:ext>
            </a:extLst>
          </p:cNvPr>
          <p:cNvSpPr txBox="1"/>
          <p:nvPr/>
        </p:nvSpPr>
        <p:spPr>
          <a:xfrm>
            <a:off x="2461443" y="4093616"/>
            <a:ext cx="109728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Solvers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E5511D-EF6D-F44E-8886-F7BB63D5A4FF}"/>
              </a:ext>
            </a:extLst>
          </p:cNvPr>
          <p:cNvSpPr txBox="1"/>
          <p:nvPr/>
        </p:nvSpPr>
        <p:spPr>
          <a:xfrm>
            <a:off x="4160697" y="4066609"/>
            <a:ext cx="1371600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Solver tuning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707EBC-59AB-60B9-F0DB-7F70D859664B}"/>
              </a:ext>
            </a:extLst>
          </p:cNvPr>
          <p:cNvSpPr txBox="1"/>
          <p:nvPr/>
        </p:nvSpPr>
        <p:spPr>
          <a:xfrm>
            <a:off x="5859165" y="3180146"/>
            <a:ext cx="1188720" cy="3462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Machine learning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Other Heuristics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2A7D73-7293-7C2E-6052-1F12652A0C36}"/>
              </a:ext>
            </a:extLst>
          </p:cNvPr>
          <p:cNvSpPr txBox="1"/>
          <p:nvPr/>
        </p:nvSpPr>
        <p:spPr>
          <a:xfrm>
            <a:off x="4160697" y="1978796"/>
            <a:ext cx="13716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Compactness </a:t>
            </a:r>
            <a:b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versus strength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F12CE9-AF0B-9B24-D8E8-188F4F569D20}"/>
              </a:ext>
            </a:extLst>
          </p:cNvPr>
          <p:cNvSpPr txBox="1"/>
          <p:nvPr/>
        </p:nvSpPr>
        <p:spPr>
          <a:xfrm>
            <a:off x="5859165" y="3702664"/>
            <a:ext cx="1283412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Decom. methods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CC750A-AFAF-B79B-9324-88BC16C3A3C7}"/>
              </a:ext>
            </a:extLst>
          </p:cNvPr>
          <p:cNvSpPr txBox="1"/>
          <p:nvPr/>
        </p:nvSpPr>
        <p:spPr>
          <a:xfrm>
            <a:off x="2461443" y="3379986"/>
            <a:ext cx="109728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Solution method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5C730003-8128-F238-8C0C-4874610F69CB}"/>
              </a:ext>
            </a:extLst>
          </p:cNvPr>
          <p:cNvGrpSpPr/>
          <p:nvPr/>
        </p:nvGrpSpPr>
        <p:grpSpPr>
          <a:xfrm>
            <a:off x="2211250" y="2063677"/>
            <a:ext cx="182880" cy="566753"/>
            <a:chOff x="2400480" y="2088829"/>
            <a:chExt cx="182880" cy="566753"/>
          </a:xfrm>
        </p:grpSpPr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F0B18F2A-8C20-891B-70DD-C772838A1C31}"/>
                </a:ext>
              </a:extLst>
            </p:cNvPr>
            <p:cNvCxnSpPr>
              <a:cxnSpLocks/>
            </p:cNvCxnSpPr>
            <p:nvPr/>
          </p:nvCxnSpPr>
          <p:spPr>
            <a:xfrm>
              <a:off x="2400480" y="2092411"/>
              <a:ext cx="1828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9EC1DCD-EA93-2167-6389-C94748160588}"/>
                </a:ext>
              </a:extLst>
            </p:cNvPr>
            <p:cNvCxnSpPr>
              <a:cxnSpLocks/>
            </p:cNvCxnSpPr>
            <p:nvPr/>
          </p:nvCxnSpPr>
          <p:spPr>
            <a:xfrm>
              <a:off x="2400480" y="2088829"/>
              <a:ext cx="0" cy="56675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A4B1CC4A-2FCA-04BF-C942-86C986FE4D55}"/>
                </a:ext>
              </a:extLst>
            </p:cNvPr>
            <p:cNvCxnSpPr>
              <a:cxnSpLocks/>
            </p:cNvCxnSpPr>
            <p:nvPr/>
          </p:nvCxnSpPr>
          <p:spPr>
            <a:xfrm>
              <a:off x="2400480" y="2647645"/>
              <a:ext cx="1828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6138874-6E15-2F8D-679B-12E6D127AF82}"/>
              </a:ext>
            </a:extLst>
          </p:cNvPr>
          <p:cNvCxnSpPr>
            <a:cxnSpLocks/>
          </p:cNvCxnSpPr>
          <p:nvPr/>
        </p:nvCxnSpPr>
        <p:spPr>
          <a:xfrm>
            <a:off x="855848" y="2225672"/>
            <a:ext cx="18288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EB14C7D-F4EC-D5C2-7B06-A44DB4193A92}"/>
              </a:ext>
            </a:extLst>
          </p:cNvPr>
          <p:cNvCxnSpPr>
            <a:cxnSpLocks/>
          </p:cNvCxnSpPr>
          <p:nvPr/>
        </p:nvCxnSpPr>
        <p:spPr>
          <a:xfrm flipV="1">
            <a:off x="855848" y="1603266"/>
            <a:ext cx="182880" cy="52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86CEF49-4C91-A36C-085E-7AD3AC19B292}"/>
              </a:ext>
            </a:extLst>
          </p:cNvPr>
          <p:cNvCxnSpPr>
            <a:cxnSpLocks/>
          </p:cNvCxnSpPr>
          <p:nvPr/>
        </p:nvCxnSpPr>
        <p:spPr>
          <a:xfrm>
            <a:off x="855848" y="1603266"/>
            <a:ext cx="0" cy="18657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B93F76B-23CA-471C-36F3-87F9141A98A0}"/>
              </a:ext>
            </a:extLst>
          </p:cNvPr>
          <p:cNvCxnSpPr>
            <a:cxnSpLocks/>
          </p:cNvCxnSpPr>
          <p:nvPr/>
        </p:nvCxnSpPr>
        <p:spPr>
          <a:xfrm>
            <a:off x="855848" y="3469046"/>
            <a:ext cx="18288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3BBBD285-8AAE-FAB5-F559-44EEFA2ECC27}"/>
              </a:ext>
            </a:extLst>
          </p:cNvPr>
          <p:cNvCxnSpPr>
            <a:cxnSpLocks/>
          </p:cNvCxnSpPr>
          <p:nvPr/>
        </p:nvCxnSpPr>
        <p:spPr>
          <a:xfrm>
            <a:off x="675640" y="2792425"/>
            <a:ext cx="1802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E7B0747-3C44-6EEF-8988-6C46E135E4D3}"/>
              </a:ext>
            </a:extLst>
          </p:cNvPr>
          <p:cNvGrpSpPr/>
          <p:nvPr/>
        </p:nvGrpSpPr>
        <p:grpSpPr>
          <a:xfrm>
            <a:off x="2142944" y="3461154"/>
            <a:ext cx="281665" cy="733180"/>
            <a:chOff x="2332174" y="3316374"/>
            <a:chExt cx="281665" cy="733180"/>
          </a:xfrm>
        </p:grpSpPr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410A042A-0ECB-D8F9-986B-5813B86572F0}"/>
                </a:ext>
              </a:extLst>
            </p:cNvPr>
            <p:cNvCxnSpPr>
              <a:cxnSpLocks/>
            </p:cNvCxnSpPr>
            <p:nvPr/>
          </p:nvCxnSpPr>
          <p:spPr>
            <a:xfrm>
              <a:off x="2332174" y="3316374"/>
              <a:ext cx="28166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595C995E-896E-ACA2-A4B2-C0AEFFE22789}"/>
                </a:ext>
              </a:extLst>
            </p:cNvPr>
            <p:cNvCxnSpPr>
              <a:cxnSpLocks/>
            </p:cNvCxnSpPr>
            <p:nvPr/>
          </p:nvCxnSpPr>
          <p:spPr>
            <a:xfrm>
              <a:off x="2400480" y="3316913"/>
              <a:ext cx="0" cy="7326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430A2CAB-8941-FD12-5E78-CF4D39426DF8}"/>
                </a:ext>
              </a:extLst>
            </p:cNvPr>
            <p:cNvCxnSpPr>
              <a:cxnSpLocks/>
            </p:cNvCxnSpPr>
            <p:nvPr/>
          </p:nvCxnSpPr>
          <p:spPr>
            <a:xfrm>
              <a:off x="2400480" y="4044791"/>
              <a:ext cx="1828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94778711-E76B-4E57-C9BD-49164B85E686}"/>
              </a:ext>
            </a:extLst>
          </p:cNvPr>
          <p:cNvCxnSpPr>
            <a:cxnSpLocks/>
          </p:cNvCxnSpPr>
          <p:nvPr/>
        </p:nvCxnSpPr>
        <p:spPr>
          <a:xfrm>
            <a:off x="3741395" y="3458924"/>
            <a:ext cx="28166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A3C2244A-1882-6971-88B9-92E14FBCCFC7}"/>
              </a:ext>
            </a:extLst>
          </p:cNvPr>
          <p:cNvCxnSpPr>
            <a:cxnSpLocks/>
          </p:cNvCxnSpPr>
          <p:nvPr/>
        </p:nvCxnSpPr>
        <p:spPr>
          <a:xfrm>
            <a:off x="3840180" y="3456930"/>
            <a:ext cx="0" cy="3048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702264F2-EB97-D6F0-8A01-6C66D488DE42}"/>
              </a:ext>
            </a:extLst>
          </p:cNvPr>
          <p:cNvCxnSpPr>
            <a:cxnSpLocks/>
          </p:cNvCxnSpPr>
          <p:nvPr/>
        </p:nvCxnSpPr>
        <p:spPr>
          <a:xfrm>
            <a:off x="3840180" y="3761741"/>
            <a:ext cx="18288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D7251E35-448B-F6F9-CCEE-200825F5CF9E}"/>
              </a:ext>
            </a:extLst>
          </p:cNvPr>
          <p:cNvCxnSpPr>
            <a:cxnSpLocks/>
          </p:cNvCxnSpPr>
          <p:nvPr/>
        </p:nvCxnSpPr>
        <p:spPr>
          <a:xfrm>
            <a:off x="3761241" y="4133392"/>
            <a:ext cx="28166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6BE8746F-6EEB-5477-B8E4-59ED3DB87B4D}"/>
              </a:ext>
            </a:extLst>
          </p:cNvPr>
          <p:cNvCxnSpPr>
            <a:cxnSpLocks/>
          </p:cNvCxnSpPr>
          <p:nvPr/>
        </p:nvCxnSpPr>
        <p:spPr>
          <a:xfrm>
            <a:off x="3860026" y="4131398"/>
            <a:ext cx="0" cy="3048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9830F9ED-0B09-EA4C-C575-B30A1936962F}"/>
              </a:ext>
            </a:extLst>
          </p:cNvPr>
          <p:cNvCxnSpPr>
            <a:cxnSpLocks/>
          </p:cNvCxnSpPr>
          <p:nvPr/>
        </p:nvCxnSpPr>
        <p:spPr>
          <a:xfrm>
            <a:off x="3860026" y="4436209"/>
            <a:ext cx="18288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E2032115-1427-536E-3C83-516B60B70C64}"/>
              </a:ext>
            </a:extLst>
          </p:cNvPr>
          <p:cNvCxnSpPr>
            <a:cxnSpLocks/>
          </p:cNvCxnSpPr>
          <p:nvPr/>
        </p:nvCxnSpPr>
        <p:spPr>
          <a:xfrm>
            <a:off x="5562777" y="3757824"/>
            <a:ext cx="18288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8421134F-AD31-C193-5177-2A90C3D13518}"/>
              </a:ext>
            </a:extLst>
          </p:cNvPr>
          <p:cNvCxnSpPr>
            <a:cxnSpLocks/>
          </p:cNvCxnSpPr>
          <p:nvPr/>
        </p:nvCxnSpPr>
        <p:spPr>
          <a:xfrm>
            <a:off x="5561010" y="3452709"/>
            <a:ext cx="18288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D1D72B3E-D229-109A-7797-D35B9033B6D2}"/>
              </a:ext>
            </a:extLst>
          </p:cNvPr>
          <p:cNvCxnSpPr>
            <a:cxnSpLocks/>
          </p:cNvCxnSpPr>
          <p:nvPr/>
        </p:nvCxnSpPr>
        <p:spPr>
          <a:xfrm>
            <a:off x="3761241" y="2622493"/>
            <a:ext cx="26181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E7441346-9955-9BB3-E8B8-E23DEC72E922}"/>
              </a:ext>
            </a:extLst>
          </p:cNvPr>
          <p:cNvCxnSpPr>
            <a:cxnSpLocks/>
          </p:cNvCxnSpPr>
          <p:nvPr/>
        </p:nvCxnSpPr>
        <p:spPr>
          <a:xfrm>
            <a:off x="3860026" y="2148875"/>
            <a:ext cx="16303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2C85AEBC-EA0A-DA82-9708-94F8E0B01301}"/>
              </a:ext>
            </a:extLst>
          </p:cNvPr>
          <p:cNvCxnSpPr>
            <a:cxnSpLocks/>
          </p:cNvCxnSpPr>
          <p:nvPr/>
        </p:nvCxnSpPr>
        <p:spPr>
          <a:xfrm>
            <a:off x="3860026" y="1736890"/>
            <a:ext cx="18288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 152">
            <a:extLst>
              <a:ext uri="{FF2B5EF4-FFF2-40B4-BE49-F238E27FC236}">
                <a16:creationId xmlns:a16="http://schemas.microsoft.com/office/drawing/2014/main" id="{9362F3C8-5BEF-DBEF-DD0E-C179ACFC1EAF}"/>
              </a:ext>
            </a:extLst>
          </p:cNvPr>
          <p:cNvSpPr/>
          <p:nvPr/>
        </p:nvSpPr>
        <p:spPr>
          <a:xfrm>
            <a:off x="4092395" y="1576236"/>
            <a:ext cx="1465979" cy="2368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128588" indent="-128588">
              <a:buFont typeface="Arial" panose="020B0604020202020204" pitchFamily="34" charset="0"/>
              <a:buChar char="•"/>
            </a:pPr>
            <a:endParaRPr lang="en-US" sz="7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9D9EA22C-E50B-A492-C015-B952407AE924}"/>
              </a:ext>
            </a:extLst>
          </p:cNvPr>
          <p:cNvSpPr txBox="1"/>
          <p:nvPr/>
        </p:nvSpPr>
        <p:spPr>
          <a:xfrm>
            <a:off x="4158930" y="1603266"/>
            <a:ext cx="13716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Model reduction</a:t>
            </a: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CBE0AA00-97DA-648E-548A-28C1CAFDFC46}"/>
              </a:ext>
            </a:extLst>
          </p:cNvPr>
          <p:cNvCxnSpPr>
            <a:cxnSpLocks/>
          </p:cNvCxnSpPr>
          <p:nvPr/>
        </p:nvCxnSpPr>
        <p:spPr>
          <a:xfrm>
            <a:off x="3860026" y="1727365"/>
            <a:ext cx="0" cy="421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4046325F-6300-D5AB-A639-24300C08E497}"/>
              </a:ext>
            </a:extLst>
          </p:cNvPr>
          <p:cNvCxnSpPr>
            <a:cxnSpLocks/>
          </p:cNvCxnSpPr>
          <p:nvPr/>
        </p:nvCxnSpPr>
        <p:spPr>
          <a:xfrm>
            <a:off x="5608973" y="3253778"/>
            <a:ext cx="0" cy="2031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3D9F37B5-6FDD-4D75-2433-7C92BECD0EB6}"/>
              </a:ext>
            </a:extLst>
          </p:cNvPr>
          <p:cNvCxnSpPr>
            <a:cxnSpLocks/>
          </p:cNvCxnSpPr>
          <p:nvPr/>
        </p:nvCxnSpPr>
        <p:spPr>
          <a:xfrm>
            <a:off x="5608973" y="3262210"/>
            <a:ext cx="13668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8B017EFF-F66F-4936-B24E-A0A27522ED88}"/>
              </a:ext>
            </a:extLst>
          </p:cNvPr>
          <p:cNvSpPr txBox="1"/>
          <p:nvPr/>
        </p:nvSpPr>
        <p:spPr>
          <a:xfrm>
            <a:off x="3662782" y="1312445"/>
            <a:ext cx="720556" cy="153888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Strategies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6239496-BFF4-F0C8-FC7C-ED2E375D16C5}"/>
              </a:ext>
            </a:extLst>
          </p:cNvPr>
          <p:cNvCxnSpPr>
            <a:cxnSpLocks/>
          </p:cNvCxnSpPr>
          <p:nvPr/>
        </p:nvCxnSpPr>
        <p:spPr>
          <a:xfrm>
            <a:off x="3761241" y="2052848"/>
            <a:ext cx="901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0227CB1-9EC4-0045-5AF6-8974D21CEE84}"/>
              </a:ext>
            </a:extLst>
          </p:cNvPr>
          <p:cNvCxnSpPr>
            <a:cxnSpLocks/>
          </p:cNvCxnSpPr>
          <p:nvPr/>
        </p:nvCxnSpPr>
        <p:spPr>
          <a:xfrm>
            <a:off x="2142944" y="2225672"/>
            <a:ext cx="6830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130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3E5D641-AB27-527E-0A66-4EF36ADD5430}"/>
              </a:ext>
            </a:extLst>
          </p:cNvPr>
          <p:cNvSpPr txBox="1"/>
          <p:nvPr/>
        </p:nvSpPr>
        <p:spPr>
          <a:xfrm>
            <a:off x="328759" y="1021679"/>
            <a:ext cx="2821133" cy="202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171450" indent="-171450">
              <a:lnSpc>
                <a:spcPct val="200000"/>
              </a:lnSpc>
              <a:buFont typeface="Arial" panose="020B0604020202020204" pitchFamily="34" charset="0"/>
              <a:buChar char="•"/>
              <a:defRPr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defRPr>
            </a:lvl1pPr>
            <a:lvl2pPr marL="514350" lvl="1" indent="-171450">
              <a:lnSpc>
                <a:spcPct val="200000"/>
              </a:lnSpc>
              <a:buFont typeface="Arial" panose="020B0604020202020204" pitchFamily="34" charset="0"/>
              <a:buChar char="•"/>
              <a:defRPr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defRPr>
            </a:lvl2pPr>
          </a:lstStyle>
          <a:p>
            <a:pPr marL="0" indent="0">
              <a:lnSpc>
                <a:spcPct val="150000"/>
              </a:lnSpc>
              <a:buNone/>
            </a:pPr>
            <a:r>
              <a:rPr lang="en-US" sz="1000" dirty="0"/>
              <a:t>Research questions to address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A63D0-14DB-1E47-8103-F17CD1CBC35A}" type="slidenum">
              <a:rPr lang="en-US" smtClean="0">
                <a:cs typeface="Arial" panose="020B0604020202020204" pitchFamily="34" charset="0"/>
              </a:rPr>
              <a:t>18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802657-B0EB-D327-15C4-E98138F9D5BF}"/>
              </a:ext>
            </a:extLst>
          </p:cNvPr>
          <p:cNvSpPr txBox="1"/>
          <p:nvPr/>
        </p:nvSpPr>
        <p:spPr>
          <a:xfrm flipH="1">
            <a:off x="4283168" y="1029666"/>
            <a:ext cx="22860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Key activities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B6D389-4F18-4544-9686-8B2833908E54}"/>
              </a:ext>
            </a:extLst>
          </p:cNvPr>
          <p:cNvSpPr txBox="1"/>
          <p:nvPr/>
        </p:nvSpPr>
        <p:spPr>
          <a:xfrm>
            <a:off x="4283168" y="1478156"/>
            <a:ext cx="228600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1200">
                <a:latin typeface="Gill Sans MT" panose="020B0502020104020203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Formulate a unit commitment problem with strong formulation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6631848-C32B-38FB-4903-7DC5B354A0A4}"/>
              </a:ext>
            </a:extLst>
          </p:cNvPr>
          <p:cNvGrpSpPr/>
          <p:nvPr/>
        </p:nvGrpSpPr>
        <p:grpSpPr>
          <a:xfrm>
            <a:off x="3463732" y="1478156"/>
            <a:ext cx="240953" cy="240953"/>
            <a:chOff x="1803400" y="3759200"/>
            <a:chExt cx="825500" cy="8255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886B7BD-1139-8E7A-1789-7FF6BCBFD992}"/>
                </a:ext>
              </a:extLst>
            </p:cNvPr>
            <p:cNvSpPr/>
            <p:nvPr/>
          </p:nvSpPr>
          <p:spPr>
            <a:xfrm>
              <a:off x="1803400" y="3759200"/>
              <a:ext cx="825500" cy="8255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9982D655-7964-6FFF-7715-6A73B99956B4}"/>
                </a:ext>
              </a:extLst>
            </p:cNvPr>
            <p:cNvSpPr/>
            <p:nvPr/>
          </p:nvSpPr>
          <p:spPr>
            <a:xfrm rot="5400000">
              <a:off x="1986135" y="4013310"/>
              <a:ext cx="619757" cy="31728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 panose="020B0604020202020204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4D09B84-0E5C-59C0-02BD-121686B52C29}"/>
              </a:ext>
            </a:extLst>
          </p:cNvPr>
          <p:cNvSpPr txBox="1"/>
          <p:nvPr/>
        </p:nvSpPr>
        <p:spPr>
          <a:xfrm flipH="1">
            <a:off x="328758" y="1478156"/>
            <a:ext cx="271923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Which UCP formulation should be adopted?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333A641-8FCB-71C9-C66F-116B3D005DF9}"/>
              </a:ext>
            </a:extLst>
          </p:cNvPr>
          <p:cNvGrpSpPr/>
          <p:nvPr/>
        </p:nvGrpSpPr>
        <p:grpSpPr>
          <a:xfrm>
            <a:off x="328758" y="2197127"/>
            <a:ext cx="6240410" cy="615553"/>
            <a:chOff x="324000" y="2157334"/>
            <a:chExt cx="6240410" cy="61555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32F7DFD-9879-60A7-42DD-0F8F713F6CF9}"/>
                </a:ext>
              </a:extLst>
            </p:cNvPr>
            <p:cNvSpPr txBox="1"/>
            <p:nvPr/>
          </p:nvSpPr>
          <p:spPr>
            <a:xfrm flipH="1">
              <a:off x="324000" y="2157334"/>
              <a:ext cx="2719237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28588" indent="-128588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What is the performance of heuristics?</a:t>
              </a:r>
            </a:p>
            <a:p>
              <a:pPr marL="514350" lvl="1" indent="-171450">
                <a:spcAft>
                  <a:spcPts val="600"/>
                </a:spcAft>
                <a:buFont typeface="Courier New" panose="02070309020205020404" pitchFamily="49" charset="0"/>
                <a:buChar char="o"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Solution quality</a:t>
              </a:r>
            </a:p>
            <a:p>
              <a:pPr marL="514350" lvl="1" indent="-171450">
                <a:spcAft>
                  <a:spcPts val="600"/>
                </a:spcAft>
                <a:buFont typeface="Courier New" panose="02070309020205020404" pitchFamily="49" charset="0"/>
                <a:buChar char="o"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Runtime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D259D56-3131-98F9-8631-3DCA2C411F11}"/>
                </a:ext>
              </a:extLst>
            </p:cNvPr>
            <p:cNvSpPr txBox="1"/>
            <p:nvPr/>
          </p:nvSpPr>
          <p:spPr>
            <a:xfrm>
              <a:off x="4278410" y="2157334"/>
              <a:ext cx="2286000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128588" indent="-128588"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latin typeface="Arial" panose="020B0604020202020204" pitchFamily="34" charset="0"/>
                </a:defRPr>
              </a:lvl1pPr>
            </a:lstStyle>
            <a:p>
              <a:r>
                <a:rPr lang="en-US" sz="1000" dirty="0">
                  <a:cs typeface="Arial" panose="020B0604020202020204" pitchFamily="34" charset="0"/>
                </a:rPr>
                <a:t>Design two heuristics: </a:t>
              </a:r>
              <a:br>
                <a:rPr lang="en-US" sz="1000" dirty="0">
                  <a:cs typeface="Arial" panose="020B0604020202020204" pitchFamily="34" charset="0"/>
                </a:rPr>
              </a:br>
              <a:r>
                <a:rPr lang="en-US" sz="1000" dirty="0">
                  <a:cs typeface="Arial" panose="020B0604020202020204" pitchFamily="34" charset="0"/>
                </a:rPr>
                <a:t>iterative rounding and </a:t>
              </a:r>
              <a:br>
                <a:rPr lang="en-US" sz="1000" dirty="0">
                  <a:cs typeface="Arial" panose="020B0604020202020204" pitchFamily="34" charset="0"/>
                </a:rPr>
              </a:br>
              <a:r>
                <a:rPr lang="en-US" sz="1000" dirty="0">
                  <a:cs typeface="Arial" panose="020B0604020202020204" pitchFamily="34" charset="0"/>
                </a:rPr>
                <a:t>discrete Dantzig-Wolfe decomposition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02717B8-0F86-18FF-54D5-E4966FF709EB}"/>
                </a:ext>
              </a:extLst>
            </p:cNvPr>
            <p:cNvGrpSpPr/>
            <p:nvPr/>
          </p:nvGrpSpPr>
          <p:grpSpPr>
            <a:xfrm>
              <a:off x="3458974" y="2157334"/>
              <a:ext cx="240953" cy="240953"/>
              <a:chOff x="1803400" y="3759200"/>
              <a:chExt cx="825500" cy="82550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6B4079C3-701C-3E43-888D-5F61413CC0D9}"/>
                  </a:ext>
                </a:extLst>
              </p:cNvPr>
              <p:cNvSpPr/>
              <p:nvPr/>
            </p:nvSpPr>
            <p:spPr>
              <a:xfrm>
                <a:off x="1803400" y="3759200"/>
                <a:ext cx="825500" cy="8255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D59C9C12-0466-D769-8921-8139AE393489}"/>
                  </a:ext>
                </a:extLst>
              </p:cNvPr>
              <p:cNvSpPr/>
              <p:nvPr/>
            </p:nvSpPr>
            <p:spPr>
              <a:xfrm rot="5400000">
                <a:off x="1986135" y="4013310"/>
                <a:ext cx="619757" cy="317280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0167E93-46E3-17B2-9F65-B48ACCC2F0FE}"/>
              </a:ext>
            </a:extLst>
          </p:cNvPr>
          <p:cNvGrpSpPr/>
          <p:nvPr/>
        </p:nvGrpSpPr>
        <p:grpSpPr>
          <a:xfrm>
            <a:off x="328758" y="3219111"/>
            <a:ext cx="6240410" cy="461665"/>
            <a:chOff x="324000" y="3270901"/>
            <a:chExt cx="6240410" cy="46166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5C19F94-0BC3-7FD8-5FFB-9910164B4B43}"/>
                </a:ext>
              </a:extLst>
            </p:cNvPr>
            <p:cNvSpPr txBox="1"/>
            <p:nvPr/>
          </p:nvSpPr>
          <p:spPr>
            <a:xfrm>
              <a:off x="324000" y="3270901"/>
              <a:ext cx="2719237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128588" indent="-128588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000">
                  <a:latin typeface="Arial" panose="020B0604020202020204" pitchFamily="34" charset="0"/>
                  <a:cs typeface="Arial" panose="020B0604020202020204" pitchFamily="34" charset="0"/>
                </a:rPr>
                <a:t>How robust are the performance of the heuristics to their parameterizations?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C365CDB-9C0A-84FC-6E91-878F2482D1B9}"/>
                </a:ext>
              </a:extLst>
            </p:cNvPr>
            <p:cNvSpPr txBox="1"/>
            <p:nvPr/>
          </p:nvSpPr>
          <p:spPr>
            <a:xfrm>
              <a:off x="4278410" y="3270901"/>
              <a:ext cx="2286000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128588" indent="-128588"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latin typeface="Arial" panose="020B0604020202020204" pitchFamily="34" charset="0"/>
                </a:defRPr>
              </a:lvl1pPr>
            </a:lstStyle>
            <a:p>
              <a:r>
                <a:rPr lang="en-US" sz="1000" dirty="0">
                  <a:cs typeface="Arial" panose="020B0604020202020204" pitchFamily="34" charset="0"/>
                </a:rPr>
                <a:t>Evaluate the performance of these heuristics with country-scale unit commitment problems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772AA04-FF94-0093-A084-D6A6D4D4AAE5}"/>
                </a:ext>
              </a:extLst>
            </p:cNvPr>
            <p:cNvGrpSpPr/>
            <p:nvPr/>
          </p:nvGrpSpPr>
          <p:grpSpPr>
            <a:xfrm>
              <a:off x="3458974" y="3270901"/>
              <a:ext cx="240953" cy="240953"/>
              <a:chOff x="1803400" y="3759200"/>
              <a:chExt cx="825500" cy="82550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8A1AA23-5629-7E4E-7397-15314473C065}"/>
                  </a:ext>
                </a:extLst>
              </p:cNvPr>
              <p:cNvSpPr/>
              <p:nvPr/>
            </p:nvSpPr>
            <p:spPr>
              <a:xfrm>
                <a:off x="1803400" y="3759200"/>
                <a:ext cx="825500" cy="8255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6F2BE829-BEC9-BCD5-6BF0-494E19B6ED87}"/>
                  </a:ext>
                </a:extLst>
              </p:cNvPr>
              <p:cNvSpPr/>
              <p:nvPr/>
            </p:nvSpPr>
            <p:spPr>
              <a:xfrm rot="5400000">
                <a:off x="1986135" y="4013310"/>
                <a:ext cx="619757" cy="317280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DB77BD5-6646-E562-93F2-A216B28BC9A3}"/>
              </a:ext>
            </a:extLst>
          </p:cNvPr>
          <p:cNvGrpSpPr/>
          <p:nvPr/>
        </p:nvGrpSpPr>
        <p:grpSpPr>
          <a:xfrm>
            <a:off x="328758" y="4096732"/>
            <a:ext cx="6481616" cy="461665"/>
            <a:chOff x="324000" y="4168180"/>
            <a:chExt cx="6481616" cy="46166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336E08A-8BEB-11E3-986A-7CDB87A9B6A7}"/>
                </a:ext>
              </a:extLst>
            </p:cNvPr>
            <p:cNvSpPr txBox="1"/>
            <p:nvPr/>
          </p:nvSpPr>
          <p:spPr>
            <a:xfrm>
              <a:off x="324000" y="4168180"/>
              <a:ext cx="2719237" cy="46166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128588" indent="-128588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000">
                  <a:latin typeface="Arial" panose="020B0604020202020204" pitchFamily="34" charset="0"/>
                  <a:cs typeface="Arial" panose="020B0604020202020204" pitchFamily="34" charset="0"/>
                </a:rPr>
                <a:t>What are modeling conditions under </a:t>
              </a:r>
              <a:br>
                <a:rPr lang="en-US" sz="100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00">
                  <a:latin typeface="Arial" panose="020B0604020202020204" pitchFamily="34" charset="0"/>
                  <a:cs typeface="Arial" panose="020B0604020202020204" pitchFamily="34" charset="0"/>
                </a:rPr>
                <a:t>which these heuristics outperform </a:t>
              </a:r>
              <a:br>
                <a:rPr lang="en-US" sz="100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00">
                  <a:latin typeface="Arial" panose="020B0604020202020204" pitchFamily="34" charset="0"/>
                  <a:cs typeface="Arial" panose="020B0604020202020204" pitchFamily="34" charset="0"/>
                </a:rPr>
                <a:t>the default solver?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4F1B8DF-890C-828E-698D-0D7CEE5C48A4}"/>
                </a:ext>
              </a:extLst>
            </p:cNvPr>
            <p:cNvSpPr txBox="1"/>
            <p:nvPr/>
          </p:nvSpPr>
          <p:spPr>
            <a:xfrm>
              <a:off x="4278409" y="4168180"/>
              <a:ext cx="252720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128588" indent="-128588">
                <a:spcAft>
                  <a:spcPts val="600"/>
                </a:spcAft>
                <a:buFont typeface="Arial" panose="020B0604020202020204" pitchFamily="34" charset="0"/>
                <a:buChar char="•"/>
                <a:defRPr sz="900">
                  <a:latin typeface="Arial" panose="020B0604020202020204" pitchFamily="34" charset="0"/>
                </a:defRPr>
              </a:lvl1pPr>
            </a:lstStyle>
            <a:p>
              <a:r>
                <a:rPr lang="en-US" sz="1000" dirty="0">
                  <a:cs typeface="Arial" panose="020B0604020202020204" pitchFamily="34" charset="0"/>
                </a:rPr>
                <a:t>Identify situations in which the heuristics outperform a general MIP solver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880AAE0-CF3F-4EFE-1B49-81E09664B1CD}"/>
                </a:ext>
              </a:extLst>
            </p:cNvPr>
            <p:cNvGrpSpPr/>
            <p:nvPr/>
          </p:nvGrpSpPr>
          <p:grpSpPr>
            <a:xfrm>
              <a:off x="3458974" y="4168180"/>
              <a:ext cx="240953" cy="240953"/>
              <a:chOff x="1803400" y="3759200"/>
              <a:chExt cx="825500" cy="82550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8CEC3CC-5F22-BD67-1031-FA876543D7F2}"/>
                  </a:ext>
                </a:extLst>
              </p:cNvPr>
              <p:cNvSpPr/>
              <p:nvPr/>
            </p:nvSpPr>
            <p:spPr>
              <a:xfrm>
                <a:off x="1803400" y="3759200"/>
                <a:ext cx="825500" cy="8255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23" name="Isosceles Triangle 22">
                <a:extLst>
                  <a:ext uri="{FF2B5EF4-FFF2-40B4-BE49-F238E27FC236}">
                    <a16:creationId xmlns:a16="http://schemas.microsoft.com/office/drawing/2014/main" id="{AF50E60D-5FC8-79F2-4C19-7CC82F7C0890}"/>
                  </a:ext>
                </a:extLst>
              </p:cNvPr>
              <p:cNvSpPr/>
              <p:nvPr/>
            </p:nvSpPr>
            <p:spPr>
              <a:xfrm rot="5400000">
                <a:off x="1986135" y="4013310"/>
                <a:ext cx="619757" cy="317280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3B4EC8D-8929-74B7-C347-E6B7E80031F8}"/>
              </a:ext>
            </a:extLst>
          </p:cNvPr>
          <p:cNvSpPr txBox="1"/>
          <p:nvPr/>
        </p:nvSpPr>
        <p:spPr>
          <a:xfrm>
            <a:off x="324000" y="270134"/>
            <a:ext cx="80726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 Reducing the runtime of power system models</a:t>
            </a:r>
          </a:p>
        </p:txBody>
      </p:sp>
    </p:spTree>
    <p:extLst>
      <p:ext uri="{BB962C8B-B14F-4D97-AF65-F5344CB8AC3E}">
        <p14:creationId xmlns:p14="http://schemas.microsoft.com/office/powerpoint/2010/main" val="2105775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FBFD1-D682-F8E0-2809-9718A930E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5B83060-8267-6447-3922-7A6ADCC652B8}"/>
              </a:ext>
            </a:extLst>
          </p:cNvPr>
          <p:cNvSpPr txBox="1"/>
          <p:nvPr/>
        </p:nvSpPr>
        <p:spPr>
          <a:xfrm>
            <a:off x="324000" y="270134"/>
            <a:ext cx="807269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formulating a unit commitment problem, </a:t>
            </a:r>
            <a:b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consider balancing compactness versus strength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D82B87-3E09-77C0-28F5-07BA8B90A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38899" y="4767263"/>
            <a:ext cx="2057400" cy="273844"/>
          </a:xfrm>
        </p:spPr>
        <p:txBody>
          <a:bodyPr/>
          <a:lstStyle/>
          <a:p>
            <a:fld id="{8447FF33-F5BF-3A42-B664-EABD922DB817}" type="slidenum">
              <a:rPr lang="en-US" smtClean="0"/>
              <a:t>19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FA0E44-C28B-2D8F-662C-C711676BF589}"/>
              </a:ext>
            </a:extLst>
          </p:cNvPr>
          <p:cNvSpPr txBox="1"/>
          <p:nvPr/>
        </p:nvSpPr>
        <p:spPr>
          <a:xfrm>
            <a:off x="324001" y="1016922"/>
            <a:ext cx="6343499" cy="202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171450" indent="-171450">
              <a:lnSpc>
                <a:spcPct val="200000"/>
              </a:lnSpc>
              <a:buFont typeface="Arial" panose="020B0604020202020204" pitchFamily="34" charset="0"/>
              <a:buChar char="•"/>
              <a:defRPr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defRPr>
            </a:lvl1pPr>
            <a:lvl2pPr marL="514350" lvl="1" indent="-171450">
              <a:lnSpc>
                <a:spcPct val="200000"/>
              </a:lnSpc>
              <a:buFont typeface="Arial" panose="020B0604020202020204" pitchFamily="34" charset="0"/>
              <a:buChar char="•"/>
              <a:defRPr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defRPr>
            </a:lvl2pPr>
          </a:lstStyle>
          <a:p>
            <a:pPr marL="0" indent="0">
              <a:lnSpc>
                <a:spcPct val="150000"/>
              </a:lnSpc>
              <a:buNone/>
            </a:pPr>
            <a:r>
              <a:rPr lang="en-US" sz="1000" dirty="0"/>
              <a:t>The formulation of our unit commitment problem relies on these two works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AB4026-D6A6-89F2-77BF-2C83BB972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02" y="1478777"/>
            <a:ext cx="4023100" cy="13881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99AB87-C78E-B7BD-0BEC-AA36465FD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150" y="3132885"/>
            <a:ext cx="3806804" cy="15544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D475DB4-E4E5-A330-DA49-90E3B4B20E3F}"/>
              </a:ext>
            </a:extLst>
          </p:cNvPr>
          <p:cNvGrpSpPr/>
          <p:nvPr/>
        </p:nvGrpSpPr>
        <p:grpSpPr>
          <a:xfrm>
            <a:off x="4676423" y="2012661"/>
            <a:ext cx="240953" cy="240953"/>
            <a:chOff x="1803400" y="3759200"/>
            <a:chExt cx="825500" cy="8255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4ED5808-A12B-7852-D2CC-793C75A507B3}"/>
                </a:ext>
              </a:extLst>
            </p:cNvPr>
            <p:cNvSpPr/>
            <p:nvPr/>
          </p:nvSpPr>
          <p:spPr>
            <a:xfrm>
              <a:off x="1803400" y="3759200"/>
              <a:ext cx="825500" cy="8255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24642FDC-222F-36A6-E451-275B5E245B4D}"/>
                </a:ext>
              </a:extLst>
            </p:cNvPr>
            <p:cNvSpPr/>
            <p:nvPr/>
          </p:nvSpPr>
          <p:spPr>
            <a:xfrm rot="5400000">
              <a:off x="1986135" y="4013310"/>
              <a:ext cx="619757" cy="31728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 panose="020B0604020202020204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FC6BA8C-C13B-86BD-A609-21B4E616D37D}"/>
              </a:ext>
            </a:extLst>
          </p:cNvPr>
          <p:cNvGrpSpPr/>
          <p:nvPr/>
        </p:nvGrpSpPr>
        <p:grpSpPr>
          <a:xfrm>
            <a:off x="4676423" y="3845878"/>
            <a:ext cx="240953" cy="240953"/>
            <a:chOff x="1803400" y="3759200"/>
            <a:chExt cx="825500" cy="8255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D273969-8D7A-420C-EFC0-C8A2880A6E48}"/>
                </a:ext>
              </a:extLst>
            </p:cNvPr>
            <p:cNvSpPr/>
            <p:nvPr/>
          </p:nvSpPr>
          <p:spPr>
            <a:xfrm>
              <a:off x="1803400" y="3759200"/>
              <a:ext cx="825500" cy="8255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78F5037D-02F1-CF92-334B-8A4055279811}"/>
                </a:ext>
              </a:extLst>
            </p:cNvPr>
            <p:cNvSpPr/>
            <p:nvPr/>
          </p:nvSpPr>
          <p:spPr>
            <a:xfrm rot="5400000">
              <a:off x="1986135" y="4013310"/>
              <a:ext cx="619757" cy="31728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 panose="020B0604020202020204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D1954D6-D031-7C27-7AAA-F7AD8ED354C6}"/>
                  </a:ext>
                </a:extLst>
              </p:cNvPr>
              <p:cNvSpPr txBox="1"/>
              <p:nvPr/>
            </p:nvSpPr>
            <p:spPr>
              <a:xfrm>
                <a:off x="5246697" y="1939141"/>
                <a:ext cx="2891780" cy="3879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128588" indent="-128588"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900">
                    <a:latin typeface="Arial" panose="020B0604020202020204" pitchFamily="34" charset="0"/>
                  </a:defRPr>
                </a:lvl1pPr>
              </a:lstStyle>
              <a:p>
                <a:r>
                  <a:rPr lang="en-US" sz="1000">
                    <a:cs typeface="Arial" panose="020B0604020202020204" pitchFamily="34" charset="0"/>
                  </a:rPr>
                  <a:t>3-bin formulation</a:t>
                </a:r>
              </a:p>
              <a:p>
                <a:r>
                  <a:rPr lang="en-US" sz="1000">
                    <a:cs typeface="Arial" panose="020B0604020202020204" pitchFamily="34" charset="0"/>
                  </a:rPr>
                  <a:t>Use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  <m:r>
                      <a:rPr lang="en-US" sz="1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sz="1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1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1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  <m:acc>
                      <m:accPr>
                        <m:chr m:val="̳"/>
                        <m:ctrlPr>
                          <a:rPr lang="en-US" sz="1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1000">
                    <a:cs typeface="Arial" panose="020B0604020202020204" pitchFamily="34" charset="0"/>
                  </a:rPr>
                  <a:t> to get a continuous variable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D1954D6-D031-7C27-7AAA-F7AD8ED35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6697" y="1939141"/>
                <a:ext cx="2891780" cy="387991"/>
              </a:xfrm>
              <a:prstGeom prst="rect">
                <a:avLst/>
              </a:prstGeom>
              <a:blipFill>
                <a:blip r:embed="rId5"/>
                <a:stretch>
                  <a:fillRect l="-2532" t="-12500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090EE2E8-D95D-22FA-B873-0CB7940642F0}"/>
              </a:ext>
            </a:extLst>
          </p:cNvPr>
          <p:cNvSpPr txBox="1"/>
          <p:nvPr/>
        </p:nvSpPr>
        <p:spPr>
          <a:xfrm>
            <a:off x="5246697" y="3836210"/>
            <a:ext cx="289178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128588" indent="-128588"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</a:defRPr>
            </a:lvl1pPr>
          </a:lstStyle>
          <a:p>
            <a:r>
              <a:rPr lang="en-US" sz="1000">
                <a:cs typeface="Arial" panose="020B0604020202020204" pitchFamily="34" charset="0"/>
              </a:rPr>
              <a:t>Switch from angle-based flow formulation to Kirchhoff’s formulation (based on KVL)</a:t>
            </a:r>
          </a:p>
        </p:txBody>
      </p:sp>
    </p:spTree>
    <p:extLst>
      <p:ext uri="{BB962C8B-B14F-4D97-AF65-F5344CB8AC3E}">
        <p14:creationId xmlns:p14="http://schemas.microsoft.com/office/powerpoint/2010/main" val="3343191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22048" y="4767263"/>
            <a:ext cx="393301" cy="273844"/>
          </a:xfrm>
        </p:spPr>
        <p:txBody>
          <a:bodyPr/>
          <a:lstStyle/>
          <a:p>
            <a:fld id="{7BEA63D0-14DB-1E47-8103-F17CD1CBC35A}" type="slidenum">
              <a:rPr lang="en-US" smtClean="0">
                <a:cs typeface="Arial" panose="020B0604020202020204" pitchFamily="34" charset="0"/>
              </a:rPr>
              <a:t>2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4B52F8-1D80-516D-6C66-874006663073}"/>
              </a:ext>
            </a:extLst>
          </p:cNvPr>
          <p:cNvSpPr txBox="1"/>
          <p:nvPr/>
        </p:nvSpPr>
        <p:spPr>
          <a:xfrm>
            <a:off x="324000" y="276114"/>
            <a:ext cx="740190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little bit about myself with respect to the energy transition</a:t>
            </a:r>
          </a:p>
        </p:txBody>
      </p: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0BE9CB3A-DB63-263B-884D-D34301B3EBE6}"/>
              </a:ext>
            </a:extLst>
          </p:cNvPr>
          <p:cNvGrpSpPr/>
          <p:nvPr/>
        </p:nvGrpSpPr>
        <p:grpSpPr>
          <a:xfrm>
            <a:off x="256973" y="2354533"/>
            <a:ext cx="8239327" cy="1246959"/>
            <a:chOff x="256973" y="2354533"/>
            <a:chExt cx="8239327" cy="1246959"/>
          </a:xfrm>
        </p:grpSpPr>
        <p:graphicFrame>
          <p:nvGraphicFramePr>
            <p:cNvPr id="42" name="Chart 41">
              <a:extLst>
                <a:ext uri="{FF2B5EF4-FFF2-40B4-BE49-F238E27FC236}">
                  <a16:creationId xmlns:a16="http://schemas.microsoft.com/office/drawing/2014/main" id="{08CFD1A3-0566-55C8-68FA-0AC8EEBF8CF6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56973" y="2354533"/>
            <a:ext cx="8239327" cy="12469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972E11CE-2440-395C-6013-A98833C27EB8}"/>
                </a:ext>
              </a:extLst>
            </p:cNvPr>
            <p:cNvSpPr txBox="1"/>
            <p:nvPr/>
          </p:nvSpPr>
          <p:spPr>
            <a:xfrm>
              <a:off x="7535144" y="3082606"/>
              <a:ext cx="864339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>
                  <a:latin typeface="Arial" panose="020B0604020202020204" pitchFamily="34" charset="0"/>
                  <a:cs typeface="Arial" panose="020B0604020202020204" pitchFamily="34" charset="0"/>
                </a:rPr>
                <a:t>Sources: Statista</a:t>
              </a:r>
              <a:endParaRPr lang="en-SG" sz="7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FCBF140-7321-BEA2-7A84-747F0F16D7F5}"/>
              </a:ext>
            </a:extLst>
          </p:cNvPr>
          <p:cNvSpPr txBox="1"/>
          <p:nvPr/>
        </p:nvSpPr>
        <p:spPr>
          <a:xfrm>
            <a:off x="1785804" y="1000686"/>
            <a:ext cx="13455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B.S. Chem &amp; Bio Engr </a:t>
            </a:r>
          </a:p>
          <a:p>
            <a:pPr algn="ctr"/>
            <a:r>
              <a:rPr lang="en-US" sz="1000" i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Georgia Tech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4B3B79-18ED-3B17-7CA5-16F3DA6D7AB5}"/>
              </a:ext>
            </a:extLst>
          </p:cNvPr>
          <p:cNvSpPr txBox="1"/>
          <p:nvPr/>
        </p:nvSpPr>
        <p:spPr>
          <a:xfrm>
            <a:off x="3374496" y="1000686"/>
            <a:ext cx="120886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M.S. </a:t>
            </a:r>
            <a:r>
              <a:rPr lang="en-US" sz="1000" err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Biochem</a:t>
            </a:r>
            <a:r>
              <a:rPr lang="en-US" sz="100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 Engr</a:t>
            </a:r>
          </a:p>
          <a:p>
            <a:pPr algn="ctr"/>
            <a:r>
              <a:rPr lang="en-US" sz="1000" i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UCL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936D5B-D853-56EB-E803-7E2E5CCF6B7E}"/>
              </a:ext>
            </a:extLst>
          </p:cNvPr>
          <p:cNvSpPr txBox="1"/>
          <p:nvPr/>
        </p:nvSpPr>
        <p:spPr>
          <a:xfrm>
            <a:off x="5346185" y="1000686"/>
            <a:ext cx="109728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M.S. Public &amp; Private </a:t>
            </a:r>
            <a:r>
              <a:rPr lang="en-US" sz="1000" err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Mgmt</a:t>
            </a:r>
            <a:endParaRPr lang="en-US" sz="1000">
              <a:latin typeface="Arial" panose="020B0604020202020204" pitchFamily="34" charset="0"/>
              <a:ea typeface="Gill Sans MT" charset="0"/>
              <a:cs typeface="Arial" panose="020B0604020202020204" pitchFamily="34" charset="0"/>
            </a:endParaRPr>
          </a:p>
          <a:p>
            <a:pPr algn="ctr"/>
            <a:r>
              <a:rPr lang="en-US" sz="1000" i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NIDA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7DCC19C-6393-F9A6-66AD-6DBD25F10F4D}"/>
              </a:ext>
            </a:extLst>
          </p:cNvPr>
          <p:cNvSpPr txBox="1"/>
          <p:nvPr/>
        </p:nvSpPr>
        <p:spPr>
          <a:xfrm>
            <a:off x="6424414" y="1000686"/>
            <a:ext cx="1097280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M.S. Analytics</a:t>
            </a:r>
          </a:p>
          <a:p>
            <a:pPr algn="ctr"/>
            <a:r>
              <a:rPr lang="en-US" sz="1000" i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Georgia Tech</a:t>
            </a:r>
          </a:p>
          <a:p>
            <a:pPr algn="ctr"/>
            <a:r>
              <a:rPr lang="en-US" sz="600" i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(online)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6C1EA68-778E-91E4-ABA6-CFE0F8509FBD}"/>
              </a:ext>
            </a:extLst>
          </p:cNvPr>
          <p:cNvSpPr txBox="1"/>
          <p:nvPr/>
        </p:nvSpPr>
        <p:spPr>
          <a:xfrm>
            <a:off x="4146173" y="4657871"/>
            <a:ext cx="109728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Process Engr</a:t>
            </a:r>
          </a:p>
          <a:p>
            <a:pPr algn="ctr"/>
            <a:r>
              <a:rPr lang="en-US" sz="100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XOM</a:t>
            </a:r>
          </a:p>
        </p:txBody>
      </p: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DF83CEE1-EBDD-F6B4-310D-48A8853A7076}"/>
              </a:ext>
            </a:extLst>
          </p:cNvPr>
          <p:cNvGrpSpPr/>
          <p:nvPr/>
        </p:nvGrpSpPr>
        <p:grpSpPr>
          <a:xfrm>
            <a:off x="4787743" y="4089430"/>
            <a:ext cx="1107082" cy="359906"/>
            <a:chOff x="4978243" y="4089430"/>
            <a:chExt cx="1107082" cy="359906"/>
          </a:xfrm>
        </p:grpSpPr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C033BE1D-4FA2-8A95-ED52-80FA2AE285C6}"/>
                </a:ext>
              </a:extLst>
            </p:cNvPr>
            <p:cNvGrpSpPr/>
            <p:nvPr/>
          </p:nvGrpSpPr>
          <p:grpSpPr>
            <a:xfrm>
              <a:off x="5020864" y="4089430"/>
              <a:ext cx="1064461" cy="359906"/>
              <a:chOff x="5744913" y="4141785"/>
              <a:chExt cx="752972" cy="269377"/>
            </a:xfrm>
          </p:grpSpPr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AE502AFF-A2FE-0B13-CE66-A34F8F5C505D}"/>
                  </a:ext>
                </a:extLst>
              </p:cNvPr>
              <p:cNvSpPr/>
              <p:nvPr/>
            </p:nvSpPr>
            <p:spPr>
              <a:xfrm>
                <a:off x="6121399" y="4141785"/>
                <a:ext cx="376486" cy="26937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5A93B076-1330-8E32-D0CF-EB540E0825E6}"/>
                  </a:ext>
                </a:extLst>
              </p:cNvPr>
              <p:cNvSpPr/>
              <p:nvPr/>
            </p:nvSpPr>
            <p:spPr>
              <a:xfrm>
                <a:off x="5744913" y="4141785"/>
                <a:ext cx="376486" cy="26937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2D3DD2B-D6D2-A670-F8DF-AEF20E6532F3}"/>
                </a:ext>
              </a:extLst>
            </p:cNvPr>
            <p:cNvSpPr txBox="1"/>
            <p:nvPr/>
          </p:nvSpPr>
          <p:spPr>
            <a:xfrm>
              <a:off x="4978243" y="4127215"/>
              <a:ext cx="109728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err="1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rPr>
                <a:t>Mgmt</a:t>
              </a:r>
              <a:r>
                <a:rPr lang="en-US" sz="100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rPr>
                <a:t> trainee</a:t>
              </a:r>
            </a:p>
            <a:p>
              <a:pPr algn="ctr"/>
              <a:r>
                <a:rPr lang="en-US" sz="100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rPr>
                <a:t>Thai Gov’t</a:t>
              </a:r>
            </a:p>
          </p:txBody>
        </p:sp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A6962626-A245-9E86-E8C3-27205D855868}"/>
              </a:ext>
            </a:extLst>
          </p:cNvPr>
          <p:cNvGrpSpPr/>
          <p:nvPr/>
        </p:nvGrpSpPr>
        <p:grpSpPr>
          <a:xfrm>
            <a:off x="5886433" y="4659293"/>
            <a:ext cx="1097279" cy="390461"/>
            <a:chOff x="5905481" y="4659293"/>
            <a:chExt cx="1097279" cy="390461"/>
          </a:xfrm>
        </p:grpSpPr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A6D758E2-5CCE-04EC-C482-B38846004071}"/>
                </a:ext>
              </a:extLst>
            </p:cNvPr>
            <p:cNvGrpSpPr/>
            <p:nvPr/>
          </p:nvGrpSpPr>
          <p:grpSpPr>
            <a:xfrm>
              <a:off x="5905481" y="4659293"/>
              <a:ext cx="1097279" cy="390461"/>
              <a:chOff x="5744913" y="4141785"/>
              <a:chExt cx="752972" cy="269377"/>
            </a:xfrm>
          </p:grpSpPr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14FB9AAF-0D79-865E-22A1-0502319591AB}"/>
                  </a:ext>
                </a:extLst>
              </p:cNvPr>
              <p:cNvSpPr/>
              <p:nvPr/>
            </p:nvSpPr>
            <p:spPr>
              <a:xfrm>
                <a:off x="6121399" y="4141785"/>
                <a:ext cx="376486" cy="26937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E35C890D-D2E6-B135-6B40-87A4E3F870CD}"/>
                  </a:ext>
                </a:extLst>
              </p:cNvPr>
              <p:cNvSpPr/>
              <p:nvPr/>
            </p:nvSpPr>
            <p:spPr>
              <a:xfrm>
                <a:off x="5744913" y="4141785"/>
                <a:ext cx="376486" cy="26937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31E04B3-84E3-BE5D-B2D8-8A06CC2C90AA}"/>
                </a:ext>
              </a:extLst>
            </p:cNvPr>
            <p:cNvSpPr txBox="1"/>
            <p:nvPr/>
          </p:nvSpPr>
          <p:spPr>
            <a:xfrm>
              <a:off x="5956149" y="4711781"/>
              <a:ext cx="992116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rPr>
                <a:t>Policy analyst</a:t>
              </a:r>
            </a:p>
            <a:p>
              <a:pPr algn="ctr"/>
              <a:r>
                <a:rPr lang="en-US" sz="1000" err="1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rPr>
                <a:t>MoEN</a:t>
              </a:r>
              <a:endParaRPr lang="en-US" sz="100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CBC53E76-DED0-3350-B24C-6AEE0CF5726E}"/>
              </a:ext>
            </a:extLst>
          </p:cNvPr>
          <p:cNvSpPr txBox="1"/>
          <p:nvPr/>
        </p:nvSpPr>
        <p:spPr>
          <a:xfrm>
            <a:off x="415557" y="1000686"/>
            <a:ext cx="127823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Education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81CB5DC-53CB-1AA3-D47C-A5A4C32D060E}"/>
              </a:ext>
            </a:extLst>
          </p:cNvPr>
          <p:cNvSpPr txBox="1"/>
          <p:nvPr/>
        </p:nvSpPr>
        <p:spPr>
          <a:xfrm>
            <a:off x="415557" y="4119509"/>
            <a:ext cx="127823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Professional Experience</a:t>
            </a:r>
          </a:p>
        </p:txBody>
      </p: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05DCB7E4-588F-5C1C-D201-D5CB19C16D09}"/>
              </a:ext>
            </a:extLst>
          </p:cNvPr>
          <p:cNvGrpSpPr/>
          <p:nvPr/>
        </p:nvGrpSpPr>
        <p:grpSpPr>
          <a:xfrm>
            <a:off x="3212306" y="4089430"/>
            <a:ext cx="1114233" cy="370013"/>
            <a:chOff x="3212306" y="4089430"/>
            <a:chExt cx="1114233" cy="370013"/>
          </a:xfrm>
        </p:grpSpPr>
        <p:grpSp>
          <p:nvGrpSpPr>
            <p:cNvPr id="318" name="Group 317">
              <a:extLst>
                <a:ext uri="{FF2B5EF4-FFF2-40B4-BE49-F238E27FC236}">
                  <a16:creationId xmlns:a16="http://schemas.microsoft.com/office/drawing/2014/main" id="{09018ECB-A25D-1F97-62E0-68F3B381B1BF}"/>
                </a:ext>
              </a:extLst>
            </p:cNvPr>
            <p:cNvGrpSpPr/>
            <p:nvPr/>
          </p:nvGrpSpPr>
          <p:grpSpPr>
            <a:xfrm>
              <a:off x="3212306" y="4089430"/>
              <a:ext cx="1074123" cy="370013"/>
              <a:chOff x="3212306" y="4089430"/>
              <a:chExt cx="1074123" cy="370013"/>
            </a:xfrm>
          </p:grpSpPr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CCF407F2-A08A-D520-DA77-A60990F1104D}"/>
                  </a:ext>
                </a:extLst>
              </p:cNvPr>
              <p:cNvSpPr/>
              <p:nvPr/>
            </p:nvSpPr>
            <p:spPr>
              <a:xfrm>
                <a:off x="3748266" y="4089430"/>
                <a:ext cx="538163" cy="3700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9F8EB839-643B-4E73-DBFC-213D0B007BC2}"/>
                  </a:ext>
                </a:extLst>
              </p:cNvPr>
              <p:cNvSpPr/>
              <p:nvPr/>
            </p:nvSpPr>
            <p:spPr>
              <a:xfrm>
                <a:off x="3212306" y="4089430"/>
                <a:ext cx="538163" cy="37001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6420C50-4755-FEAC-7826-3E0160A4930F}"/>
                </a:ext>
              </a:extLst>
            </p:cNvPr>
            <p:cNvSpPr txBox="1"/>
            <p:nvPr/>
          </p:nvSpPr>
          <p:spPr>
            <a:xfrm>
              <a:off x="3229259" y="4128868"/>
              <a:ext cx="109728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rPr>
                <a:t>Research Intern</a:t>
              </a:r>
            </a:p>
            <a:p>
              <a:pPr algn="ctr"/>
              <a:r>
                <a:rPr lang="en-US" sz="100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rPr>
                <a:t>UBE Chem.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D68C186D-2B2A-6CF3-C2BC-D2FBD57F793A}"/>
              </a:ext>
            </a:extLst>
          </p:cNvPr>
          <p:cNvSpPr txBox="1"/>
          <p:nvPr/>
        </p:nvSpPr>
        <p:spPr>
          <a:xfrm>
            <a:off x="1611447" y="4128868"/>
            <a:ext cx="1097280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err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Undgr</a:t>
            </a:r>
            <a:r>
              <a:rPr lang="en-US" sz="100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. </a:t>
            </a:r>
            <a:r>
              <a:rPr lang="en-US" sz="1000" err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Reseacher</a:t>
            </a:r>
            <a:endParaRPr lang="en-US" sz="1000">
              <a:latin typeface="Arial" panose="020B0604020202020204" pitchFamily="34" charset="0"/>
              <a:ea typeface="Gill Sans MT" charset="0"/>
              <a:cs typeface="Arial" panose="020B0604020202020204" pitchFamily="34" charset="0"/>
            </a:endParaRPr>
          </a:p>
          <a:p>
            <a:pPr algn="ctr"/>
            <a:r>
              <a:rPr lang="en-US" sz="100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Georgia Tech</a:t>
            </a:r>
          </a:p>
        </p:txBody>
      </p: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86D8B41D-89A4-0022-F8F9-DA89D395BF99}"/>
              </a:ext>
            </a:extLst>
          </p:cNvPr>
          <p:cNvGrpSpPr/>
          <p:nvPr/>
        </p:nvGrpSpPr>
        <p:grpSpPr>
          <a:xfrm>
            <a:off x="4376636" y="3753749"/>
            <a:ext cx="2859927" cy="91440"/>
            <a:chOff x="4376636" y="3753749"/>
            <a:chExt cx="2859927" cy="91440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23C48BF-AB12-ECE6-2E8A-017F0715458F}"/>
                </a:ext>
              </a:extLst>
            </p:cNvPr>
            <p:cNvCxnSpPr>
              <a:cxnSpLocks/>
            </p:cNvCxnSpPr>
            <p:nvPr/>
          </p:nvCxnSpPr>
          <p:spPr>
            <a:xfrm>
              <a:off x="5628054" y="3753749"/>
              <a:ext cx="0" cy="91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4A109A7-AF72-1C11-454B-94D266FBA7BC}"/>
                </a:ext>
              </a:extLst>
            </p:cNvPr>
            <p:cNvCxnSpPr>
              <a:cxnSpLocks/>
            </p:cNvCxnSpPr>
            <p:nvPr/>
          </p:nvCxnSpPr>
          <p:spPr>
            <a:xfrm>
              <a:off x="7236563" y="3753749"/>
              <a:ext cx="0" cy="91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B3C2289-7DAB-5467-F828-D80437ECD716}"/>
                </a:ext>
              </a:extLst>
            </p:cNvPr>
            <p:cNvCxnSpPr>
              <a:cxnSpLocks/>
            </p:cNvCxnSpPr>
            <p:nvPr/>
          </p:nvCxnSpPr>
          <p:spPr>
            <a:xfrm>
              <a:off x="5013298" y="3753749"/>
              <a:ext cx="0" cy="91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F8729BD-A9D1-E36E-9415-E690E5BDE954}"/>
                </a:ext>
              </a:extLst>
            </p:cNvPr>
            <p:cNvCxnSpPr>
              <a:cxnSpLocks/>
            </p:cNvCxnSpPr>
            <p:nvPr/>
          </p:nvCxnSpPr>
          <p:spPr>
            <a:xfrm>
              <a:off x="4376636" y="3753749"/>
              <a:ext cx="0" cy="91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86F570B-F812-1D80-18CF-F20EE5C71645}"/>
                </a:ext>
              </a:extLst>
            </p:cNvPr>
            <p:cNvCxnSpPr>
              <a:cxnSpLocks/>
            </p:cNvCxnSpPr>
            <p:nvPr/>
          </p:nvCxnSpPr>
          <p:spPr>
            <a:xfrm>
              <a:off x="4376636" y="3799918"/>
              <a:ext cx="285992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F519C0A-A510-DDD7-03F1-A2C27AADC7E1}"/>
              </a:ext>
            </a:extLst>
          </p:cNvPr>
          <p:cNvGrpSpPr/>
          <p:nvPr/>
        </p:nvGrpSpPr>
        <p:grpSpPr>
          <a:xfrm>
            <a:off x="3657850" y="3753749"/>
            <a:ext cx="227784" cy="91440"/>
            <a:chOff x="3848350" y="3753749"/>
            <a:chExt cx="227784" cy="91440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BB904A5-5D86-2E79-CE7F-9DB99EA66BF7}"/>
                </a:ext>
              </a:extLst>
            </p:cNvPr>
            <p:cNvCxnSpPr>
              <a:cxnSpLocks/>
            </p:cNvCxnSpPr>
            <p:nvPr/>
          </p:nvCxnSpPr>
          <p:spPr>
            <a:xfrm>
              <a:off x="3848350" y="3753749"/>
              <a:ext cx="0" cy="91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8911A26-02DF-49D9-AD96-C32F2919DAE1}"/>
                </a:ext>
              </a:extLst>
            </p:cNvPr>
            <p:cNvCxnSpPr>
              <a:cxnSpLocks/>
            </p:cNvCxnSpPr>
            <p:nvPr/>
          </p:nvCxnSpPr>
          <p:spPr>
            <a:xfrm>
              <a:off x="4076134" y="3753749"/>
              <a:ext cx="0" cy="91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39C42E4-F4BD-6C60-7B61-F1B9D4459306}"/>
                </a:ext>
              </a:extLst>
            </p:cNvPr>
            <p:cNvCxnSpPr>
              <a:cxnSpLocks/>
            </p:cNvCxnSpPr>
            <p:nvPr/>
          </p:nvCxnSpPr>
          <p:spPr>
            <a:xfrm>
              <a:off x="3848350" y="3799918"/>
              <a:ext cx="2277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BA90C87-5C7E-7CF4-B3A2-183A3581D258}"/>
              </a:ext>
            </a:extLst>
          </p:cNvPr>
          <p:cNvGrpSpPr/>
          <p:nvPr/>
        </p:nvGrpSpPr>
        <p:grpSpPr>
          <a:xfrm>
            <a:off x="2496546" y="3747980"/>
            <a:ext cx="251291" cy="97658"/>
            <a:chOff x="2687046" y="3747980"/>
            <a:chExt cx="251291" cy="97658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61EB036-7071-F216-EC9A-05B6155EFE82}"/>
                </a:ext>
              </a:extLst>
            </p:cNvPr>
            <p:cNvCxnSpPr>
              <a:cxnSpLocks/>
            </p:cNvCxnSpPr>
            <p:nvPr/>
          </p:nvCxnSpPr>
          <p:spPr>
            <a:xfrm>
              <a:off x="2687046" y="3747980"/>
              <a:ext cx="0" cy="91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6DFE880-43F8-CD8F-225A-F51AEB6E169F}"/>
                </a:ext>
              </a:extLst>
            </p:cNvPr>
            <p:cNvCxnSpPr>
              <a:cxnSpLocks/>
            </p:cNvCxnSpPr>
            <p:nvPr/>
          </p:nvCxnSpPr>
          <p:spPr>
            <a:xfrm>
              <a:off x="2938337" y="3754198"/>
              <a:ext cx="0" cy="91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7A66B6A-0EEA-738E-27BC-19E9930B6D83}"/>
                </a:ext>
              </a:extLst>
            </p:cNvPr>
            <p:cNvCxnSpPr>
              <a:cxnSpLocks/>
            </p:cNvCxnSpPr>
            <p:nvPr/>
          </p:nvCxnSpPr>
          <p:spPr>
            <a:xfrm>
              <a:off x="2687046" y="3799469"/>
              <a:ext cx="24897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F213575-C8EC-E701-FC8B-57F5934F9B34}"/>
              </a:ext>
            </a:extLst>
          </p:cNvPr>
          <p:cNvGrpSpPr/>
          <p:nvPr/>
        </p:nvGrpSpPr>
        <p:grpSpPr>
          <a:xfrm>
            <a:off x="2916969" y="3754198"/>
            <a:ext cx="122115" cy="91440"/>
            <a:chOff x="3107469" y="3754198"/>
            <a:chExt cx="122115" cy="91440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39CD895-0036-4D1F-58A4-C4AE948E4944}"/>
                </a:ext>
              </a:extLst>
            </p:cNvPr>
            <p:cNvCxnSpPr>
              <a:cxnSpLocks/>
            </p:cNvCxnSpPr>
            <p:nvPr/>
          </p:nvCxnSpPr>
          <p:spPr>
            <a:xfrm>
              <a:off x="3229584" y="3754198"/>
              <a:ext cx="0" cy="91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B79EFB2-BF86-ABEC-C469-C975E8DE7609}"/>
                </a:ext>
              </a:extLst>
            </p:cNvPr>
            <p:cNvCxnSpPr>
              <a:cxnSpLocks/>
            </p:cNvCxnSpPr>
            <p:nvPr/>
          </p:nvCxnSpPr>
          <p:spPr>
            <a:xfrm>
              <a:off x="3109913" y="3799918"/>
              <a:ext cx="11967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ECEC0D3-D85C-7AA5-E085-BF518917EB6B}"/>
                </a:ext>
              </a:extLst>
            </p:cNvPr>
            <p:cNvCxnSpPr>
              <a:cxnSpLocks/>
            </p:cNvCxnSpPr>
            <p:nvPr/>
          </p:nvCxnSpPr>
          <p:spPr>
            <a:xfrm>
              <a:off x="3107469" y="3754198"/>
              <a:ext cx="0" cy="91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794B5D5E-5588-F756-3E44-3BA149D96544}"/>
              </a:ext>
            </a:extLst>
          </p:cNvPr>
          <p:cNvSpPr txBox="1"/>
          <p:nvPr/>
        </p:nvSpPr>
        <p:spPr>
          <a:xfrm>
            <a:off x="2450184" y="4657871"/>
            <a:ext cx="1097280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Research Intern</a:t>
            </a:r>
          </a:p>
          <a:p>
            <a:pPr algn="ctr"/>
            <a:r>
              <a:rPr lang="en-US" sz="100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KMUTT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FD9E50B-DB17-B2C4-EE48-50674930E8BB}"/>
              </a:ext>
            </a:extLst>
          </p:cNvPr>
          <p:cNvSpPr txBox="1"/>
          <p:nvPr/>
        </p:nvSpPr>
        <p:spPr>
          <a:xfrm>
            <a:off x="7302203" y="2071923"/>
            <a:ext cx="10972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>
                <a:solidFill>
                  <a:schemeClr val="accent5"/>
                </a:solidFill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Ph.D. Program</a:t>
            </a:r>
          </a:p>
        </p:txBody>
      </p: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A90818E3-867B-125B-4714-1DE5F664DCD6}"/>
              </a:ext>
            </a:extLst>
          </p:cNvPr>
          <p:cNvGrpSpPr/>
          <p:nvPr/>
        </p:nvGrpSpPr>
        <p:grpSpPr>
          <a:xfrm>
            <a:off x="7260907" y="2347336"/>
            <a:ext cx="1380173" cy="91440"/>
            <a:chOff x="7275747" y="1558109"/>
            <a:chExt cx="991953" cy="91440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0D132A7-5250-6503-CEC2-D69E80490643}"/>
                </a:ext>
              </a:extLst>
            </p:cNvPr>
            <p:cNvCxnSpPr>
              <a:cxnSpLocks/>
            </p:cNvCxnSpPr>
            <p:nvPr/>
          </p:nvCxnSpPr>
          <p:spPr>
            <a:xfrm>
              <a:off x="7275747" y="1603829"/>
              <a:ext cx="991953" cy="0"/>
            </a:xfrm>
            <a:prstGeom prst="line">
              <a:avLst/>
            </a:prstGeom>
            <a:ln w="31750">
              <a:solidFill>
                <a:schemeClr val="accent5"/>
              </a:solidFill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5B6E8124-224C-443F-CA78-8BBFCF730D8B}"/>
                </a:ext>
              </a:extLst>
            </p:cNvPr>
            <p:cNvCxnSpPr>
              <a:cxnSpLocks/>
            </p:cNvCxnSpPr>
            <p:nvPr/>
          </p:nvCxnSpPr>
          <p:spPr>
            <a:xfrm>
              <a:off x="7275747" y="1558109"/>
              <a:ext cx="0" cy="91440"/>
            </a:xfrm>
            <a:prstGeom prst="line">
              <a:avLst/>
            </a:prstGeom>
            <a:ln w="31750">
              <a:solidFill>
                <a:schemeClr val="accent5"/>
              </a:solidFill>
              <a:headEnd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E06405A-B84D-63DF-C418-860112CC7230}"/>
              </a:ext>
            </a:extLst>
          </p:cNvPr>
          <p:cNvGrpSpPr/>
          <p:nvPr/>
        </p:nvGrpSpPr>
        <p:grpSpPr>
          <a:xfrm>
            <a:off x="3657850" y="1737786"/>
            <a:ext cx="554096" cy="91440"/>
            <a:chOff x="3848350" y="1924478"/>
            <a:chExt cx="554096" cy="9144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D2C8D04-D7FF-82AB-6358-412097B1F74A}"/>
                </a:ext>
              </a:extLst>
            </p:cNvPr>
            <p:cNvCxnSpPr>
              <a:cxnSpLocks/>
            </p:cNvCxnSpPr>
            <p:nvPr/>
          </p:nvCxnSpPr>
          <p:spPr>
            <a:xfrm>
              <a:off x="4402446" y="1924478"/>
              <a:ext cx="0" cy="91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964A506-4029-0F8A-E652-03A418180D79}"/>
                </a:ext>
              </a:extLst>
            </p:cNvPr>
            <p:cNvCxnSpPr>
              <a:cxnSpLocks/>
            </p:cNvCxnSpPr>
            <p:nvPr/>
          </p:nvCxnSpPr>
          <p:spPr>
            <a:xfrm>
              <a:off x="3848350" y="1924478"/>
              <a:ext cx="0" cy="91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8BDDF9F-F98D-E56E-5C36-11A3D3FD138D}"/>
                </a:ext>
              </a:extLst>
            </p:cNvPr>
            <p:cNvCxnSpPr>
              <a:cxnSpLocks/>
            </p:cNvCxnSpPr>
            <p:nvPr/>
          </p:nvCxnSpPr>
          <p:spPr>
            <a:xfrm>
              <a:off x="3848350" y="1969093"/>
              <a:ext cx="55409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5444303-8918-DAE1-CC4D-B485E29CF7EB}"/>
              </a:ext>
            </a:extLst>
          </p:cNvPr>
          <p:cNvGrpSpPr/>
          <p:nvPr/>
        </p:nvGrpSpPr>
        <p:grpSpPr>
          <a:xfrm>
            <a:off x="5579290" y="1737786"/>
            <a:ext cx="631070" cy="91440"/>
            <a:chOff x="5769790" y="1948550"/>
            <a:chExt cx="631070" cy="9144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97C4E85-1B6A-A4D4-D0A2-E7F1E18AEBCB}"/>
                </a:ext>
              </a:extLst>
            </p:cNvPr>
            <p:cNvCxnSpPr>
              <a:cxnSpLocks/>
            </p:cNvCxnSpPr>
            <p:nvPr/>
          </p:nvCxnSpPr>
          <p:spPr>
            <a:xfrm>
              <a:off x="5770339" y="1948550"/>
              <a:ext cx="0" cy="91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5E4D561C-5EFE-4C43-C1E6-16C585D0B275}"/>
                </a:ext>
              </a:extLst>
            </p:cNvPr>
            <p:cNvCxnSpPr>
              <a:cxnSpLocks/>
            </p:cNvCxnSpPr>
            <p:nvPr/>
          </p:nvCxnSpPr>
          <p:spPr>
            <a:xfrm>
              <a:off x="6400311" y="1948550"/>
              <a:ext cx="0" cy="91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0158D041-B3B1-B8D0-D6FE-77314BDDB342}"/>
                </a:ext>
              </a:extLst>
            </p:cNvPr>
            <p:cNvCxnSpPr>
              <a:cxnSpLocks/>
            </p:cNvCxnSpPr>
            <p:nvPr/>
          </p:nvCxnSpPr>
          <p:spPr>
            <a:xfrm>
              <a:off x="5769790" y="1990115"/>
              <a:ext cx="6310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7380AF66-7FEC-F364-8F3C-289577521136}"/>
              </a:ext>
            </a:extLst>
          </p:cNvPr>
          <p:cNvGrpSpPr/>
          <p:nvPr/>
        </p:nvGrpSpPr>
        <p:grpSpPr>
          <a:xfrm>
            <a:off x="6496701" y="1737786"/>
            <a:ext cx="947549" cy="91440"/>
            <a:chOff x="6496701" y="1756838"/>
            <a:chExt cx="947549" cy="91440"/>
          </a:xfrm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9D281E7-E917-FA90-5A84-ED89D72CE273}"/>
                </a:ext>
              </a:extLst>
            </p:cNvPr>
            <p:cNvCxnSpPr>
              <a:cxnSpLocks/>
            </p:cNvCxnSpPr>
            <p:nvPr/>
          </p:nvCxnSpPr>
          <p:spPr>
            <a:xfrm>
              <a:off x="7444250" y="1756838"/>
              <a:ext cx="0" cy="91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8B8524D1-BF8E-9F7D-1EB8-71725A40B9EA}"/>
                </a:ext>
              </a:extLst>
            </p:cNvPr>
            <p:cNvCxnSpPr>
              <a:cxnSpLocks/>
            </p:cNvCxnSpPr>
            <p:nvPr/>
          </p:nvCxnSpPr>
          <p:spPr>
            <a:xfrm>
              <a:off x="6496701" y="1812692"/>
              <a:ext cx="94668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65FDE5C-7894-E450-93DF-D2840E62E48F}"/>
                </a:ext>
              </a:extLst>
            </p:cNvPr>
            <p:cNvCxnSpPr>
              <a:cxnSpLocks/>
            </p:cNvCxnSpPr>
            <p:nvPr/>
          </p:nvCxnSpPr>
          <p:spPr>
            <a:xfrm>
              <a:off x="6496701" y="1756838"/>
              <a:ext cx="0" cy="91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7DDED1BC-7857-E05F-B8C7-437236DC0ECC}"/>
              </a:ext>
            </a:extLst>
          </p:cNvPr>
          <p:cNvGrpSpPr/>
          <p:nvPr/>
        </p:nvGrpSpPr>
        <p:grpSpPr>
          <a:xfrm>
            <a:off x="1828698" y="1737786"/>
            <a:ext cx="1259721" cy="91440"/>
            <a:chOff x="2019198" y="1928025"/>
            <a:chExt cx="1259721" cy="9144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0B2E9E3-0FFD-B792-BFBF-96DAEC838EF6}"/>
                </a:ext>
              </a:extLst>
            </p:cNvPr>
            <p:cNvCxnSpPr>
              <a:cxnSpLocks/>
            </p:cNvCxnSpPr>
            <p:nvPr/>
          </p:nvCxnSpPr>
          <p:spPr>
            <a:xfrm>
              <a:off x="3278919" y="1928025"/>
              <a:ext cx="0" cy="91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5D91B83-EAB9-5F47-D57C-C216BED99BEC}"/>
                </a:ext>
              </a:extLst>
            </p:cNvPr>
            <p:cNvCxnSpPr>
              <a:cxnSpLocks/>
            </p:cNvCxnSpPr>
            <p:nvPr/>
          </p:nvCxnSpPr>
          <p:spPr>
            <a:xfrm>
              <a:off x="2019198" y="1928025"/>
              <a:ext cx="0" cy="91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B686346E-06C2-E1A6-C954-54337BA0F0DF}"/>
                </a:ext>
              </a:extLst>
            </p:cNvPr>
            <p:cNvCxnSpPr>
              <a:cxnSpLocks/>
            </p:cNvCxnSpPr>
            <p:nvPr/>
          </p:nvCxnSpPr>
          <p:spPr>
            <a:xfrm>
              <a:off x="2019198" y="1974972"/>
              <a:ext cx="125972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2BA4327E-A2D6-3E2B-396B-0036CB3D37ED}"/>
              </a:ext>
            </a:extLst>
          </p:cNvPr>
          <p:cNvCxnSpPr>
            <a:cxnSpLocks/>
          </p:cNvCxnSpPr>
          <p:nvPr/>
        </p:nvCxnSpPr>
        <p:spPr>
          <a:xfrm flipV="1">
            <a:off x="2976936" y="3883738"/>
            <a:ext cx="0" cy="659687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3A2B8C73-8A62-0278-64D0-5D9DEE73D0B2}"/>
              </a:ext>
            </a:extLst>
          </p:cNvPr>
          <p:cNvCxnSpPr>
            <a:cxnSpLocks/>
          </p:cNvCxnSpPr>
          <p:nvPr/>
        </p:nvCxnSpPr>
        <p:spPr>
          <a:xfrm flipV="1">
            <a:off x="2621032" y="3883738"/>
            <a:ext cx="0" cy="140575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6CA19D02-7EBE-2D6E-A723-515A126E05CC}"/>
              </a:ext>
            </a:extLst>
          </p:cNvPr>
          <p:cNvCxnSpPr>
            <a:cxnSpLocks/>
          </p:cNvCxnSpPr>
          <p:nvPr/>
        </p:nvCxnSpPr>
        <p:spPr>
          <a:xfrm flipV="1">
            <a:off x="3771742" y="3883738"/>
            <a:ext cx="0" cy="140575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E9DEBB02-C09E-8D99-788D-773FF8E07660}"/>
              </a:ext>
            </a:extLst>
          </p:cNvPr>
          <p:cNvCxnSpPr>
            <a:cxnSpLocks/>
          </p:cNvCxnSpPr>
          <p:nvPr/>
        </p:nvCxnSpPr>
        <p:spPr>
          <a:xfrm flipH="1" flipV="1">
            <a:off x="4685130" y="3883738"/>
            <a:ext cx="9683" cy="659687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A3AE9EFE-EC27-A46A-C27E-537191BD1436}"/>
              </a:ext>
            </a:extLst>
          </p:cNvPr>
          <p:cNvCxnSpPr>
            <a:cxnSpLocks/>
          </p:cNvCxnSpPr>
          <p:nvPr/>
        </p:nvCxnSpPr>
        <p:spPr>
          <a:xfrm flipV="1">
            <a:off x="5299835" y="3883738"/>
            <a:ext cx="0" cy="140575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F5F93D20-CEEC-1BC8-9A73-A1F422478049}"/>
              </a:ext>
            </a:extLst>
          </p:cNvPr>
          <p:cNvCxnSpPr>
            <a:cxnSpLocks/>
          </p:cNvCxnSpPr>
          <p:nvPr/>
        </p:nvCxnSpPr>
        <p:spPr>
          <a:xfrm flipV="1">
            <a:off x="6435072" y="3883738"/>
            <a:ext cx="0" cy="659687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B0BC9FE8-E707-0BB2-39E9-51795DEF3589}"/>
              </a:ext>
            </a:extLst>
          </p:cNvPr>
          <p:cNvCxnSpPr>
            <a:cxnSpLocks/>
          </p:cNvCxnSpPr>
          <p:nvPr/>
        </p:nvCxnSpPr>
        <p:spPr>
          <a:xfrm flipV="1">
            <a:off x="2458558" y="1462438"/>
            <a:ext cx="0" cy="251822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846F3217-9014-DCCB-F46E-FE493FFE377F}"/>
              </a:ext>
            </a:extLst>
          </p:cNvPr>
          <p:cNvCxnSpPr>
            <a:cxnSpLocks/>
          </p:cNvCxnSpPr>
          <p:nvPr/>
        </p:nvCxnSpPr>
        <p:spPr>
          <a:xfrm flipV="1">
            <a:off x="3934898" y="1462438"/>
            <a:ext cx="0" cy="251822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E560D11D-EFE6-159D-01EB-FEBC35439C19}"/>
              </a:ext>
            </a:extLst>
          </p:cNvPr>
          <p:cNvCxnSpPr>
            <a:cxnSpLocks/>
          </p:cNvCxnSpPr>
          <p:nvPr/>
        </p:nvCxnSpPr>
        <p:spPr>
          <a:xfrm flipV="1">
            <a:off x="5867081" y="1565908"/>
            <a:ext cx="0" cy="148352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C0E1C8B9-EE05-0966-B947-32B5EB1E074D}"/>
              </a:ext>
            </a:extLst>
          </p:cNvPr>
          <p:cNvGrpSpPr/>
          <p:nvPr/>
        </p:nvGrpSpPr>
        <p:grpSpPr>
          <a:xfrm>
            <a:off x="7647824" y="3752415"/>
            <a:ext cx="1029094" cy="916126"/>
            <a:chOff x="7647824" y="3752415"/>
            <a:chExt cx="1029094" cy="916126"/>
          </a:xfrm>
        </p:grpSpPr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46559762-8732-22F7-028D-3A65BFC8117C}"/>
                </a:ext>
              </a:extLst>
            </p:cNvPr>
            <p:cNvGrpSpPr/>
            <p:nvPr/>
          </p:nvGrpSpPr>
          <p:grpSpPr>
            <a:xfrm>
              <a:off x="7725908" y="3998023"/>
              <a:ext cx="951010" cy="670518"/>
              <a:chOff x="7735213" y="3762934"/>
              <a:chExt cx="951010" cy="670518"/>
            </a:xfrm>
          </p:grpSpPr>
          <p:grpSp>
            <p:nvGrpSpPr>
              <p:cNvPr id="302" name="Group 301">
                <a:extLst>
                  <a:ext uri="{FF2B5EF4-FFF2-40B4-BE49-F238E27FC236}">
                    <a16:creationId xmlns:a16="http://schemas.microsoft.com/office/drawing/2014/main" id="{995E3B0D-440E-176B-D922-31F1BA2736ED}"/>
                  </a:ext>
                </a:extLst>
              </p:cNvPr>
              <p:cNvGrpSpPr/>
              <p:nvPr/>
            </p:nvGrpSpPr>
            <p:grpSpPr>
              <a:xfrm>
                <a:off x="7735213" y="3762934"/>
                <a:ext cx="951010" cy="152427"/>
                <a:chOff x="7735213" y="3762934"/>
                <a:chExt cx="951010" cy="152427"/>
              </a:xfrm>
            </p:grpSpPr>
            <p:sp>
              <p:nvSpPr>
                <p:cNvPr id="295" name="Rectangle 294">
                  <a:extLst>
                    <a:ext uri="{FF2B5EF4-FFF2-40B4-BE49-F238E27FC236}">
                      <a16:creationId xmlns:a16="http://schemas.microsoft.com/office/drawing/2014/main" id="{1C0D7DA3-22F3-F77B-BDB1-F592299EB8CD}"/>
                    </a:ext>
                  </a:extLst>
                </p:cNvPr>
                <p:cNvSpPr/>
                <p:nvPr/>
              </p:nvSpPr>
              <p:spPr>
                <a:xfrm>
                  <a:off x="7735213" y="3762934"/>
                  <a:ext cx="317684" cy="152427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8" name="TextBox 297">
                  <a:extLst>
                    <a:ext uri="{FF2B5EF4-FFF2-40B4-BE49-F238E27FC236}">
                      <a16:creationId xmlns:a16="http://schemas.microsoft.com/office/drawing/2014/main" id="{A79667FB-5BE3-6242-AC93-AED7115D120A}"/>
                    </a:ext>
                  </a:extLst>
                </p:cNvPr>
                <p:cNvSpPr txBox="1"/>
                <p:nvPr/>
              </p:nvSpPr>
              <p:spPr>
                <a:xfrm>
                  <a:off x="8131354" y="3784460"/>
                  <a:ext cx="554869" cy="10772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SG" sz="700">
                      <a:latin typeface="Arial" panose="020B0604020202020204" pitchFamily="34" charset="0"/>
                      <a:ea typeface="Gill Sans MT" charset="0"/>
                      <a:cs typeface="Arial" panose="020B0604020202020204" pitchFamily="34" charset="0"/>
                    </a:rPr>
                    <a:t>Bio</a:t>
                  </a:r>
                  <a:endParaRPr lang="en-US" sz="700">
                    <a:latin typeface="Arial" panose="020B0604020202020204" pitchFamily="34" charset="0"/>
                    <a:ea typeface="Gill Sans MT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01" name="Group 300">
                <a:extLst>
                  <a:ext uri="{FF2B5EF4-FFF2-40B4-BE49-F238E27FC236}">
                    <a16:creationId xmlns:a16="http://schemas.microsoft.com/office/drawing/2014/main" id="{AC550387-BCF7-5514-B257-1EB4BD89BB28}"/>
                  </a:ext>
                </a:extLst>
              </p:cNvPr>
              <p:cNvGrpSpPr/>
              <p:nvPr/>
            </p:nvGrpSpPr>
            <p:grpSpPr>
              <a:xfrm>
                <a:off x="7735213" y="4021979"/>
                <a:ext cx="951010" cy="152427"/>
                <a:chOff x="7735213" y="4061745"/>
                <a:chExt cx="951010" cy="15242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A35B1BA0-16C5-97A8-E773-EA1CBB78A589}"/>
                    </a:ext>
                  </a:extLst>
                </p:cNvPr>
                <p:cNvSpPr/>
                <p:nvPr/>
              </p:nvSpPr>
              <p:spPr>
                <a:xfrm>
                  <a:off x="7735213" y="4061745"/>
                  <a:ext cx="317684" cy="152427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9" name="TextBox 298">
                  <a:extLst>
                    <a:ext uri="{FF2B5EF4-FFF2-40B4-BE49-F238E27FC236}">
                      <a16:creationId xmlns:a16="http://schemas.microsoft.com/office/drawing/2014/main" id="{175DA52F-AD62-A2E0-F78E-7EB0918DB324}"/>
                    </a:ext>
                  </a:extLst>
                </p:cNvPr>
                <p:cNvSpPr txBox="1"/>
                <p:nvPr/>
              </p:nvSpPr>
              <p:spPr>
                <a:xfrm>
                  <a:off x="8131354" y="4083271"/>
                  <a:ext cx="554869" cy="10772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SG" sz="700">
                      <a:latin typeface="Arial" panose="020B0604020202020204" pitchFamily="34" charset="0"/>
                      <a:ea typeface="Gill Sans MT" charset="0"/>
                      <a:cs typeface="Arial" panose="020B0604020202020204" pitchFamily="34" charset="0"/>
                    </a:rPr>
                    <a:t>Fossil</a:t>
                  </a:r>
                  <a:endParaRPr lang="en-US" sz="700">
                    <a:latin typeface="Arial" panose="020B0604020202020204" pitchFamily="34" charset="0"/>
                    <a:ea typeface="Gill Sans MT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03" name="Group 302">
                <a:extLst>
                  <a:ext uri="{FF2B5EF4-FFF2-40B4-BE49-F238E27FC236}">
                    <a16:creationId xmlns:a16="http://schemas.microsoft.com/office/drawing/2014/main" id="{AAEA4B82-9D35-E65E-3FF9-9D4960A60DA6}"/>
                  </a:ext>
                </a:extLst>
              </p:cNvPr>
              <p:cNvGrpSpPr/>
              <p:nvPr/>
            </p:nvGrpSpPr>
            <p:grpSpPr>
              <a:xfrm>
                <a:off x="7735213" y="4281025"/>
                <a:ext cx="951010" cy="152427"/>
                <a:chOff x="7735213" y="4357225"/>
                <a:chExt cx="951010" cy="152427"/>
              </a:xfrm>
            </p:grpSpPr>
            <p:sp>
              <p:nvSpPr>
                <p:cNvPr id="297" name="Rectangle 296">
                  <a:extLst>
                    <a:ext uri="{FF2B5EF4-FFF2-40B4-BE49-F238E27FC236}">
                      <a16:creationId xmlns:a16="http://schemas.microsoft.com/office/drawing/2014/main" id="{9FF01445-B130-DE39-63DB-116230702B19}"/>
                    </a:ext>
                  </a:extLst>
                </p:cNvPr>
                <p:cNvSpPr/>
                <p:nvPr/>
              </p:nvSpPr>
              <p:spPr>
                <a:xfrm>
                  <a:off x="7735213" y="4357225"/>
                  <a:ext cx="317684" cy="152427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0" name="TextBox 299">
                  <a:extLst>
                    <a:ext uri="{FF2B5EF4-FFF2-40B4-BE49-F238E27FC236}">
                      <a16:creationId xmlns:a16="http://schemas.microsoft.com/office/drawing/2014/main" id="{1289813D-A1A6-6858-5FAF-257F4DC30C4F}"/>
                    </a:ext>
                  </a:extLst>
                </p:cNvPr>
                <p:cNvSpPr txBox="1"/>
                <p:nvPr/>
              </p:nvSpPr>
              <p:spPr>
                <a:xfrm>
                  <a:off x="8131354" y="4378751"/>
                  <a:ext cx="554869" cy="10772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SG" sz="700">
                      <a:latin typeface="Arial" panose="020B0604020202020204" pitchFamily="34" charset="0"/>
                      <a:ea typeface="Gill Sans MT" charset="0"/>
                      <a:cs typeface="Arial" panose="020B0604020202020204" pitchFamily="34" charset="0"/>
                    </a:rPr>
                    <a:t>Electricity</a:t>
                  </a:r>
                  <a:endParaRPr lang="en-US" sz="700">
                    <a:latin typeface="Arial" panose="020B0604020202020204" pitchFamily="34" charset="0"/>
                    <a:ea typeface="Gill Sans MT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FFE8E6D5-BD88-6CF1-68C2-D397D1EFF3C0}"/>
                </a:ext>
              </a:extLst>
            </p:cNvPr>
            <p:cNvSpPr txBox="1"/>
            <p:nvPr/>
          </p:nvSpPr>
          <p:spPr>
            <a:xfrm>
              <a:off x="7647824" y="3752415"/>
              <a:ext cx="863716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SG" sz="800" u="sng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rPr>
                <a:t>Energy system</a:t>
              </a:r>
              <a:endParaRPr lang="en-US" u="sng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AD2FF55-750D-636E-018B-9ED220EE9C6E}"/>
              </a:ext>
            </a:extLst>
          </p:cNvPr>
          <p:cNvCxnSpPr>
            <a:cxnSpLocks/>
          </p:cNvCxnSpPr>
          <p:nvPr/>
        </p:nvCxnSpPr>
        <p:spPr>
          <a:xfrm flipV="1">
            <a:off x="6965666" y="1584777"/>
            <a:ext cx="0" cy="148352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A6FE705-7713-C68A-1B1B-672F4C006F7D}"/>
              </a:ext>
            </a:extLst>
          </p:cNvPr>
          <p:cNvCxnSpPr>
            <a:cxnSpLocks/>
          </p:cNvCxnSpPr>
          <p:nvPr/>
        </p:nvCxnSpPr>
        <p:spPr>
          <a:xfrm flipV="1">
            <a:off x="8180070" y="2602230"/>
            <a:ext cx="461010" cy="2286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815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743EA-82EF-D064-8923-BADC0A5B5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F96E57-C72A-E8A3-4534-0DB777805361}"/>
              </a:ext>
            </a:extLst>
          </p:cNvPr>
          <p:cNvSpPr txBox="1"/>
          <p:nvPr/>
        </p:nvSpPr>
        <p:spPr>
          <a:xfrm>
            <a:off x="324000" y="270134"/>
            <a:ext cx="83628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of performance metrics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01D5272D-6D8D-ED55-AAA9-45402715E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8447FF33-F5BF-3A42-B664-EABD922DB817}" type="slidenum">
              <a:rPr lang="en-US" smtClean="0"/>
              <a:t>20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729FFE-E9BA-0AF5-D63F-81D90C5DDA18}"/>
              </a:ext>
            </a:extLst>
          </p:cNvPr>
          <p:cNvSpPr txBox="1"/>
          <p:nvPr/>
        </p:nvSpPr>
        <p:spPr>
          <a:xfrm>
            <a:off x="344612" y="1072247"/>
            <a:ext cx="13716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Metric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53D4E9-3880-FDE6-F0A8-F2B3646A7A20}"/>
              </a:ext>
            </a:extLst>
          </p:cNvPr>
          <p:cNvSpPr txBox="1"/>
          <p:nvPr/>
        </p:nvSpPr>
        <p:spPr>
          <a:xfrm>
            <a:off x="390332" y="1649418"/>
            <a:ext cx="1371600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000" b="1">
                <a:latin typeface="Arial" panose="020B0604020202020204" pitchFamily="34" charset="0"/>
              </a:rPr>
              <a:t>Feasibility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91DBEA-5792-0842-5652-689A35C3677E}"/>
              </a:ext>
            </a:extLst>
          </p:cNvPr>
          <p:cNvSpPr txBox="1"/>
          <p:nvPr/>
        </p:nvSpPr>
        <p:spPr>
          <a:xfrm>
            <a:off x="1930414" y="1644448"/>
            <a:ext cx="2834640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000" b="0">
                <a:latin typeface="Arial" panose="020B0604020202020204" pitchFamily="34" charset="0"/>
              </a:rPr>
              <a:t>Fraction of instances that are feasible</a:t>
            </a:r>
            <a:endParaRPr lang="en-US" sz="1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2C982F-9D92-E30E-516C-B7FB60886C72}"/>
                  </a:ext>
                </a:extLst>
              </p:cNvPr>
              <p:cNvSpPr txBox="1"/>
              <p:nvPr/>
            </p:nvSpPr>
            <p:spPr>
              <a:xfrm>
                <a:off x="1930414" y="2218930"/>
                <a:ext cx="2168094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00" i="1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100" b="0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ObjVa</m:t>
                          </m:r>
                          <m:sSub>
                            <m:sSubPr>
                              <m:ctrlPr>
                                <a:rPr lang="en-US" sz="1100" i="1" smtClean="0"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100" b="0" i="0" smtClean="0"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100" b="0" i="0" smtClean="0"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Heuristic</m:t>
                              </m:r>
                            </m:sub>
                          </m:sSub>
                          <m:r>
                            <a:rPr lang="en-US" sz="1100" b="0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1100" b="0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ObjVa</m:t>
                          </m:r>
                          <m:sSub>
                            <m:sSubPr>
                              <m:ctrlPr>
                                <a:rPr lang="en-US" sz="1100" i="1" smtClean="0"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100" b="0" i="0" smtClean="0"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100" b="0" i="0" smtClean="0"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True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1100" b="0" i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ObjVa</m:t>
                          </m:r>
                          <m:sSub>
                            <m:sSubPr>
                              <m:ctrlPr>
                                <a:rPr lang="en-US" sz="1100" i="1"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100" b="0" i="0"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100" b="0" i="0"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True</m:t>
                              </m:r>
                            </m:sub>
                          </m:sSub>
                        </m:den>
                      </m:f>
                      <m:r>
                        <a:rPr lang="en-US" sz="1100" b="0" i="0" smtClean="0"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∙100%</m:t>
                      </m:r>
                    </m:oMath>
                  </m:oMathPara>
                </a14:m>
                <a:endParaRPr lang="en-US" sz="110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2C982F-9D92-E30E-516C-B7FB60886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414" y="2218930"/>
                <a:ext cx="2168094" cy="350865"/>
              </a:xfrm>
              <a:prstGeom prst="rect">
                <a:avLst/>
              </a:prstGeom>
              <a:blipFill>
                <a:blip r:embed="rId3"/>
                <a:stretch>
                  <a:fillRect l="-1690" t="-3448" r="-1127"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C80AAE05-FFB6-BDFF-717F-94D09FD568FB}"/>
              </a:ext>
            </a:extLst>
          </p:cNvPr>
          <p:cNvSpPr txBox="1"/>
          <p:nvPr/>
        </p:nvSpPr>
        <p:spPr>
          <a:xfrm>
            <a:off x="344612" y="2998353"/>
            <a:ext cx="1371600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000" b="1">
                <a:latin typeface="Arial" panose="020B0604020202020204" pitchFamily="34" charset="0"/>
              </a:rPr>
              <a:t>Optimization time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8ADE41-061B-DDB3-C553-71E7A49C2AF6}"/>
              </a:ext>
            </a:extLst>
          </p:cNvPr>
          <p:cNvSpPr txBox="1"/>
          <p:nvPr/>
        </p:nvSpPr>
        <p:spPr>
          <a:xfrm>
            <a:off x="1930414" y="2998353"/>
            <a:ext cx="2834640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000" b="0">
                <a:latin typeface="Arial" panose="020B0604020202020204" pitchFamily="34" charset="0"/>
              </a:rPr>
              <a:t>Runtime of </a:t>
            </a:r>
            <a:r>
              <a:rPr lang="en-US" sz="1000" b="0" err="1">
                <a:latin typeface="Arial" panose="020B0604020202020204" pitchFamily="34" charset="0"/>
              </a:rPr>
              <a:t>Gurobi</a:t>
            </a:r>
            <a:r>
              <a:rPr lang="en-US" sz="1000" b="0">
                <a:latin typeface="Arial" panose="020B0604020202020204" pitchFamily="34" charset="0"/>
              </a:rPr>
              <a:t> calls by the heuristic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992A44-5CB0-6C01-3139-49E7FA1525B5}"/>
              </a:ext>
            </a:extLst>
          </p:cNvPr>
          <p:cNvSpPr txBox="1"/>
          <p:nvPr/>
        </p:nvSpPr>
        <p:spPr>
          <a:xfrm>
            <a:off x="344612" y="3641131"/>
            <a:ext cx="1371600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000" b="1">
                <a:latin typeface="Arial" panose="020B0604020202020204" pitchFamily="34" charset="0"/>
              </a:rPr>
              <a:t>Wall-clock time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391ECC-82D1-0190-45C8-0C34F0FCD9E9}"/>
              </a:ext>
            </a:extLst>
          </p:cNvPr>
          <p:cNvSpPr txBox="1"/>
          <p:nvPr/>
        </p:nvSpPr>
        <p:spPr>
          <a:xfrm>
            <a:off x="344612" y="2247720"/>
            <a:ext cx="1371600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000" b="1">
                <a:latin typeface="Arial" panose="020B0604020202020204" pitchFamily="34" charset="0"/>
              </a:rPr>
              <a:t>Optimality gap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478394-C960-6022-5D53-75DE8CDD6C3D}"/>
              </a:ext>
            </a:extLst>
          </p:cNvPr>
          <p:cNvSpPr txBox="1"/>
          <p:nvPr/>
        </p:nvSpPr>
        <p:spPr>
          <a:xfrm>
            <a:off x="1930414" y="3641131"/>
            <a:ext cx="283464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1"/>
            <a:r>
              <a:rPr lang="en-US" sz="1000">
                <a:latin typeface="Arial" panose="020B0604020202020204" pitchFamily="34" charset="0"/>
              </a:rPr>
              <a:t>Runtime of the heuristic</a:t>
            </a:r>
            <a:br>
              <a:rPr lang="en-US" sz="1000">
                <a:latin typeface="Arial" panose="020B0604020202020204" pitchFamily="34" charset="0"/>
              </a:rPr>
            </a:br>
            <a:r>
              <a:rPr lang="en-US" sz="1000">
                <a:latin typeface="Arial" panose="020B0604020202020204" pitchFamily="34" charset="0"/>
              </a:rPr>
              <a:t>(optimization time + overhead)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841A3B-67CA-ACD1-9DE7-8F68E73A2F25}"/>
              </a:ext>
            </a:extLst>
          </p:cNvPr>
          <p:cNvCxnSpPr>
            <a:cxnSpLocks/>
          </p:cNvCxnSpPr>
          <p:nvPr/>
        </p:nvCxnSpPr>
        <p:spPr>
          <a:xfrm>
            <a:off x="344612" y="1418041"/>
            <a:ext cx="409321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7D6343C-DB31-9E12-1419-54AE68DF55FA}"/>
              </a:ext>
            </a:extLst>
          </p:cNvPr>
          <p:cNvSpPr txBox="1"/>
          <p:nvPr/>
        </p:nvSpPr>
        <p:spPr>
          <a:xfrm>
            <a:off x="1976134" y="1111930"/>
            <a:ext cx="13716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Definition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130EEAF-C4B3-855B-AC9C-5344CFF043D7}"/>
              </a:ext>
            </a:extLst>
          </p:cNvPr>
          <p:cNvSpPr txBox="1"/>
          <p:nvPr/>
        </p:nvSpPr>
        <p:spPr>
          <a:xfrm>
            <a:off x="344612" y="4239436"/>
            <a:ext cx="1371600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000" b="1">
                <a:latin typeface="Arial" panose="020B0604020202020204" pitchFamily="34" charset="0"/>
              </a:rPr>
              <a:t>Speed-up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D7AC7AB-7AE4-259C-1734-B15F3121B4AF}"/>
                  </a:ext>
                </a:extLst>
              </p:cNvPr>
              <p:cNvSpPr txBox="1"/>
              <p:nvPr/>
            </p:nvSpPr>
            <p:spPr>
              <a:xfrm>
                <a:off x="1930414" y="4239436"/>
                <a:ext cx="553164" cy="3343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00" b="0" i="1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100" i="0" smtClean="0"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100" b="0" i="0" smtClean="0"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Gurobi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100" b="0" i="0" smtClean="0"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100" b="0" i="0" smtClean="0"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Heuristic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10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D7AC7AB-7AE4-259C-1734-B15F3121B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414" y="4239436"/>
                <a:ext cx="553164" cy="334322"/>
              </a:xfrm>
              <a:prstGeom prst="rect">
                <a:avLst/>
              </a:prstGeom>
              <a:blipFill>
                <a:blip r:embed="rId4"/>
                <a:stretch>
                  <a:fillRect l="-4444" t="-1818" r="-3333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7706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A6C2D-A3F6-0142-EDB5-18A5DD3E6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3B1A45-FE7E-A5C7-0065-6DE72A4F5497}"/>
              </a:ext>
            </a:extLst>
          </p:cNvPr>
          <p:cNvSpPr txBox="1"/>
          <p:nvPr/>
        </p:nvSpPr>
        <p:spPr>
          <a:xfrm>
            <a:off x="324000" y="270134"/>
            <a:ext cx="80726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 of iterative rounding</a:t>
            </a:r>
            <a:endParaRPr lang="en-US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3A9FB1-A03B-4793-A412-5C1770DFFE55}"/>
              </a:ext>
            </a:extLst>
          </p:cNvPr>
          <p:cNvSpPr txBox="1"/>
          <p:nvPr/>
        </p:nvSpPr>
        <p:spPr>
          <a:xfrm>
            <a:off x="344612" y="1067277"/>
            <a:ext cx="219538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Which variables to round?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22E2B513-9437-89D3-DE5E-70DB49952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8447FF33-F5BF-3A42-B664-EABD922DB817}" type="slidenum">
              <a:rPr lang="en-US" smtClean="0"/>
              <a:t>21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DB36CE-C031-799E-C004-EE58D8A265C6}"/>
              </a:ext>
            </a:extLst>
          </p:cNvPr>
          <p:cNvSpPr txBox="1"/>
          <p:nvPr/>
        </p:nvSpPr>
        <p:spPr>
          <a:xfrm>
            <a:off x="324000" y="3155755"/>
            <a:ext cx="219538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What is the rounding threshold?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7EB9C31-78D5-12FA-59EC-FE33C1F7C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371" y="1520667"/>
            <a:ext cx="5028079" cy="14201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6B4CF20-796D-138A-AB14-63B62E338D77}"/>
              </a:ext>
            </a:extLst>
          </p:cNvPr>
          <p:cNvSpPr txBox="1"/>
          <p:nvPr/>
        </p:nvSpPr>
        <p:spPr>
          <a:xfrm>
            <a:off x="800100" y="3529981"/>
            <a:ext cx="7348538" cy="1054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It is reasonable to round up any fractional value because… 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Switching off the unit may not lead to other units being fully on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Switching off units with fractional values can cause electricity shortfalls if no other generators are available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the Simplex algorithm produces solutions that lie at a corner point of the feasible region, where constraints are satisfied with equality, thereby limiting the number of active variables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33696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A6C2D-A3F6-0142-EDB5-18A5DD3E6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3B1A45-FE7E-A5C7-0065-6DE72A4F5497}"/>
              </a:ext>
            </a:extLst>
          </p:cNvPr>
          <p:cNvSpPr txBox="1"/>
          <p:nvPr/>
        </p:nvSpPr>
        <p:spPr>
          <a:xfrm>
            <a:off x="324000" y="270134"/>
            <a:ext cx="80726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Implementing iterative rounding</a:t>
            </a:r>
            <a:endParaRPr lang="en-US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22E2B513-9437-89D3-DE5E-70DB49952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8447FF33-F5BF-3A42-B664-EABD922DB817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41DEDE-74FC-795A-0BCC-AC6AD14345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42817" y="1272074"/>
            <a:ext cx="6658365" cy="337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6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A6C2D-A3F6-0142-EDB5-18A5DD3E6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C8F64035-DE1A-1776-A28C-3EA0CF8443F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4612" y="1607301"/>
              <a:ext cx="3564802" cy="3198456"/>
            </p:xfrm>
            <a:graphic>
              <a:graphicData uri="http://schemas.openxmlformats.org/drawingml/2006/table">
                <a:tbl>
                  <a:tblPr/>
                  <a:tblGrid>
                    <a:gridCol w="1109663">
                      <a:extLst>
                        <a:ext uri="{9D8B030D-6E8A-4147-A177-3AD203B41FA5}">
                          <a16:colId xmlns:a16="http://schemas.microsoft.com/office/drawing/2014/main" val="590378403"/>
                        </a:ext>
                      </a:extLst>
                    </a:gridCol>
                    <a:gridCol w="1273628">
                      <a:extLst>
                        <a:ext uri="{9D8B030D-6E8A-4147-A177-3AD203B41FA5}">
                          <a16:colId xmlns:a16="http://schemas.microsoft.com/office/drawing/2014/main" val="3892446042"/>
                        </a:ext>
                      </a:extLst>
                    </a:gridCol>
                    <a:gridCol w="1181511">
                      <a:extLst>
                        <a:ext uri="{9D8B030D-6E8A-4147-A177-3AD203B41FA5}">
                          <a16:colId xmlns:a16="http://schemas.microsoft.com/office/drawing/2014/main" val="4177721266"/>
                        </a:ext>
                      </a:extLst>
                    </a:gridCol>
                  </a:tblGrid>
                  <a:tr h="249857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Variable</a:t>
                          </a:r>
                        </a:p>
                      </a:txBody>
                      <a:tcPr marL="3572" marR="3572" marT="3572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LP solution</a:t>
                          </a:r>
                        </a:p>
                      </a:txBody>
                      <a:tcPr marL="3572" marR="3572" marT="3572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MIP Solution</a:t>
                          </a:r>
                        </a:p>
                      </a:txBody>
                      <a:tcPr marL="3572" marR="3572" marT="3572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6156210"/>
                      </a:ext>
                    </a:extLst>
                  </a:tr>
                  <a:tr h="225256">
                    <a:tc>
                      <a:txBody>
                        <a:bodyPr/>
                        <a:lstStyle/>
                        <a:p>
                          <a:pPr algn="ctr" rtl="0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𝑝𝐺𝑎𝑠</m:t>
                                    </m:r>
                                    <m:r>
                                      <a:rPr lang="en-US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 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0.404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97117417"/>
                      </a:ext>
                    </a:extLst>
                  </a:tr>
                  <a:tr h="245527">
                    <a:tc>
                      <a:txBody>
                        <a:bodyPr/>
                        <a:lstStyle/>
                        <a:p>
                          <a:pPr algn="ctr" rtl="0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𝑝𝐺𝑎𝑠</m:t>
                                    </m:r>
                                    <m:r>
                                      <a:rPr lang="en-US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 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0.493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26765937"/>
                      </a:ext>
                    </a:extLst>
                  </a:tr>
                  <a:tr h="225256">
                    <a:tc>
                      <a:txBody>
                        <a:bodyPr/>
                        <a:lstStyle/>
                        <a:p>
                          <a:pPr algn="ctr" rtl="0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1" i="1" u="none" strike="noStrike" smtClean="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1" i="1" u="none" strike="noStrike" smtClean="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sz="1100" b="1" i="1" u="none" strike="noStrike" smtClean="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𝒑𝑮𝒂𝒔</m:t>
                                    </m:r>
                                    <m:r>
                                      <a:rPr lang="en-US" sz="1100" b="1" i="1" u="none" strike="noStrike" smtClean="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1100" b="1" i="1" u="none" strike="noStrike" smtClean="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="1" i="0" u="none" strike="noStrike">
                            <a:solidFill>
                              <a:schemeClr val="accent2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0.539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57925490"/>
                      </a:ext>
                    </a:extLst>
                  </a:tr>
                  <a:tr h="225256">
                    <a:tc>
                      <a:txBody>
                        <a:bodyPr/>
                        <a:lstStyle/>
                        <a:p>
                          <a:pPr algn="ctr" rtl="0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1" i="1" u="none" strike="noStrike" smtClean="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1" i="1" u="none" strike="noStrike" smtClean="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sz="1100" b="1" i="1" u="none" strike="noStrike" smtClean="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𝒑𝑮𝒂𝒔</m:t>
                                    </m:r>
                                    <m:r>
                                      <a:rPr lang="en-US" sz="1100" b="1" i="1" u="none" strike="noStrike" smtClean="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1100" b="1" i="1" u="none" strike="noStrike" smtClean="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="1" i="0" u="none" strike="noStrike">
                            <a:solidFill>
                              <a:schemeClr val="accent2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0.539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2809312"/>
                      </a:ext>
                    </a:extLst>
                  </a:tr>
                  <a:tr h="225256">
                    <a:tc>
                      <a:txBody>
                        <a:bodyPr/>
                        <a:lstStyle/>
                        <a:p>
                          <a:pPr algn="ctr" rtl="0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𝒑𝑮𝒂𝒔</m:t>
                                    </m:r>
                                    <m: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 </m:t>
                                    </m:r>
                                    <m: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="1" i="0" u="none" strike="noStrike">
                            <a:solidFill>
                              <a:schemeClr val="accent2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0.539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20156102"/>
                      </a:ext>
                    </a:extLst>
                  </a:tr>
                  <a:tr h="225256">
                    <a:tc>
                      <a:txBody>
                        <a:bodyPr/>
                        <a:lstStyle/>
                        <a:p>
                          <a:pPr algn="ctr" rtl="0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𝒑𝑮𝒂𝒔</m:t>
                                    </m:r>
                                    <m: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 </m:t>
                                    </m:r>
                                    <m: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="1" i="0" u="none" strike="noStrike">
                            <a:solidFill>
                              <a:schemeClr val="accent2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0.539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1575942"/>
                      </a:ext>
                    </a:extLst>
                  </a:tr>
                  <a:tr h="225256">
                    <a:tc>
                      <a:txBody>
                        <a:bodyPr/>
                        <a:lstStyle/>
                        <a:p>
                          <a:pPr algn="ctr" rtl="0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𝒑𝑮𝒂𝒔</m:t>
                                    </m:r>
                                    <m: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 </m:t>
                                    </m:r>
                                    <m: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="1" i="0" u="none" strike="noStrike">
                            <a:solidFill>
                              <a:schemeClr val="accent2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0.539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8552328"/>
                      </a:ext>
                    </a:extLst>
                  </a:tr>
                  <a:tr h="225256">
                    <a:tc>
                      <a:txBody>
                        <a:bodyPr/>
                        <a:lstStyle/>
                        <a:p>
                          <a:pPr algn="ctr" rtl="0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𝒑𝑮𝒂𝒔</m:t>
                                    </m:r>
                                    <m: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 </m:t>
                                    </m:r>
                                    <m: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="1" i="0" u="none" strike="noStrike">
                            <a:solidFill>
                              <a:schemeClr val="accent2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0.559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49898189"/>
                      </a:ext>
                    </a:extLst>
                  </a:tr>
                  <a:tr h="225256">
                    <a:tc>
                      <a:txBody>
                        <a:bodyPr/>
                        <a:lstStyle/>
                        <a:p>
                          <a:pPr algn="ctr" rtl="0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kumimoji="0" lang="en-US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𝑝𝐺𝑎𝑠</m:t>
                                    </m:r>
                                    <m:r>
                                      <a:rPr kumimoji="0" lang="en-US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 15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0.533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66375843"/>
                      </a:ext>
                    </a:extLst>
                  </a:tr>
                  <a:tr h="225256">
                    <a:tc>
                      <a:txBody>
                        <a:bodyPr/>
                        <a:lstStyle/>
                        <a:p>
                          <a:pPr algn="ctr" rtl="0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kumimoji="0" lang="en-US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𝑝𝐺𝑎𝑠</m:t>
                                    </m:r>
                                    <m:r>
                                      <a:rPr kumimoji="0" lang="en-US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 16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0.503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94225506"/>
                      </a:ext>
                    </a:extLst>
                  </a:tr>
                  <a:tr h="225256">
                    <a:tc>
                      <a:txBody>
                        <a:bodyPr/>
                        <a:lstStyle/>
                        <a:p>
                          <a:pPr algn="ctr" rtl="0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kumimoji="0" lang="en-US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𝑝𝐺𝑎𝑠</m:t>
                                    </m:r>
                                    <m:r>
                                      <a:rPr kumimoji="0" lang="en-US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 17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0.478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5585168"/>
                      </a:ext>
                    </a:extLst>
                  </a:tr>
                  <a:tr h="225256">
                    <a:tc>
                      <a:txBody>
                        <a:bodyPr/>
                        <a:lstStyle/>
                        <a:p>
                          <a:pPr algn="ctr" rtl="0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kumimoji="0" lang="en-US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𝑝𝐺𝑎𝑠</m:t>
                                    </m:r>
                                    <m:r>
                                      <a:rPr kumimoji="0" lang="en-US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 18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0.478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17256375"/>
                      </a:ext>
                    </a:extLst>
                  </a:tr>
                  <a:tr h="225256">
                    <a:tc>
                      <a:txBody>
                        <a:bodyPr/>
                        <a:lstStyle/>
                        <a:p>
                          <a:pPr algn="ctr" rtl="0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kumimoji="0" lang="en-US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𝑝𝐺𝑎𝑠</m:t>
                                    </m:r>
                                    <m:r>
                                      <a:rPr kumimoji="0" lang="en-US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 19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0.478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286313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C8F64035-DE1A-1776-A28C-3EA0CF8443F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4612" y="1607301"/>
              <a:ext cx="3564802" cy="3198456"/>
            </p:xfrm>
            <a:graphic>
              <a:graphicData uri="http://schemas.openxmlformats.org/drawingml/2006/table">
                <a:tbl>
                  <a:tblPr/>
                  <a:tblGrid>
                    <a:gridCol w="1109663">
                      <a:extLst>
                        <a:ext uri="{9D8B030D-6E8A-4147-A177-3AD203B41FA5}">
                          <a16:colId xmlns:a16="http://schemas.microsoft.com/office/drawing/2014/main" val="590378403"/>
                        </a:ext>
                      </a:extLst>
                    </a:gridCol>
                    <a:gridCol w="1273628">
                      <a:extLst>
                        <a:ext uri="{9D8B030D-6E8A-4147-A177-3AD203B41FA5}">
                          <a16:colId xmlns:a16="http://schemas.microsoft.com/office/drawing/2014/main" val="3892446042"/>
                        </a:ext>
                      </a:extLst>
                    </a:gridCol>
                    <a:gridCol w="1181511">
                      <a:extLst>
                        <a:ext uri="{9D8B030D-6E8A-4147-A177-3AD203B41FA5}">
                          <a16:colId xmlns:a16="http://schemas.microsoft.com/office/drawing/2014/main" val="4177721266"/>
                        </a:ext>
                      </a:extLst>
                    </a:gridCol>
                  </a:tblGrid>
                  <a:tr h="249857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Variable</a:t>
                          </a:r>
                        </a:p>
                      </a:txBody>
                      <a:tcPr marL="3572" marR="3572" marT="3572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LP solution</a:t>
                          </a:r>
                        </a:p>
                      </a:txBody>
                      <a:tcPr marL="3572" marR="3572" marT="3572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MIP Solution</a:t>
                          </a:r>
                        </a:p>
                      </a:txBody>
                      <a:tcPr marL="3572" marR="3572" marT="3572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6156210"/>
                      </a:ext>
                    </a:extLst>
                  </a:tr>
                  <a:tr h="2252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110811" r="-221978" b="-124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0.404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97117417"/>
                      </a:ext>
                    </a:extLst>
                  </a:tr>
                  <a:tr h="2455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190244" r="-221978" b="-10268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0.493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26765937"/>
                      </a:ext>
                    </a:extLst>
                  </a:tr>
                  <a:tr h="2252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321622" r="-221978" b="-10378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0.539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57925490"/>
                      </a:ext>
                    </a:extLst>
                  </a:tr>
                  <a:tr h="2252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421622" r="-221978" b="-9378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0.539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2809312"/>
                      </a:ext>
                    </a:extLst>
                  </a:tr>
                  <a:tr h="2252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521622" r="-221978" b="-8378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0.539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20156102"/>
                      </a:ext>
                    </a:extLst>
                  </a:tr>
                  <a:tr h="2252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621622" r="-221978" b="-7378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0.539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1575942"/>
                      </a:ext>
                    </a:extLst>
                  </a:tr>
                  <a:tr h="2252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721622" r="-221978" b="-6378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0.539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8552328"/>
                      </a:ext>
                    </a:extLst>
                  </a:tr>
                  <a:tr h="2252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821622" r="-221978" b="-5378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0.559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49898189"/>
                      </a:ext>
                    </a:extLst>
                  </a:tr>
                  <a:tr h="2252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921622" r="-221978" b="-4378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0.533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66375843"/>
                      </a:ext>
                    </a:extLst>
                  </a:tr>
                  <a:tr h="2252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1021622" r="-221978" b="-3378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0.503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94225506"/>
                      </a:ext>
                    </a:extLst>
                  </a:tr>
                  <a:tr h="2252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1121622" r="-221978" b="-2378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0.478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5585168"/>
                      </a:ext>
                    </a:extLst>
                  </a:tr>
                  <a:tr h="2252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1221622" r="-221978" b="-1378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0.478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17256375"/>
                      </a:ext>
                    </a:extLst>
                  </a:tr>
                  <a:tr h="2252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1321622" r="-221978" b="-378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0.478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286313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B3B1A45-FE7E-A5C7-0065-6DE72A4F5497}"/>
              </a:ext>
            </a:extLst>
          </p:cNvPr>
          <p:cNvSpPr txBox="1"/>
          <p:nvPr/>
        </p:nvSpPr>
        <p:spPr>
          <a:xfrm>
            <a:off x="324000" y="270134"/>
            <a:ext cx="807269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best way to round variables? (1/2)</a:t>
            </a:r>
          </a:p>
          <a:p>
            <a:r>
              <a:rPr lang="en-US" sz="20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1: SLOW rounding &gt;&gt; to ensure feasibility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83A9FB1-A03B-4793-A412-5C1770DFFE55}"/>
                  </a:ext>
                </a:extLst>
              </p:cNvPr>
              <p:cNvSpPr txBox="1"/>
              <p:nvPr/>
            </p:nvSpPr>
            <p:spPr>
              <a:xfrm>
                <a:off x="344612" y="1077217"/>
                <a:ext cx="3564802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100" b="1">
                    <a:latin typeface="Arial" panose="020B0604020202020204" pitchFamily="34" charset="0"/>
                    <a:ea typeface="Gill Sans MT" charset="0"/>
                    <a:cs typeface="Arial" panose="020B0604020202020204" pitchFamily="34" charset="0"/>
                  </a:rPr>
                  <a:t>Optimal solution when all variables are continuous. </a:t>
                </a:r>
                <a:br>
                  <a:rPr lang="en-US" sz="1100" b="1">
                    <a:latin typeface="Arial" panose="020B0604020202020204" pitchFamily="34" charset="0"/>
                    <a:ea typeface="Gill Sans MT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sz="1100" b="1" i="1" dirty="0" smtClean="0"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𝒖</m:t>
                    </m:r>
                  </m:oMath>
                </a14:m>
                <a:r>
                  <a:rPr lang="en-US" sz="1100" b="1">
                    <a:latin typeface="Arial" panose="020B0604020202020204" pitchFamily="34" charset="0"/>
                    <a:ea typeface="Gill Sans MT" charset="0"/>
                    <a:cs typeface="Arial" panose="020B0604020202020204" pitchFamily="34" charset="0"/>
                  </a:rPr>
                  <a:t> is the unit status.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83A9FB1-A03B-4793-A412-5C1770DFF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12" y="1077217"/>
                <a:ext cx="3564802" cy="338554"/>
              </a:xfrm>
              <a:prstGeom prst="rect">
                <a:avLst/>
              </a:prstGeom>
              <a:blipFill>
                <a:blip r:embed="rId4"/>
                <a:stretch>
                  <a:fillRect l="-2568" t="-16364" b="-2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22E2B513-9437-89D3-DE5E-70DB49952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8447FF33-F5BF-3A42-B664-EABD922DB817}" type="slidenum">
              <a:rPr lang="en-US" smtClean="0"/>
              <a:t>23</a:t>
            </a:fld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F300854E-7D2B-BC90-B907-B0483A9CB32D}"/>
              </a:ext>
            </a:extLst>
          </p:cNvPr>
          <p:cNvSpPr/>
          <p:nvPr/>
        </p:nvSpPr>
        <p:spPr>
          <a:xfrm>
            <a:off x="3909414" y="2435702"/>
            <a:ext cx="451855" cy="1292028"/>
          </a:xfrm>
          <a:prstGeom prst="rightBrace">
            <a:avLst>
              <a:gd name="adj1" fmla="val 4673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9B3ADE-CDCF-0B13-10B6-4BFD143A40CC}"/>
              </a:ext>
            </a:extLst>
          </p:cNvPr>
          <p:cNvSpPr txBox="1"/>
          <p:nvPr/>
        </p:nvSpPr>
        <p:spPr>
          <a:xfrm>
            <a:off x="4474895" y="2514551"/>
            <a:ext cx="382469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10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Select a variable(s) with </a:t>
            </a:r>
            <a:r>
              <a:rPr lang="en-US" sz="1100" u="sng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the largest fraction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If the fraction is larger than a pre-specified threshold, then round to one. Else, round down to zero.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Re-optimize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Repeat (1) to (3) till there is no fraction left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154988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A5119-57B1-605C-74B4-2454BD430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B5E66E55-6EB2-B02C-2A8E-E150A6E42D4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4612" y="1607301"/>
              <a:ext cx="3564802" cy="3198456"/>
            </p:xfrm>
            <a:graphic>
              <a:graphicData uri="http://schemas.openxmlformats.org/drawingml/2006/table">
                <a:tbl>
                  <a:tblPr/>
                  <a:tblGrid>
                    <a:gridCol w="1109663">
                      <a:extLst>
                        <a:ext uri="{9D8B030D-6E8A-4147-A177-3AD203B41FA5}">
                          <a16:colId xmlns:a16="http://schemas.microsoft.com/office/drawing/2014/main" val="590378403"/>
                        </a:ext>
                      </a:extLst>
                    </a:gridCol>
                    <a:gridCol w="1273628">
                      <a:extLst>
                        <a:ext uri="{9D8B030D-6E8A-4147-A177-3AD203B41FA5}">
                          <a16:colId xmlns:a16="http://schemas.microsoft.com/office/drawing/2014/main" val="3892446042"/>
                        </a:ext>
                      </a:extLst>
                    </a:gridCol>
                    <a:gridCol w="1181511">
                      <a:extLst>
                        <a:ext uri="{9D8B030D-6E8A-4147-A177-3AD203B41FA5}">
                          <a16:colId xmlns:a16="http://schemas.microsoft.com/office/drawing/2014/main" val="4177721266"/>
                        </a:ext>
                      </a:extLst>
                    </a:gridCol>
                  </a:tblGrid>
                  <a:tr h="249857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Variable</a:t>
                          </a:r>
                        </a:p>
                      </a:txBody>
                      <a:tcPr marL="3572" marR="3572" marT="3572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LP solution</a:t>
                          </a:r>
                        </a:p>
                      </a:txBody>
                      <a:tcPr marL="3572" marR="3572" marT="3572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MIP Solution</a:t>
                          </a:r>
                        </a:p>
                      </a:txBody>
                      <a:tcPr marL="3572" marR="3572" marT="3572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6156210"/>
                      </a:ext>
                    </a:extLst>
                  </a:tr>
                  <a:tr h="225256">
                    <a:tc>
                      <a:txBody>
                        <a:bodyPr/>
                        <a:lstStyle/>
                        <a:p>
                          <a:pPr algn="ctr" rtl="0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1" i="1" u="none" strike="noStrike" smtClean="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1" i="1" u="none" strike="noStrike" smtClean="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sz="1100" b="1" i="1" u="none" strike="noStrike" smtClean="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𝒑𝑮𝒂𝒔</m:t>
                                    </m:r>
                                    <m:r>
                                      <a:rPr lang="en-US" sz="1100" b="1" i="1" u="none" strike="noStrike" smtClean="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1100" b="1" i="1" u="none" strike="noStrike" smtClean="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="1" i="0" u="none" strike="noStrike">
                            <a:solidFill>
                              <a:schemeClr val="accent2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0.404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97117417"/>
                      </a:ext>
                    </a:extLst>
                  </a:tr>
                  <a:tr h="245527">
                    <a:tc>
                      <a:txBody>
                        <a:bodyPr/>
                        <a:lstStyle/>
                        <a:p>
                          <a:pPr algn="ctr" rtl="0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1" i="1" u="none" strike="noStrike" smtClean="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1" i="1" u="none" strike="noStrike" smtClean="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sz="1100" b="1" i="1" u="none" strike="noStrike" smtClean="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𝒑𝑮𝒂𝒔</m:t>
                                    </m:r>
                                    <m:r>
                                      <a:rPr lang="en-US" sz="1100" b="1" i="1" u="none" strike="noStrike" smtClean="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1100" b="1" i="1" u="none" strike="noStrike" smtClean="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="1" i="0" u="none" strike="noStrike">
                            <a:solidFill>
                              <a:schemeClr val="accent2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0.493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26765937"/>
                      </a:ext>
                    </a:extLst>
                  </a:tr>
                  <a:tr h="225256">
                    <a:tc>
                      <a:txBody>
                        <a:bodyPr/>
                        <a:lstStyle/>
                        <a:p>
                          <a:pPr algn="ctr" rtl="0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1" i="1" u="none" strike="noStrike" smtClean="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1" i="1" u="none" strike="noStrike" smtClean="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sz="1100" b="1" i="1" u="none" strike="noStrike" smtClean="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𝒑𝑮𝒂𝒔</m:t>
                                    </m:r>
                                    <m:r>
                                      <a:rPr lang="en-US" sz="1100" b="1" i="1" u="none" strike="noStrike" smtClean="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1100" b="1" i="1" u="none" strike="noStrike" smtClean="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="1" i="0" u="none" strike="noStrike">
                            <a:solidFill>
                              <a:schemeClr val="accent2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0.539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57925490"/>
                      </a:ext>
                    </a:extLst>
                  </a:tr>
                  <a:tr h="225256">
                    <a:tc>
                      <a:txBody>
                        <a:bodyPr/>
                        <a:lstStyle/>
                        <a:p>
                          <a:pPr algn="ctr" rtl="0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1" i="1" u="none" strike="noStrike" smtClean="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1" i="1" u="none" strike="noStrike" smtClean="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sz="1100" b="1" i="1" u="none" strike="noStrike" smtClean="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𝒑𝑮𝒂𝒔</m:t>
                                    </m:r>
                                    <m:r>
                                      <a:rPr lang="en-US" sz="1100" b="1" i="1" u="none" strike="noStrike" smtClean="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1100" b="1" i="1" u="none" strike="noStrike" smtClean="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="1" i="0" u="none" strike="noStrike">
                            <a:solidFill>
                              <a:schemeClr val="accent2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0.539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2809312"/>
                      </a:ext>
                    </a:extLst>
                  </a:tr>
                  <a:tr h="225256">
                    <a:tc>
                      <a:txBody>
                        <a:bodyPr/>
                        <a:lstStyle/>
                        <a:p>
                          <a:pPr algn="ctr" rtl="0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𝒑𝑮𝒂𝒔</m:t>
                                    </m:r>
                                    <m: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 </m:t>
                                    </m:r>
                                    <m: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="1" i="0" u="none" strike="noStrike">
                            <a:solidFill>
                              <a:schemeClr val="accent2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0.539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20156102"/>
                      </a:ext>
                    </a:extLst>
                  </a:tr>
                  <a:tr h="225256">
                    <a:tc>
                      <a:txBody>
                        <a:bodyPr/>
                        <a:lstStyle/>
                        <a:p>
                          <a:pPr algn="ctr" rtl="0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𝒑𝑮𝒂𝒔</m:t>
                                    </m:r>
                                    <m: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 </m:t>
                                    </m:r>
                                    <m: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="1" i="0" u="none" strike="noStrike">
                            <a:solidFill>
                              <a:schemeClr val="accent2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0.539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1575942"/>
                      </a:ext>
                    </a:extLst>
                  </a:tr>
                  <a:tr h="225256">
                    <a:tc>
                      <a:txBody>
                        <a:bodyPr/>
                        <a:lstStyle/>
                        <a:p>
                          <a:pPr algn="ctr" rtl="0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𝒑𝑮𝒂𝒔</m:t>
                                    </m:r>
                                    <m: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 </m:t>
                                    </m:r>
                                    <m: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="1" i="0" u="none" strike="noStrike">
                            <a:solidFill>
                              <a:schemeClr val="accent2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0.539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8552328"/>
                      </a:ext>
                    </a:extLst>
                  </a:tr>
                  <a:tr h="225256">
                    <a:tc>
                      <a:txBody>
                        <a:bodyPr/>
                        <a:lstStyle/>
                        <a:p>
                          <a:pPr algn="ctr" rtl="0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𝒑𝑮𝒂𝒔</m:t>
                                    </m:r>
                                    <m: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 </m:t>
                                    </m:r>
                                    <m: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="1" i="0" u="none" strike="noStrike">
                            <a:solidFill>
                              <a:schemeClr val="accent2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0.559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49898189"/>
                      </a:ext>
                    </a:extLst>
                  </a:tr>
                  <a:tr h="225256">
                    <a:tc>
                      <a:txBody>
                        <a:bodyPr/>
                        <a:lstStyle/>
                        <a:p>
                          <a:pPr algn="ctr" rtl="0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𝒑𝑮𝒂𝒔</m:t>
                                    </m:r>
                                    <m: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 </m:t>
                                    </m:r>
                                    <m: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="1" i="0" u="none" strike="noStrike">
                            <a:solidFill>
                              <a:schemeClr val="accent2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0.533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66375843"/>
                      </a:ext>
                    </a:extLst>
                  </a:tr>
                  <a:tr h="225256">
                    <a:tc>
                      <a:txBody>
                        <a:bodyPr/>
                        <a:lstStyle/>
                        <a:p>
                          <a:pPr algn="ctr" rtl="0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𝒑𝑮𝒂𝒔</m:t>
                                    </m:r>
                                    <m: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 </m:t>
                                    </m:r>
                                    <m: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="1" i="0" u="none" strike="noStrike">
                            <a:solidFill>
                              <a:schemeClr val="accent2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0.503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94225506"/>
                      </a:ext>
                    </a:extLst>
                  </a:tr>
                  <a:tr h="225256">
                    <a:tc>
                      <a:txBody>
                        <a:bodyPr/>
                        <a:lstStyle/>
                        <a:p>
                          <a:pPr algn="ctr" rtl="0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𝒑𝑮𝒂𝒔</m:t>
                                    </m:r>
                                    <m: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 </m:t>
                                    </m:r>
                                    <m: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="1" i="0" u="none" strike="noStrike">
                            <a:solidFill>
                              <a:schemeClr val="accent2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0.478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5585168"/>
                      </a:ext>
                    </a:extLst>
                  </a:tr>
                  <a:tr h="225256">
                    <a:tc>
                      <a:txBody>
                        <a:bodyPr/>
                        <a:lstStyle/>
                        <a:p>
                          <a:pPr algn="ctr" rtl="0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𝒑𝑮𝒂𝒔</m:t>
                                    </m:r>
                                    <m: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 </m:t>
                                    </m:r>
                                    <m: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="1" i="0" u="none" strike="noStrike">
                            <a:solidFill>
                              <a:schemeClr val="accent2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0.478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17256375"/>
                      </a:ext>
                    </a:extLst>
                  </a:tr>
                  <a:tr h="225256">
                    <a:tc>
                      <a:txBody>
                        <a:bodyPr/>
                        <a:lstStyle/>
                        <a:p>
                          <a:pPr algn="ctr" rtl="0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𝒑𝑮𝒂𝒔</m:t>
                                    </m:r>
                                    <m: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 </m:t>
                                    </m:r>
                                    <m:r>
                                      <a:rPr kumimoji="0" lang="en-US" sz="11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="1" i="0" u="none" strike="noStrike">
                            <a:solidFill>
                              <a:schemeClr val="accent2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0.478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286313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B5E66E55-6EB2-B02C-2A8E-E150A6E42D4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4612" y="1607301"/>
              <a:ext cx="3564802" cy="3198456"/>
            </p:xfrm>
            <a:graphic>
              <a:graphicData uri="http://schemas.openxmlformats.org/drawingml/2006/table">
                <a:tbl>
                  <a:tblPr/>
                  <a:tblGrid>
                    <a:gridCol w="1109663">
                      <a:extLst>
                        <a:ext uri="{9D8B030D-6E8A-4147-A177-3AD203B41FA5}">
                          <a16:colId xmlns:a16="http://schemas.microsoft.com/office/drawing/2014/main" val="590378403"/>
                        </a:ext>
                      </a:extLst>
                    </a:gridCol>
                    <a:gridCol w="1273628">
                      <a:extLst>
                        <a:ext uri="{9D8B030D-6E8A-4147-A177-3AD203B41FA5}">
                          <a16:colId xmlns:a16="http://schemas.microsoft.com/office/drawing/2014/main" val="3892446042"/>
                        </a:ext>
                      </a:extLst>
                    </a:gridCol>
                    <a:gridCol w="1181511">
                      <a:extLst>
                        <a:ext uri="{9D8B030D-6E8A-4147-A177-3AD203B41FA5}">
                          <a16:colId xmlns:a16="http://schemas.microsoft.com/office/drawing/2014/main" val="4177721266"/>
                        </a:ext>
                      </a:extLst>
                    </a:gridCol>
                  </a:tblGrid>
                  <a:tr h="249857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Variable</a:t>
                          </a:r>
                        </a:p>
                      </a:txBody>
                      <a:tcPr marL="3572" marR="3572" marT="3572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LP solution</a:t>
                          </a:r>
                        </a:p>
                      </a:txBody>
                      <a:tcPr marL="3572" marR="3572" marT="3572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MIP Solution</a:t>
                          </a:r>
                        </a:p>
                      </a:txBody>
                      <a:tcPr marL="3572" marR="3572" marT="3572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6156210"/>
                      </a:ext>
                    </a:extLst>
                  </a:tr>
                  <a:tr h="2252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110811" r="-221978" b="-124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0.404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97117417"/>
                      </a:ext>
                    </a:extLst>
                  </a:tr>
                  <a:tr h="2455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190244" r="-221978" b="-10268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0.493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26765937"/>
                      </a:ext>
                    </a:extLst>
                  </a:tr>
                  <a:tr h="2252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321622" r="-221978" b="-10378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0.539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57925490"/>
                      </a:ext>
                    </a:extLst>
                  </a:tr>
                  <a:tr h="2252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421622" r="-221978" b="-9378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0.539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2809312"/>
                      </a:ext>
                    </a:extLst>
                  </a:tr>
                  <a:tr h="2252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521622" r="-221978" b="-8378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0.539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20156102"/>
                      </a:ext>
                    </a:extLst>
                  </a:tr>
                  <a:tr h="2252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621622" r="-221978" b="-7378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0.539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1575942"/>
                      </a:ext>
                    </a:extLst>
                  </a:tr>
                  <a:tr h="2252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721622" r="-221978" b="-6378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0.539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8552328"/>
                      </a:ext>
                    </a:extLst>
                  </a:tr>
                  <a:tr h="2252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821622" r="-221978" b="-5378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0.559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49898189"/>
                      </a:ext>
                    </a:extLst>
                  </a:tr>
                  <a:tr h="2252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921622" r="-221978" b="-4378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0.533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66375843"/>
                      </a:ext>
                    </a:extLst>
                  </a:tr>
                  <a:tr h="2252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1021622" r="-221978" b="-3378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0.503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94225506"/>
                      </a:ext>
                    </a:extLst>
                  </a:tr>
                  <a:tr h="2252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1121622" r="-221978" b="-2378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0.478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5585168"/>
                      </a:ext>
                    </a:extLst>
                  </a:tr>
                  <a:tr h="2252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1221622" r="-221978" b="-1378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0.478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17256375"/>
                      </a:ext>
                    </a:extLst>
                  </a:tr>
                  <a:tr h="2252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1321622" r="-221978" b="-378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0.478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100" b="1" i="0" u="none" strike="noStrike">
                              <a:solidFill>
                                <a:schemeClr val="accent2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3572" marR="3572" marT="3572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286313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CFC81F1-444A-95E5-5EF6-91795AEC1F0D}"/>
              </a:ext>
            </a:extLst>
          </p:cNvPr>
          <p:cNvSpPr txBox="1"/>
          <p:nvPr/>
        </p:nvSpPr>
        <p:spPr>
          <a:xfrm>
            <a:off x="324000" y="270134"/>
            <a:ext cx="807269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best way to round variables? (2/2)</a:t>
            </a:r>
          </a:p>
          <a:p>
            <a:r>
              <a:rPr lang="en-US" sz="20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2: FAST rounding &gt;&gt; to quickly solve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6E6AEFA-4D2B-71D3-509F-F41225561544}"/>
                  </a:ext>
                </a:extLst>
              </p:cNvPr>
              <p:cNvSpPr txBox="1"/>
              <p:nvPr/>
            </p:nvSpPr>
            <p:spPr>
              <a:xfrm>
                <a:off x="344612" y="1077217"/>
                <a:ext cx="3564802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100" b="1">
                    <a:latin typeface="Arial" panose="020B0604020202020204" pitchFamily="34" charset="0"/>
                    <a:ea typeface="Gill Sans MT" charset="0"/>
                    <a:cs typeface="Arial" panose="020B0604020202020204" pitchFamily="34" charset="0"/>
                  </a:rPr>
                  <a:t>Optimal solution when all variables are continuous. </a:t>
                </a:r>
                <a:br>
                  <a:rPr lang="en-US" sz="1100" b="1">
                    <a:latin typeface="Arial" panose="020B0604020202020204" pitchFamily="34" charset="0"/>
                    <a:ea typeface="Gill Sans MT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sz="1100" b="1" i="1" dirty="0" smtClean="0"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𝒖</m:t>
                    </m:r>
                  </m:oMath>
                </a14:m>
                <a:r>
                  <a:rPr lang="en-US" sz="1100" b="1">
                    <a:latin typeface="Arial" panose="020B0604020202020204" pitchFamily="34" charset="0"/>
                    <a:ea typeface="Gill Sans MT" charset="0"/>
                    <a:cs typeface="Arial" panose="020B0604020202020204" pitchFamily="34" charset="0"/>
                  </a:rPr>
                  <a:t> is the unit status.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6E6AEFA-4D2B-71D3-509F-F41225561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12" y="1077217"/>
                <a:ext cx="3564802" cy="338554"/>
              </a:xfrm>
              <a:prstGeom prst="rect">
                <a:avLst/>
              </a:prstGeom>
              <a:blipFill>
                <a:blip r:embed="rId4"/>
                <a:stretch>
                  <a:fillRect l="-2568" t="-16364" b="-2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6C945478-C527-5666-B22E-152666EF6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8447FF33-F5BF-3A42-B664-EABD922DB817}" type="slidenum">
              <a:rPr lang="en-US" smtClean="0"/>
              <a:t>24</a:t>
            </a:fld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C8CCFB9F-9E79-FD4B-325D-27EEE8A47EE5}"/>
              </a:ext>
            </a:extLst>
          </p:cNvPr>
          <p:cNvSpPr/>
          <p:nvPr/>
        </p:nvSpPr>
        <p:spPr>
          <a:xfrm>
            <a:off x="3909414" y="1917811"/>
            <a:ext cx="451855" cy="2849451"/>
          </a:xfrm>
          <a:prstGeom prst="rightBrace">
            <a:avLst>
              <a:gd name="adj1" fmla="val 4673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85FD2A-3A3E-CA9B-C8BF-88266FE60E45}"/>
              </a:ext>
            </a:extLst>
          </p:cNvPr>
          <p:cNvSpPr txBox="1"/>
          <p:nvPr/>
        </p:nvSpPr>
        <p:spPr>
          <a:xfrm>
            <a:off x="4474895" y="2514551"/>
            <a:ext cx="382469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10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Select </a:t>
            </a:r>
            <a:r>
              <a:rPr lang="en-US" sz="1100" u="sng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all variables </a:t>
            </a:r>
            <a:r>
              <a:rPr lang="en-US" sz="110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with fractional values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If the fraction is larger than a pre-specified threshold, then round to one. Else, round down to zero.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Re-optimize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Repeat (1) to (3) till there is no fraction left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314101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743EA-82EF-D064-8923-BADC0A5B5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D2BBF1-AE68-FBF6-A182-5449DCA7B3EB}"/>
              </a:ext>
            </a:extLst>
          </p:cNvPr>
          <p:cNvSpPr/>
          <p:nvPr/>
        </p:nvSpPr>
        <p:spPr>
          <a:xfrm>
            <a:off x="248363" y="3503020"/>
            <a:ext cx="4872319" cy="3747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8588" indent="-128588">
              <a:buFont typeface="Arial" panose="020B0604020202020204" pitchFamily="34" charset="0"/>
              <a:buChar char="•"/>
            </a:pPr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A246CF-1D40-630B-CD5C-A7680B14BF9E}"/>
              </a:ext>
            </a:extLst>
          </p:cNvPr>
          <p:cNvSpPr/>
          <p:nvPr/>
        </p:nvSpPr>
        <p:spPr>
          <a:xfrm>
            <a:off x="247960" y="2273031"/>
            <a:ext cx="4872319" cy="251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8588" indent="-128588">
              <a:buFont typeface="Arial" panose="020B0604020202020204" pitchFamily="34" charset="0"/>
              <a:buChar char="•"/>
            </a:pPr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132FA6-610B-BCB3-C9B2-800444201CBD}"/>
              </a:ext>
            </a:extLst>
          </p:cNvPr>
          <p:cNvSpPr txBox="1"/>
          <p:nvPr/>
        </p:nvSpPr>
        <p:spPr>
          <a:xfrm>
            <a:off x="338908" y="1077025"/>
            <a:ext cx="4773982" cy="28007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 b="1"/>
            </a:lvl1pPr>
          </a:lstStyle>
          <a:p>
            <a:pPr marL="0" indent="0">
              <a:buNone/>
            </a:pPr>
            <a:r>
              <a:rPr lang="en-US" sz="1100" u="sng" dirty="0">
                <a:latin typeface="Arial" panose="020B0604020202020204" pitchFamily="34" charset="0"/>
              </a:rPr>
              <a:t>Key steps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</a:rPr>
              <a:t>Select three power systems</a:t>
            </a:r>
          </a:p>
          <a:p>
            <a:pPr marL="339725" indent="-112713">
              <a:tabLst>
                <a:tab pos="339725" algn="l"/>
              </a:tabLst>
            </a:pP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Laos (8,040 variables and 4,204 constraints)</a:t>
            </a:r>
          </a:p>
          <a:p>
            <a:pPr marL="339725" indent="-112713">
              <a:tabLst>
                <a:tab pos="339725" algn="l"/>
              </a:tabLst>
            </a:pP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Cambodia (5,232 variables and 5,118 constraints)</a:t>
            </a:r>
          </a:p>
          <a:p>
            <a:pPr marL="339725" indent="-112713">
              <a:tabLst>
                <a:tab pos="339725" algn="l"/>
              </a:tabLst>
            </a:pP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Thailand (48,000 variables and 44,556 constraints)</a:t>
            </a:r>
          </a:p>
          <a:p>
            <a:pPr marL="228600" indent="-228600">
              <a:buFont typeface="+mj-lt"/>
              <a:buAutoNum type="arabicPeriod" startAt="2"/>
            </a:pPr>
            <a:r>
              <a:rPr lang="en-US" sz="1100" dirty="0">
                <a:latin typeface="Arial" panose="020B0604020202020204" pitchFamily="34" charset="0"/>
              </a:rPr>
              <a:t>Run the models across 365 days with </a:t>
            </a:r>
            <a:r>
              <a:rPr lang="en-US" sz="1100" dirty="0" err="1">
                <a:latin typeface="Arial" panose="020B0604020202020204" pitchFamily="34" charset="0"/>
              </a:rPr>
              <a:t>Gurobi</a:t>
            </a:r>
            <a:endParaRPr lang="en-US" sz="1100" dirty="0">
              <a:latin typeface="Arial" panose="020B0604020202020204" pitchFamily="34" charset="0"/>
            </a:endParaRPr>
          </a:p>
          <a:p>
            <a:pPr marL="339725" indent="-112713">
              <a:tabLst>
                <a:tab pos="339725" algn="l"/>
              </a:tabLst>
            </a:pP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Outputs represent the “true” solutions</a:t>
            </a:r>
          </a:p>
          <a:p>
            <a:pPr marL="228600" indent="-228600">
              <a:buFont typeface="+mj-lt"/>
              <a:buAutoNum type="arabicPeriod" startAt="3"/>
            </a:pPr>
            <a:r>
              <a:rPr lang="en-US" sz="1100" dirty="0">
                <a:latin typeface="Arial" panose="020B0604020202020204" pitchFamily="34" charset="0"/>
              </a:rPr>
              <a:t>Solve the problem with iterative rounding </a:t>
            </a:r>
          </a:p>
          <a:p>
            <a:pPr marL="339725" indent="-112713">
              <a:tabLst>
                <a:tab pos="339725" algn="l"/>
              </a:tabLst>
            </a:pP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Evaluate FAST and SLOW across several rounding thresholds</a:t>
            </a:r>
          </a:p>
          <a:p>
            <a:pPr marL="228600" indent="-228600">
              <a:buFont typeface="+mj-lt"/>
              <a:buAutoNum type="arabicPeriod" startAt="4"/>
            </a:pPr>
            <a:r>
              <a:rPr lang="en-US" sz="1100" dirty="0">
                <a:latin typeface="Arial" panose="020B0604020202020204" pitchFamily="34" charset="0"/>
              </a:rPr>
              <a:t>Calculate the optimality gap (</a:t>
            </a:r>
            <a:r>
              <a:rPr lang="en-US" sz="1100" dirty="0" err="1">
                <a:latin typeface="Arial" panose="020B0604020202020204" pitchFamily="34" charset="0"/>
              </a:rPr>
              <a:t>OPTGap</a:t>
            </a:r>
            <a:r>
              <a:rPr lang="en-US" sz="1100" dirty="0">
                <a:latin typeface="Arial" panose="020B0604020202020204" pitchFamily="34" charset="0"/>
              </a:rPr>
              <a:t>)</a:t>
            </a:r>
          </a:p>
          <a:p>
            <a:pPr marL="228600" indent="-228600">
              <a:buFont typeface="+mj-lt"/>
              <a:buAutoNum type="arabicPeriod" startAt="4"/>
            </a:pPr>
            <a:r>
              <a:rPr lang="en-US" sz="1100" dirty="0">
                <a:latin typeface="Arial" panose="020B0604020202020204" pitchFamily="34" charset="0"/>
              </a:rPr>
              <a:t>Solve the problem like (2) but set </a:t>
            </a:r>
            <a:r>
              <a:rPr lang="en-US" sz="1100" dirty="0" err="1">
                <a:latin typeface="Arial" panose="020B0604020202020204" pitchFamily="34" charset="0"/>
              </a:rPr>
              <a:t>MIPGap</a:t>
            </a:r>
            <a:r>
              <a:rPr lang="en-US" sz="1100" dirty="0">
                <a:latin typeface="Arial" panose="020B0604020202020204" pitchFamily="34" charset="0"/>
              </a:rPr>
              <a:t> equal to </a:t>
            </a:r>
            <a:br>
              <a:rPr lang="en-US" sz="1100" dirty="0">
                <a:latin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</a:rPr>
              <a:t>the </a:t>
            </a:r>
            <a:r>
              <a:rPr lang="en-US" sz="1100" dirty="0" err="1">
                <a:latin typeface="Arial" panose="020B0604020202020204" pitchFamily="34" charset="0"/>
              </a:rPr>
              <a:t>OPTGap</a:t>
            </a:r>
            <a:r>
              <a:rPr lang="en-US" sz="1100" dirty="0">
                <a:latin typeface="Arial" panose="020B0604020202020204" pitchFamily="34" charset="0"/>
              </a:rPr>
              <a:t> from (4)</a:t>
            </a:r>
            <a:endParaRPr lang="en-US" sz="1100" dirty="0"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F96E57-C72A-E8A3-4534-0DB777805361}"/>
              </a:ext>
            </a:extLst>
          </p:cNvPr>
          <p:cNvSpPr txBox="1"/>
          <p:nvPr/>
        </p:nvSpPr>
        <p:spPr>
          <a:xfrm>
            <a:off x="324000" y="270134"/>
            <a:ext cx="83628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set-up: Iterative rounding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01D5272D-6D8D-ED55-AAA9-45402715E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8447FF33-F5BF-3A42-B664-EABD922DB817}" type="slidenum">
              <a:rPr lang="en-US" smtClean="0"/>
              <a:t>25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6C2088-0583-E2E7-86C4-0C8BF063DE66}"/>
              </a:ext>
            </a:extLst>
          </p:cNvPr>
          <p:cNvSpPr txBox="1"/>
          <p:nvPr/>
        </p:nvSpPr>
        <p:spPr>
          <a:xfrm>
            <a:off x="5533679" y="1077025"/>
            <a:ext cx="2605633" cy="198515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Hardware</a:t>
            </a:r>
          </a:p>
          <a:p>
            <a:pPr marL="112713" indent="-1127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Hopper Cluster (@Cornell CAC)</a:t>
            </a:r>
          </a:p>
          <a:p>
            <a:pPr marL="112713" indent="-11271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39725" algn="l"/>
              </a:tabLst>
            </a:pP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Dual 20-core Intel Xeon Gold 5218R CPUs @ 2.1 GHz, 192 GB of RAM</a:t>
            </a:r>
          </a:p>
          <a:p>
            <a:pPr marL="112713" indent="-11271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39725" algn="l"/>
              </a:tabLst>
            </a:pPr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tabLst>
                <a:tab pos="339725" algn="l"/>
              </a:tabLst>
            </a:pPr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</a:p>
          <a:p>
            <a:pPr marL="112713" indent="-11271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39725" algn="l"/>
              </a:tabLst>
            </a:pP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Python 3.10</a:t>
            </a:r>
          </a:p>
          <a:p>
            <a:pPr marL="112713" indent="-11271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39725" algn="l"/>
              </a:tabLst>
            </a:pPr>
            <a:r>
              <a:rPr lang="en-US" sz="1100" err="1">
                <a:latin typeface="Arial" panose="020B0604020202020204" pitchFamily="34" charset="0"/>
                <a:cs typeface="Arial" panose="020B0604020202020204" pitchFamily="34" charset="0"/>
              </a:rPr>
              <a:t>OpenHPC</a:t>
            </a: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 2.3 with Rocky Linux 8.4</a:t>
            </a:r>
          </a:p>
          <a:p>
            <a:pPr marL="112713" indent="-11271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39725" algn="l"/>
              </a:tabLst>
            </a:pPr>
            <a:r>
              <a:rPr lang="en-US" sz="1100" err="1">
                <a:latin typeface="Arial" panose="020B0604020202020204" pitchFamily="34" charset="0"/>
                <a:cs typeface="Arial" panose="020B0604020202020204" pitchFamily="34" charset="0"/>
              </a:rPr>
              <a:t>Gurobi</a:t>
            </a: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 3.9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FA9AE6-CD8D-5061-A506-B3330E846C0C}"/>
              </a:ext>
            </a:extLst>
          </p:cNvPr>
          <p:cNvCxnSpPr>
            <a:cxnSpLocks/>
          </p:cNvCxnSpPr>
          <p:nvPr/>
        </p:nvCxnSpPr>
        <p:spPr>
          <a:xfrm>
            <a:off x="5299710" y="1015839"/>
            <a:ext cx="0" cy="29364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9181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5174E-0281-EF4A-BB1C-71E29AF4B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BE9F0F-0703-A463-2B4D-48D4FE89C3B5}"/>
              </a:ext>
            </a:extLst>
          </p:cNvPr>
          <p:cNvSpPr/>
          <p:nvPr/>
        </p:nvSpPr>
        <p:spPr>
          <a:xfrm>
            <a:off x="4271681" y="923625"/>
            <a:ext cx="2909341" cy="6584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8588" indent="-128588">
              <a:buFont typeface="Arial" panose="020B0604020202020204" pitchFamily="34" charset="0"/>
              <a:buChar char="•"/>
            </a:pPr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screenshot of a graph&#10;&#10;Description automatically generated">
            <a:extLst>
              <a:ext uri="{FF2B5EF4-FFF2-40B4-BE49-F238E27FC236}">
                <a16:creationId xmlns:a16="http://schemas.microsoft.com/office/drawing/2014/main" id="{242BFD04-3F11-9FA9-97C5-B29CBBBE9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12" y="762417"/>
            <a:ext cx="3740617" cy="4110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34CF12-5C89-494A-A416-E425CA6E5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26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BEA7C-1969-55A2-852E-1F69E8E62098}"/>
              </a:ext>
            </a:extLst>
          </p:cNvPr>
          <p:cNvSpPr txBox="1"/>
          <p:nvPr/>
        </p:nvSpPr>
        <p:spPr>
          <a:xfrm>
            <a:off x="4303959" y="1046103"/>
            <a:ext cx="2877063" cy="535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Setting very low rounding threshold </a:t>
            </a:r>
            <a:b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can reduce infeasibility to zero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89875A-CA9C-CC32-9647-09976E8DDE45}"/>
              </a:ext>
            </a:extLst>
          </p:cNvPr>
          <p:cNvSpPr txBox="1"/>
          <p:nvPr/>
        </p:nvSpPr>
        <p:spPr>
          <a:xfrm>
            <a:off x="324000" y="270134"/>
            <a:ext cx="51624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Feasibility vs. rounding thresholds</a:t>
            </a:r>
          </a:p>
        </p:txBody>
      </p:sp>
    </p:spTree>
    <p:extLst>
      <p:ext uri="{BB962C8B-B14F-4D97-AF65-F5344CB8AC3E}">
        <p14:creationId xmlns:p14="http://schemas.microsoft.com/office/powerpoint/2010/main" val="812676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5174E-0281-EF4A-BB1C-71E29AF4B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BE9F0F-0703-A463-2B4D-48D4FE89C3B5}"/>
              </a:ext>
            </a:extLst>
          </p:cNvPr>
          <p:cNvSpPr/>
          <p:nvPr/>
        </p:nvSpPr>
        <p:spPr>
          <a:xfrm>
            <a:off x="4271681" y="923625"/>
            <a:ext cx="2909341" cy="6584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8588" indent="-128588">
              <a:buFont typeface="Arial" panose="020B0604020202020204" pitchFamily="34" charset="0"/>
              <a:buChar char="•"/>
            </a:pPr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2BFD04-3F11-9FA9-97C5-B29CBBBE9F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8212" y="844716"/>
            <a:ext cx="3740617" cy="3946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34CF12-5C89-494A-A416-E425CA6E5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27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BEA7C-1969-55A2-852E-1F69E8E62098}"/>
              </a:ext>
            </a:extLst>
          </p:cNvPr>
          <p:cNvSpPr txBox="1"/>
          <p:nvPr/>
        </p:nvSpPr>
        <p:spPr>
          <a:xfrm>
            <a:off x="4303959" y="1046103"/>
            <a:ext cx="2877063" cy="535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Slow rounding attains </a:t>
            </a:r>
            <a:b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less than 1% optimality gap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89875A-CA9C-CC32-9647-09976E8DDE45}"/>
              </a:ext>
            </a:extLst>
          </p:cNvPr>
          <p:cNvSpPr txBox="1"/>
          <p:nvPr/>
        </p:nvSpPr>
        <p:spPr>
          <a:xfrm>
            <a:off x="324000" y="270134"/>
            <a:ext cx="51624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Optimality gap vs. rounding thresholds</a:t>
            </a:r>
          </a:p>
        </p:txBody>
      </p:sp>
    </p:spTree>
    <p:extLst>
      <p:ext uri="{BB962C8B-B14F-4D97-AF65-F5344CB8AC3E}">
        <p14:creationId xmlns:p14="http://schemas.microsoft.com/office/powerpoint/2010/main" val="1238967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5174E-0281-EF4A-BB1C-71E29AF4B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BE9F0F-0703-A463-2B4D-48D4FE89C3B5}"/>
              </a:ext>
            </a:extLst>
          </p:cNvPr>
          <p:cNvSpPr/>
          <p:nvPr/>
        </p:nvSpPr>
        <p:spPr>
          <a:xfrm>
            <a:off x="4271681" y="923625"/>
            <a:ext cx="2909341" cy="6584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8588" indent="-128588">
              <a:buFont typeface="Arial" panose="020B0604020202020204" pitchFamily="34" charset="0"/>
              <a:buChar char="•"/>
            </a:pPr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2BFD04-3F11-9FA9-97C5-B29CBBBE9F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8212" y="859405"/>
            <a:ext cx="3740616" cy="39169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34CF12-5C89-494A-A416-E425CA6E5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28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BEA7C-1969-55A2-852E-1F69E8E62098}"/>
              </a:ext>
            </a:extLst>
          </p:cNvPr>
          <p:cNvSpPr txBox="1"/>
          <p:nvPr/>
        </p:nvSpPr>
        <p:spPr>
          <a:xfrm>
            <a:off x="4303959" y="1046103"/>
            <a:ext cx="2877063" cy="535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Achieves 10x speed up when </a:t>
            </a:r>
            <a:b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compared to </a:t>
            </a:r>
            <a:r>
              <a:rPr lang="en-US" sz="1200" b="1" err="1">
                <a:latin typeface="Arial" panose="020B0604020202020204" pitchFamily="34" charset="0"/>
                <a:cs typeface="Arial" panose="020B0604020202020204" pitchFamily="34" charset="0"/>
              </a:rPr>
              <a:t>Gurobi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89875A-CA9C-CC32-9647-09976E8DDE45}"/>
              </a:ext>
            </a:extLst>
          </p:cNvPr>
          <p:cNvSpPr txBox="1"/>
          <p:nvPr/>
        </p:nvSpPr>
        <p:spPr>
          <a:xfrm>
            <a:off x="323999" y="270134"/>
            <a:ext cx="558978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Speed-up (</a:t>
            </a:r>
            <a:r>
              <a:rPr lang="en-US" sz="2000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Opt.time</a:t>
            </a:r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vs. rounding thresholds</a:t>
            </a:r>
          </a:p>
        </p:txBody>
      </p:sp>
    </p:spTree>
    <p:extLst>
      <p:ext uri="{BB962C8B-B14F-4D97-AF65-F5344CB8AC3E}">
        <p14:creationId xmlns:p14="http://schemas.microsoft.com/office/powerpoint/2010/main" val="8855925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5174E-0281-EF4A-BB1C-71E29AF4B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BE9F0F-0703-A463-2B4D-48D4FE89C3B5}"/>
              </a:ext>
            </a:extLst>
          </p:cNvPr>
          <p:cNvSpPr/>
          <p:nvPr/>
        </p:nvSpPr>
        <p:spPr>
          <a:xfrm>
            <a:off x="4271681" y="923625"/>
            <a:ext cx="2909341" cy="6584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8588" indent="-128588">
              <a:buFont typeface="Arial" panose="020B0604020202020204" pitchFamily="34" charset="0"/>
              <a:buChar char="•"/>
            </a:pPr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2BFD04-3F11-9FA9-97C5-B29CBBBE9F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8212" y="859405"/>
            <a:ext cx="3740616" cy="39169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34CF12-5C89-494A-A416-E425CA6E5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29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BEA7C-1969-55A2-852E-1F69E8E62098}"/>
              </a:ext>
            </a:extLst>
          </p:cNvPr>
          <p:cNvSpPr txBox="1"/>
          <p:nvPr/>
        </p:nvSpPr>
        <p:spPr>
          <a:xfrm>
            <a:off x="4303959" y="1046103"/>
            <a:ext cx="2877063" cy="535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The runtime for overhead is lower with the fast-rounding strategy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89875A-CA9C-CC32-9647-09976E8DDE45}"/>
              </a:ext>
            </a:extLst>
          </p:cNvPr>
          <p:cNvSpPr txBox="1"/>
          <p:nvPr/>
        </p:nvSpPr>
        <p:spPr>
          <a:xfrm>
            <a:off x="323999" y="270134"/>
            <a:ext cx="60121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Speed-up (Wall clock) vs. rounding thresholds</a:t>
            </a:r>
          </a:p>
        </p:txBody>
      </p:sp>
    </p:spTree>
    <p:extLst>
      <p:ext uri="{BB962C8B-B14F-4D97-AF65-F5344CB8AC3E}">
        <p14:creationId xmlns:p14="http://schemas.microsoft.com/office/powerpoint/2010/main" val="197645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A63D0-14DB-1E47-8103-F17CD1CBC35A}" type="slidenum">
              <a:rPr lang="en-US" smtClean="0">
                <a:cs typeface="Arial" panose="020B0604020202020204" pitchFamily="34" charset="0"/>
              </a:rPr>
              <a:t>3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6EAFFF-72B8-C36C-45C8-C16AB81AC387}"/>
              </a:ext>
            </a:extLst>
          </p:cNvPr>
          <p:cNvSpPr txBox="1"/>
          <p:nvPr/>
        </p:nvSpPr>
        <p:spPr>
          <a:xfrm>
            <a:off x="324000" y="276114"/>
            <a:ext cx="791369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SG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progress</a:t>
            </a:r>
            <a:endParaRPr lang="en-US" sz="20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FEEF7054-C04B-6877-1A95-3DC9A35F6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5" y="1502020"/>
            <a:ext cx="1174609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5420696D-1786-6F64-DC46-BC67EB0B0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80" y="3455136"/>
            <a:ext cx="1800024" cy="457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146B48C-C717-8A38-B526-F4EB263653E2}"/>
              </a:ext>
            </a:extLst>
          </p:cNvPr>
          <p:cNvSpPr txBox="1"/>
          <p:nvPr/>
        </p:nvSpPr>
        <p:spPr>
          <a:xfrm>
            <a:off x="446315" y="2175296"/>
            <a:ext cx="204491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Systems &amp; Design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ECBA96-03C5-CA46-A3DE-8A0AC79C1C46}"/>
              </a:ext>
            </a:extLst>
          </p:cNvPr>
          <p:cNvSpPr txBox="1"/>
          <p:nvPr/>
        </p:nvSpPr>
        <p:spPr>
          <a:xfrm>
            <a:off x="7260904" y="986646"/>
            <a:ext cx="1188720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45EAC4-98BD-4A9C-C4CE-77DF65D3EC45}"/>
              </a:ext>
            </a:extLst>
          </p:cNvPr>
          <p:cNvSpPr txBox="1"/>
          <p:nvPr/>
        </p:nvSpPr>
        <p:spPr>
          <a:xfrm>
            <a:off x="7260904" y="1502020"/>
            <a:ext cx="118872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optimization </a:t>
            </a:r>
            <a:br>
              <a:rPr 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(TA Award)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27837D-2A46-06E8-E58F-B0167F499858}"/>
              </a:ext>
            </a:extLst>
          </p:cNvPr>
          <p:cNvSpPr txBox="1"/>
          <p:nvPr/>
        </p:nvSpPr>
        <p:spPr>
          <a:xfrm>
            <a:off x="7260904" y="3455136"/>
            <a:ext cx="118872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DB4685-C30F-C99E-C84D-5EE0D594AEDC}"/>
              </a:ext>
            </a:extLst>
          </p:cNvPr>
          <p:cNvSpPr txBox="1"/>
          <p:nvPr/>
        </p:nvSpPr>
        <p:spPr>
          <a:xfrm>
            <a:off x="403880" y="4166777"/>
            <a:ext cx="2044911" cy="46166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Civil &amp; Environmental Engr</a:t>
            </a:r>
            <a:endParaRPr lang="en-US" sz="1000" b="1" i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0" i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Computational Science and Engr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0" i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Mathematical Programming</a:t>
            </a:r>
            <a:endParaRPr lang="en-US" sz="1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A7F91C-D554-007A-5F4F-797E118FA025}"/>
              </a:ext>
            </a:extLst>
          </p:cNvPr>
          <p:cNvSpPr txBox="1"/>
          <p:nvPr/>
        </p:nvSpPr>
        <p:spPr>
          <a:xfrm>
            <a:off x="4238117" y="986646"/>
            <a:ext cx="118872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Taken courses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7A2A53-899F-6EA8-9C57-25DFD681E69E}"/>
              </a:ext>
            </a:extLst>
          </p:cNvPr>
          <p:cNvSpPr txBox="1"/>
          <p:nvPr/>
        </p:nvSpPr>
        <p:spPr>
          <a:xfrm>
            <a:off x="4238117" y="1502020"/>
            <a:ext cx="1188720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optimization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Stochastic modeling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Metaheuristic optimization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Learning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methods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86A4A0-268F-7D74-BBFE-4A50BC05E400}"/>
              </a:ext>
            </a:extLst>
          </p:cNvPr>
          <p:cNvSpPr txBox="1"/>
          <p:nvPr/>
        </p:nvSpPr>
        <p:spPr>
          <a:xfrm>
            <a:off x="4238117" y="3455136"/>
            <a:ext cx="1188720" cy="13465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 Framing and Analytics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 Parallel Computing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Water-Resources Systems Engr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 Power Systems I (Audit)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1292CF-38B9-A652-6AB5-B2A73F0B8E5A}"/>
              </a:ext>
            </a:extLst>
          </p:cNvPr>
          <p:cNvSpPr txBox="1"/>
          <p:nvPr/>
        </p:nvSpPr>
        <p:spPr>
          <a:xfrm>
            <a:off x="2726723" y="986646"/>
            <a:ext cx="1188720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464994-95BA-7B5F-5F42-618B01D31835}"/>
              </a:ext>
            </a:extLst>
          </p:cNvPr>
          <p:cNvSpPr txBox="1"/>
          <p:nvPr/>
        </p:nvSpPr>
        <p:spPr>
          <a:xfrm>
            <a:off x="2726723" y="1502020"/>
            <a:ext cx="1188720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H.R.H. Princess </a:t>
            </a:r>
            <a:br>
              <a:rPr 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 Chakri Sirindhorn</a:t>
            </a:r>
            <a:br>
              <a:rPr 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SUTD Scholarship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A9A14E-73C3-AE4A-9ACF-6C4A47C6C56C}"/>
              </a:ext>
            </a:extLst>
          </p:cNvPr>
          <p:cNvSpPr txBox="1"/>
          <p:nvPr/>
        </p:nvSpPr>
        <p:spPr>
          <a:xfrm>
            <a:off x="2726723" y="3455136"/>
            <a:ext cx="118872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GTA/GRA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882F8E-C232-67CD-A0D6-DE25D0DA0AC8}"/>
              </a:ext>
            </a:extLst>
          </p:cNvPr>
          <p:cNvCxnSpPr>
            <a:cxnSpLocks/>
          </p:cNvCxnSpPr>
          <p:nvPr/>
        </p:nvCxnSpPr>
        <p:spPr>
          <a:xfrm>
            <a:off x="2415020" y="1318650"/>
            <a:ext cx="6276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7DDAFDB-3868-A3B3-7E05-192316865145}"/>
              </a:ext>
            </a:extLst>
          </p:cNvPr>
          <p:cNvCxnSpPr>
            <a:cxnSpLocks/>
          </p:cNvCxnSpPr>
          <p:nvPr/>
        </p:nvCxnSpPr>
        <p:spPr>
          <a:xfrm>
            <a:off x="2415020" y="3233187"/>
            <a:ext cx="6276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28B1E5B-C80E-41B8-573D-EB1604188460}"/>
              </a:ext>
            </a:extLst>
          </p:cNvPr>
          <p:cNvSpPr txBox="1"/>
          <p:nvPr/>
        </p:nvSpPr>
        <p:spPr>
          <a:xfrm>
            <a:off x="5749511" y="986646"/>
            <a:ext cx="118872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 courses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AEAE53-9B07-84AD-3B62-8CDF5DB3197D}"/>
              </a:ext>
            </a:extLst>
          </p:cNvPr>
          <p:cNvSpPr txBox="1"/>
          <p:nvPr/>
        </p:nvSpPr>
        <p:spPr>
          <a:xfrm>
            <a:off x="5749511" y="1502020"/>
            <a:ext cx="118872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053482-5885-7D7D-D2F3-667C9D0F3C47}"/>
              </a:ext>
            </a:extLst>
          </p:cNvPr>
          <p:cNvSpPr txBox="1"/>
          <p:nvPr/>
        </p:nvSpPr>
        <p:spPr>
          <a:xfrm>
            <a:off x="5749511" y="3455136"/>
            <a:ext cx="1188720" cy="5001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Aft>
                <a:spcPts val="300"/>
              </a:spcAft>
            </a:pPr>
            <a:r>
              <a:rPr lang="en-US"/>
              <a:t>Regulation </a:t>
            </a:r>
            <a:br>
              <a:rPr lang="en-US"/>
            </a:br>
            <a:r>
              <a:rPr lang="en-US"/>
              <a:t>and Infra Policy</a:t>
            </a:r>
          </a:p>
          <a:p>
            <a:pPr>
              <a:spcAft>
                <a:spcPts val="300"/>
              </a:spcAft>
            </a:pPr>
            <a:r>
              <a:rPr lang="en-US"/>
              <a:t>Infra Finance</a:t>
            </a:r>
          </a:p>
        </p:txBody>
      </p:sp>
    </p:spTree>
    <p:extLst>
      <p:ext uri="{BB962C8B-B14F-4D97-AF65-F5344CB8AC3E}">
        <p14:creationId xmlns:p14="http://schemas.microsoft.com/office/powerpoint/2010/main" val="37678083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6360C-85C2-0744-A4AF-7B040C1F4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7940FAE-C483-5876-296A-91684F897CFF}"/>
              </a:ext>
            </a:extLst>
          </p:cNvPr>
          <p:cNvSpPr txBox="1"/>
          <p:nvPr/>
        </p:nvSpPr>
        <p:spPr>
          <a:xfrm>
            <a:off x="292628" y="2370758"/>
            <a:ext cx="855874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we ensure feasibility?</a:t>
            </a:r>
            <a:endParaRPr lang="en-US" sz="2000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DF3A94-EAC7-0ECC-C9B4-A55751B35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395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6360C-85C2-0744-A4AF-7B040C1F4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A283BF-5A63-AAF9-1A01-D253BB1AC8CA}"/>
              </a:ext>
            </a:extLst>
          </p:cNvPr>
          <p:cNvSpPr/>
          <p:nvPr/>
        </p:nvSpPr>
        <p:spPr>
          <a:xfrm>
            <a:off x="4527385" y="1479611"/>
            <a:ext cx="3112525" cy="9156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8588" indent="-128588">
              <a:buFont typeface="Arial" panose="020B0604020202020204" pitchFamily="34" charset="0"/>
              <a:buChar char="•"/>
            </a:pPr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940FAE-C483-5876-296A-91684F897CFF}"/>
              </a:ext>
            </a:extLst>
          </p:cNvPr>
          <p:cNvSpPr txBox="1"/>
          <p:nvPr/>
        </p:nvSpPr>
        <p:spPr>
          <a:xfrm>
            <a:off x="323999" y="270134"/>
            <a:ext cx="855874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Decompose PowNet into a “master problem” and “subproblems” (1/2)</a:t>
            </a:r>
          </a:p>
          <a:p>
            <a:r>
              <a:rPr lang="en-US" sz="20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of the A matrix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E6DB65-09DC-E78A-CD07-D4E0BF458E42}"/>
              </a:ext>
            </a:extLst>
          </p:cNvPr>
          <p:cNvSpPr txBox="1"/>
          <p:nvPr/>
        </p:nvSpPr>
        <p:spPr>
          <a:xfrm>
            <a:off x="324001" y="1067783"/>
            <a:ext cx="415572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Structure of the constraint matrix of the Cambodian grid. </a:t>
            </a:r>
            <a:br>
              <a:rPr lang="en-US" sz="1100" b="1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</a:br>
            <a:r>
              <a:rPr lang="en-US" sz="1100" b="1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Dots represent non-zero coefficients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DF3A94-EAC7-0ECC-C9B4-A55751B35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 descr="A graph of a graph&#10;&#10;Description automatically generated">
            <a:extLst>
              <a:ext uri="{FF2B5EF4-FFF2-40B4-BE49-F238E27FC236}">
                <a16:creationId xmlns:a16="http://schemas.microsoft.com/office/drawing/2014/main" id="{EEF702F7-BA17-0042-30E3-45FA4CDF1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00" y="1528763"/>
            <a:ext cx="3596949" cy="3432254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EE6D39-EB9B-A7EB-16C6-29A7F8E98E4A}"/>
                  </a:ext>
                </a:extLst>
              </p:cNvPr>
              <p:cNvSpPr txBox="1"/>
              <p:nvPr/>
            </p:nvSpPr>
            <p:spPr>
              <a:xfrm>
                <a:off x="4572000" y="1586292"/>
                <a:ext cx="3067910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100" b="1" dirty="0">
                    <a:latin typeface="Arial" panose="020B0604020202020204" pitchFamily="34" charset="0"/>
                    <a:ea typeface="Gill Sans MT" charset="0"/>
                    <a:cs typeface="Arial" panose="020B0604020202020204" pitchFamily="34" charset="0"/>
                  </a:rPr>
                  <a:t>Constraints form a system of inequalities</a:t>
                </a:r>
              </a:p>
              <a:p>
                <a:pPr algn="ctr"/>
                <a:endParaRPr lang="en-US" sz="1100" b="1" dirty="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𝑨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𝒃</m:t>
                      </m:r>
                    </m:oMath>
                  </m:oMathPara>
                </a14:m>
                <a:endParaRPr lang="en-US" sz="2000" b="1" dirty="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EE6D39-EB9B-A7EB-16C6-29A7F8E98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586292"/>
                <a:ext cx="3067910" cy="646331"/>
              </a:xfrm>
              <a:prstGeom prst="rect">
                <a:avLst/>
              </a:prstGeom>
              <a:blipFill>
                <a:blip r:embed="rId4"/>
                <a:stretch>
                  <a:fillRect t="-7547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93621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8D500-01E1-6E01-83FD-A6A42E024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3821B41-6E9C-5120-9206-F4F162AA27D8}"/>
              </a:ext>
            </a:extLst>
          </p:cNvPr>
          <p:cNvSpPr txBox="1"/>
          <p:nvPr/>
        </p:nvSpPr>
        <p:spPr>
          <a:xfrm>
            <a:off x="324000" y="270134"/>
            <a:ext cx="872956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Decompose PowNet into a “master problem” and “subproblems” (2/2)</a:t>
            </a:r>
          </a:p>
          <a:p>
            <a:r>
              <a:rPr lang="en-US" sz="20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decision-making levels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6F88DA-B978-9B68-212D-C603FA4AA5A8}"/>
              </a:ext>
            </a:extLst>
          </p:cNvPr>
          <p:cNvSpPr txBox="1"/>
          <p:nvPr/>
        </p:nvSpPr>
        <p:spPr>
          <a:xfrm>
            <a:off x="324001" y="1067783"/>
            <a:ext cx="415572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Structure of the constraint matrix of the Cambodian grid. </a:t>
            </a:r>
            <a:br>
              <a:rPr lang="en-US" sz="1100" b="1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</a:br>
            <a:r>
              <a:rPr lang="en-US" sz="1100" b="1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Dots represent non-zero coefficients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6BEA4E-5326-66B7-FA07-060C7F649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 descr="A graph of a graph&#10;&#10;Description automatically generated">
            <a:extLst>
              <a:ext uri="{FF2B5EF4-FFF2-40B4-BE49-F238E27FC236}">
                <a16:creationId xmlns:a16="http://schemas.microsoft.com/office/drawing/2014/main" id="{BBD3BE78-C357-E763-82E3-0B4B3FDBC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00" y="1528763"/>
            <a:ext cx="3596949" cy="34322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38D953-333A-F9EA-C86F-7B2445817908}"/>
              </a:ext>
            </a:extLst>
          </p:cNvPr>
          <p:cNvSpPr txBox="1"/>
          <p:nvPr/>
        </p:nvSpPr>
        <p:spPr>
          <a:xfrm>
            <a:off x="4377801" y="1283227"/>
            <a:ext cx="2743200" cy="1815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938" lvl="1">
              <a:spcAft>
                <a:spcPts val="600"/>
              </a:spcAft>
            </a:pPr>
            <a:r>
              <a:rPr lang="en-US" sz="11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constraints</a:t>
            </a:r>
          </a:p>
          <a:p>
            <a:pPr marL="179388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Sends pricing signals to thermal units to guide their generation</a:t>
            </a:r>
          </a:p>
          <a:p>
            <a:pPr marL="179388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Constraints include</a:t>
            </a:r>
          </a:p>
          <a:p>
            <a:pPr marL="7938" lvl="1" indent="166688">
              <a:spcAft>
                <a:spcPts val="600"/>
              </a:spcAft>
            </a:pPr>
            <a:r>
              <a:rPr lang="en-US" sz="1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Reserve requirement</a:t>
            </a:r>
          </a:p>
          <a:p>
            <a:pPr marL="7938" lvl="1" indent="166688">
              <a:spcAft>
                <a:spcPts val="600"/>
              </a:spcAft>
            </a:pPr>
            <a:r>
              <a:rPr lang="en-US" sz="1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Energy flow balance</a:t>
            </a:r>
          </a:p>
          <a:p>
            <a:pPr marL="7938" lvl="1" indent="166688">
              <a:spcAft>
                <a:spcPts val="600"/>
              </a:spcAft>
            </a:pPr>
            <a:r>
              <a:rPr lang="en-US" sz="1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Renewable / Import</a:t>
            </a:r>
          </a:p>
          <a:p>
            <a:pPr marL="7938" lvl="1" indent="166688">
              <a:spcAft>
                <a:spcPts val="600"/>
              </a:spcAft>
            </a:pPr>
            <a:r>
              <a:rPr lang="en-US" sz="1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Shortfall/curtailment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5862FF-E99C-5D99-42B9-B090DD387610}"/>
              </a:ext>
            </a:extLst>
          </p:cNvPr>
          <p:cNvSpPr txBox="1"/>
          <p:nvPr/>
        </p:nvSpPr>
        <p:spPr>
          <a:xfrm>
            <a:off x="4377801" y="3274546"/>
            <a:ext cx="3283937" cy="1323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938" lvl="1">
              <a:spcAft>
                <a:spcPts val="600"/>
              </a:spcAft>
            </a:pPr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constraints</a:t>
            </a:r>
            <a:endParaRPr lang="en-US" sz="11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Decides the amount to produce based on pricing signal from the master problem</a:t>
            </a:r>
          </a:p>
          <a:p>
            <a:pPr marL="7938" lvl="1" indent="163513">
              <a:spcAft>
                <a:spcPts val="600"/>
              </a:spcAft>
            </a:pPr>
            <a:r>
              <a:rPr lang="en-US" sz="1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Unit ramping up/down</a:t>
            </a:r>
          </a:p>
          <a:p>
            <a:pPr marL="7938" lvl="1" indent="163513">
              <a:spcAft>
                <a:spcPts val="600"/>
              </a:spcAft>
            </a:pPr>
            <a:r>
              <a:rPr lang="en-US" sz="1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Minimum shutdown time</a:t>
            </a:r>
          </a:p>
          <a:p>
            <a:pPr marL="7938" lvl="1" indent="163513">
              <a:spcAft>
                <a:spcPts val="600"/>
              </a:spcAft>
            </a:pPr>
            <a:r>
              <a:rPr lang="en-US" sz="1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Minimum uptime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CA96A47F-E37B-FA42-C989-69FC8E87DEE7}"/>
              </a:ext>
            </a:extLst>
          </p:cNvPr>
          <p:cNvSpPr/>
          <p:nvPr/>
        </p:nvSpPr>
        <p:spPr>
          <a:xfrm>
            <a:off x="4053600" y="1727999"/>
            <a:ext cx="259200" cy="743895"/>
          </a:xfrm>
          <a:prstGeom prst="rightBrace">
            <a:avLst>
              <a:gd name="adj1" fmla="val 63889"/>
              <a:gd name="adj2" fmla="val 50000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D40BFB8-A492-2AE7-1695-4B98849BE279}"/>
              </a:ext>
            </a:extLst>
          </p:cNvPr>
          <p:cNvSpPr/>
          <p:nvPr/>
        </p:nvSpPr>
        <p:spPr>
          <a:xfrm rot="19305123">
            <a:off x="1419127" y="2096258"/>
            <a:ext cx="510327" cy="3091024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DC8891F-D6E9-426E-A8DD-CEE26AAC00DC}"/>
              </a:ext>
            </a:extLst>
          </p:cNvPr>
          <p:cNvCxnSpPr>
            <a:cxnSpLocks/>
          </p:cNvCxnSpPr>
          <p:nvPr/>
        </p:nvCxnSpPr>
        <p:spPr>
          <a:xfrm flipH="1">
            <a:off x="2321169" y="3873748"/>
            <a:ext cx="1862031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663EA08-72FA-43BC-5D21-10C1B0FA532E}"/>
              </a:ext>
            </a:extLst>
          </p:cNvPr>
          <p:cNvSpPr txBox="1"/>
          <p:nvPr/>
        </p:nvSpPr>
        <p:spPr>
          <a:xfrm>
            <a:off x="6140617" y="2191168"/>
            <a:ext cx="1960768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938" lvl="1" indent="166688">
              <a:spcAft>
                <a:spcPts val="600"/>
              </a:spcAft>
            </a:pPr>
            <a:r>
              <a:rPr lang="en-US" sz="1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Transmission</a:t>
            </a:r>
          </a:p>
          <a:p>
            <a:pPr marL="7938" lvl="1" indent="166688">
              <a:spcAft>
                <a:spcPts val="600"/>
              </a:spcAft>
            </a:pPr>
            <a:r>
              <a:rPr lang="en-US" sz="1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Min/Max line capacity</a:t>
            </a:r>
          </a:p>
        </p:txBody>
      </p:sp>
    </p:spTree>
    <p:extLst>
      <p:ext uri="{BB962C8B-B14F-4D97-AF65-F5344CB8AC3E}">
        <p14:creationId xmlns:p14="http://schemas.microsoft.com/office/powerpoint/2010/main" val="3141668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90E63-405A-27EE-62F0-B5AFE3A32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BD4E72-B3E4-ACD7-5CD5-E0ABE22DD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33</a:t>
            </a:fld>
            <a:endParaRPr lang="en-US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11BAF8A-589F-6999-66D0-067E50725AD1}"/>
              </a:ext>
            </a:extLst>
          </p:cNvPr>
          <p:cNvSpPr txBox="1"/>
          <p:nvPr/>
        </p:nvSpPr>
        <p:spPr>
          <a:xfrm>
            <a:off x="324000" y="1067783"/>
            <a:ext cx="235096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Original formulation </a:t>
            </a:r>
            <a:br>
              <a:rPr lang="en-US" sz="1100" b="1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</a:br>
            <a:r>
              <a:rPr lang="en-US" sz="1100" b="1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(aka compact formulation)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5168B6-5383-6838-9D39-4418E8DCEE81}"/>
              </a:ext>
            </a:extLst>
          </p:cNvPr>
          <p:cNvSpPr txBox="1"/>
          <p:nvPr/>
        </p:nvSpPr>
        <p:spPr>
          <a:xfrm>
            <a:off x="324000" y="273966"/>
            <a:ext cx="896114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Dantzig-Wolfe Decomposition is suitable for linear programs </a:t>
            </a:r>
            <a:b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 block-diagonal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62BD4D-B5E9-847E-2DA4-55CBE638CE25}"/>
                  </a:ext>
                </a:extLst>
              </p:cNvPr>
              <p:cNvSpPr txBox="1"/>
              <p:nvPr/>
            </p:nvSpPr>
            <p:spPr>
              <a:xfrm>
                <a:off x="649428" y="2521959"/>
                <a:ext cx="1911292" cy="2319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100" b="1" i="1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100" b="0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min</m:t>
                          </m:r>
                        </m:e>
                        <m:lim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𝐱</m:t>
                          </m:r>
                        </m:lim>
                      </m:limLow>
                      <m:r>
                        <a:rPr lang="en-US" sz="1100" b="1" i="0" smtClean="0"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    </m:t>
                      </m:r>
                      <m:sSubSup>
                        <m:sSubSupPr>
                          <m:ctrlPr>
                            <a:rPr lang="en-US" sz="1100" b="1" i="1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𝐜</m:t>
                          </m:r>
                        </m:e>
                        <m:sub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𝐓</m:t>
                          </m:r>
                        </m:sup>
                      </m:sSubSup>
                      <m:sSub>
                        <m:sSubPr>
                          <m:ctrlPr>
                            <a:rPr lang="en-US" sz="1100" b="1" i="1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𝐱</m:t>
                          </m:r>
                        </m:e>
                        <m:sub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1100" b="1" i="0" smtClean="0"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1100" b="1" i="1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𝐜</m:t>
                          </m:r>
                        </m:e>
                        <m:sub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  <m:sup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𝐓</m:t>
                          </m:r>
                        </m:sup>
                      </m:sSubSup>
                      <m:sSub>
                        <m:sSubPr>
                          <m:ctrlPr>
                            <a:rPr lang="en-US" sz="1100" b="1" i="1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𝐱</m:t>
                          </m:r>
                        </m:e>
                        <m:sub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1100" b="1" i="0" smtClean="0"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+…+</m:t>
                      </m:r>
                      <m:sSubSup>
                        <m:sSubSupPr>
                          <m:ctrlPr>
                            <a:rPr lang="en-US" sz="1100" b="1" i="1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𝐜</m:t>
                          </m:r>
                        </m:e>
                        <m:sub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𝐍</m:t>
                          </m:r>
                        </m:sub>
                        <m:sup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𝐓</m:t>
                          </m:r>
                        </m:sup>
                      </m:sSubSup>
                      <m:sSub>
                        <m:sSubPr>
                          <m:ctrlPr>
                            <a:rPr lang="en-US" sz="1100" b="1" i="1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𝐱</m:t>
                          </m:r>
                        </m:e>
                        <m:sub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𝐍</m:t>
                          </m:r>
                        </m:sub>
                      </m:sSub>
                    </m:oMath>
                  </m:oMathPara>
                </a14:m>
                <a:endParaRPr lang="en-US" sz="1100" b="1" dirty="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62BD4D-B5E9-847E-2DA4-55CBE638C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28" y="2521959"/>
                <a:ext cx="1911292" cy="231987"/>
              </a:xfrm>
              <a:prstGeom prst="rect">
                <a:avLst/>
              </a:prstGeom>
              <a:blipFill>
                <a:blip r:embed="rId3"/>
                <a:stretch>
                  <a:fillRect l="-958" r="-319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66DD25-5490-91C1-3EAC-DA413D0A2935}"/>
                  </a:ext>
                </a:extLst>
              </p:cNvPr>
              <p:cNvSpPr txBox="1"/>
              <p:nvPr/>
            </p:nvSpPr>
            <p:spPr>
              <a:xfrm>
                <a:off x="253032" y="2991587"/>
                <a:ext cx="239937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0" smtClean="0"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𝐬</m:t>
                      </m:r>
                      <m:r>
                        <a:rPr lang="en-US" sz="1100" b="1" i="0" smtClean="0"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sz="1100" b="1" i="0" smtClean="0"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𝐭</m:t>
                      </m:r>
                      <m:r>
                        <a:rPr lang="en-US" sz="1100" b="1" i="0" smtClean="0"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1100" b="1" dirty="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66DD25-5490-91C1-3EAC-DA413D0A2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32" y="2991587"/>
                <a:ext cx="239937" cy="169277"/>
              </a:xfrm>
              <a:prstGeom prst="rect">
                <a:avLst/>
              </a:prstGeom>
              <a:blipFill>
                <a:blip r:embed="rId4"/>
                <a:stretch>
                  <a:fillRect l="-7692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DA9077C-579E-0ACB-E5A9-4E1A8F55DBEE}"/>
                  </a:ext>
                </a:extLst>
              </p:cNvPr>
              <p:cNvSpPr txBox="1"/>
              <p:nvPr/>
            </p:nvSpPr>
            <p:spPr>
              <a:xfrm>
                <a:off x="667959" y="2905652"/>
                <a:ext cx="1875962" cy="1692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1" i="1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𝐀</m:t>
                          </m:r>
                        </m:e>
                        <m:sub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1100" b="1" i="1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𝐱</m:t>
                          </m:r>
                        </m:e>
                        <m:sub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1100" b="1" i="0" smtClean="0"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100" b="1" i="1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𝐀</m:t>
                          </m:r>
                        </m:e>
                        <m:sub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1100" b="1" i="1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𝐱</m:t>
                          </m:r>
                        </m:e>
                        <m:sub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1100" b="1" i="0" smtClean="0"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+…+</m:t>
                      </m:r>
                      <m:sSub>
                        <m:sSubPr>
                          <m:ctrlPr>
                            <a:rPr lang="en-US" sz="1100" b="1" i="1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𝐀</m:t>
                          </m:r>
                        </m:e>
                        <m:sub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𝐍</m:t>
                          </m:r>
                        </m:sub>
                      </m:sSub>
                      <m:sSub>
                        <m:sSubPr>
                          <m:ctrlPr>
                            <a:rPr lang="en-US" sz="1100" b="1" i="1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𝐱</m:t>
                          </m:r>
                        </m:e>
                        <m:sub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𝐧</m:t>
                          </m:r>
                        </m:sub>
                      </m:sSub>
                      <m:r>
                        <a:rPr lang="en-US" sz="1100" b="1" i="1" smtClean="0"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en-US" sz="1100" b="1" i="0" smtClean="0"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𝐛</m:t>
                      </m:r>
                    </m:oMath>
                  </m:oMathPara>
                </a14:m>
                <a:endParaRPr lang="en-US" sz="1100" b="1" dirty="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1" i="1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𝐁</m:t>
                          </m:r>
                        </m:e>
                        <m:sub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1100" b="1" i="1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𝐱</m:t>
                          </m:r>
                        </m:e>
                        <m:sub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1100" b="1" i="0" smtClean="0"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≤</m:t>
                      </m:r>
                      <m:sSub>
                        <m:sSubPr>
                          <m:ctrlPr>
                            <a:rPr lang="en-US" sz="1100" b="1" i="1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𝐝</m:t>
                          </m:r>
                        </m:e>
                        <m:sub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100" b="1" dirty="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1" i="1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𝐁</m:t>
                          </m:r>
                        </m:e>
                        <m:sub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1100" b="1" i="1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𝐱</m:t>
                          </m:r>
                        </m:e>
                        <m:sub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1100" b="1" i="0" smtClean="0"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≤</m:t>
                      </m:r>
                      <m:sSub>
                        <m:sSubPr>
                          <m:ctrlPr>
                            <a:rPr lang="en-US" sz="1100" b="1" i="1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𝐝</m:t>
                          </m:r>
                        </m:e>
                        <m:sub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1100" b="1" dirty="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⋮</m:t>
                      </m:r>
                    </m:oMath>
                  </m:oMathPara>
                </a14:m>
                <a:endParaRPr lang="en-US" sz="1100" b="1" dirty="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1" i="1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𝐁</m:t>
                          </m:r>
                        </m:e>
                        <m:sub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𝐍</m:t>
                          </m:r>
                        </m:sub>
                      </m:sSub>
                      <m:sSub>
                        <m:sSubPr>
                          <m:ctrlPr>
                            <a:rPr lang="en-US" sz="1100" b="1" i="1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𝐱</m:t>
                          </m:r>
                        </m:e>
                        <m:sub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𝐍</m:t>
                          </m:r>
                        </m:sub>
                      </m:sSub>
                      <m:r>
                        <a:rPr lang="en-US" sz="1100" b="1" i="0" smtClean="0"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≤</m:t>
                      </m:r>
                      <m:sSub>
                        <m:sSubPr>
                          <m:ctrlPr>
                            <a:rPr lang="en-US" sz="1100" b="1" i="1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𝐝</m:t>
                          </m:r>
                        </m:e>
                        <m:sub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𝐍</m:t>
                          </m:r>
                        </m:sub>
                      </m:sSub>
                    </m:oMath>
                  </m:oMathPara>
                </a14:m>
                <a:endParaRPr lang="en-US" sz="1100" b="1" dirty="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DA9077C-579E-0ACB-E5A9-4E1A8F55D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59" y="2905652"/>
                <a:ext cx="1875962" cy="16927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921218D-D1D4-B211-55F0-8E06DBB4E814}"/>
                  </a:ext>
                </a:extLst>
              </p:cNvPr>
              <p:cNvSpPr txBox="1"/>
              <p:nvPr/>
            </p:nvSpPr>
            <p:spPr>
              <a:xfrm>
                <a:off x="324000" y="1584601"/>
                <a:ext cx="2139421" cy="7694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000" u="sng" dirty="0">
                    <a:latin typeface="Arial" panose="020B0604020202020204" pitchFamily="34" charset="0"/>
                    <a:ea typeface="Gill Sans MT" charset="0"/>
                    <a:cs typeface="Arial" panose="020B0604020202020204" pitchFamily="34" charset="0"/>
                  </a:rPr>
                  <a:t>Notations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000" b="0" i="0" smtClean="0"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N</m:t>
                    </m:r>
                  </m:oMath>
                </a14:m>
                <a:r>
                  <a:rPr lang="en-US" sz="1000" b="0" dirty="0">
                    <a:latin typeface="Cambria Math" panose="02040503050406030204" pitchFamily="18" charset="0"/>
                    <a:ea typeface="Gill Sans MT" charset="0"/>
                    <a:cs typeface="Arial" panose="020B0604020202020204" pitchFamily="34" charset="0"/>
                  </a:rPr>
                  <a:t> units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000" b="0" i="1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1000" b="0" i="0" smtClean="0"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1000" b="0" i="1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R</m:t>
                        </m:r>
                      </m:e>
                      <m:sup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  <a:ea typeface="Gill Sans MT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000" b="0" i="0" smtClean="0">
                                <a:latin typeface="Cambria Math" panose="02040503050406030204" pitchFamily="18" charset="0"/>
                                <a:ea typeface="Gill Sans MT" charset="0"/>
                                <a:cs typeface="Arial" panose="020B0604020202020204" pitchFamily="34" charset="0"/>
                              </a:rPr>
                              <m:t>n</m:t>
                            </m:r>
                          </m:e>
                          <m:sub>
                            <m:r>
                              <a:rPr lang="en-US" sz="1000" b="0" i="0" smtClean="0">
                                <a:latin typeface="Cambria Math" panose="02040503050406030204" pitchFamily="18" charset="0"/>
                                <a:ea typeface="Gill Sans MT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sz="1000" b="0" i="0" smtClean="0"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sz="1000" b="0" i="1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1000" b="0" i="0" smtClean="0"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1000" b="0" i="1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R</m:t>
                        </m:r>
                      </m:e>
                      <m:sup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  <a:ea typeface="Gill Sans MT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000" b="0" i="0" smtClean="0">
                                <a:latin typeface="Cambria Math" panose="02040503050406030204" pitchFamily="18" charset="0"/>
                                <a:ea typeface="Gill Sans MT" charset="0"/>
                                <a:cs typeface="Arial" panose="020B0604020202020204" pitchFamily="34" charset="0"/>
                              </a:rPr>
                              <m:t>n</m:t>
                            </m:r>
                          </m:e>
                          <m:sub>
                            <m:r>
                              <a:rPr lang="en-US" sz="1000" b="0" i="0" smtClean="0">
                                <a:latin typeface="Cambria Math" panose="02040503050406030204" pitchFamily="18" charset="0"/>
                                <a:ea typeface="Gill Sans MT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000" b="0" dirty="0">
                    <a:latin typeface="Arial" panose="020B0604020202020204" pitchFamily="34" charset="0"/>
                    <a:ea typeface="Gill Sans MT" charset="0"/>
                    <a:cs typeface="Arial" panose="020B0604020202020204" pitchFamily="34" charset="0"/>
                  </a:rPr>
                  <a:t>, …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000" b="0" i="0" smtClean="0"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1000" b="0" i="0" smtClean="0"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1000" b="0" i="1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R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m</m:t>
                        </m:r>
                      </m:sup>
                    </m:sSup>
                    <m:r>
                      <a:rPr lang="en-US" sz="1000" b="0" i="0" smtClean="0"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sz="1000" b="0" i="1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d</m:t>
                        </m:r>
                      </m:e>
                      <m:sub>
                        <m: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1000" b="0" i="0" smtClean="0"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1000" b="0" i="1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R</m:t>
                        </m:r>
                      </m:e>
                      <m:sup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  <a:ea typeface="Gill Sans MT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000" b="0" i="0" smtClean="0">
                                <a:latin typeface="Cambria Math" panose="02040503050406030204" pitchFamily="18" charset="0"/>
                                <a:ea typeface="Gill Sans MT" charset="0"/>
                                <a:cs typeface="Arial" panose="020B0604020202020204" pitchFamily="34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1000" b="0" i="0" smtClean="0">
                                <a:latin typeface="Cambria Math" panose="02040503050406030204" pitchFamily="18" charset="0"/>
                                <a:ea typeface="Gill Sans MT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sz="1000" b="0" i="0" smtClean="0"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en-US" sz="1000" b="0" i="1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d</m:t>
                        </m:r>
                      </m:e>
                      <m:sub>
                        <m: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1000" b="0" i="0" smtClean="0"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1000" b="0" i="1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R</m:t>
                        </m:r>
                      </m:e>
                      <m:sup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  <a:ea typeface="Gill Sans MT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000" b="0" i="0" smtClean="0">
                                <a:latin typeface="Cambria Math" panose="02040503050406030204" pitchFamily="18" charset="0"/>
                                <a:ea typeface="Gill Sans MT" charset="0"/>
                                <a:cs typeface="Arial" panose="020B0604020202020204" pitchFamily="34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1000" b="0" i="0" smtClean="0">
                                <a:latin typeface="Cambria Math" panose="02040503050406030204" pitchFamily="18" charset="0"/>
                                <a:ea typeface="Gill Sans MT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sz="1000" b="0" i="0" smtClean="0"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, ….</m:t>
                    </m:r>
                  </m:oMath>
                </a14:m>
                <a:endParaRPr lang="en-US" sz="1000" b="0" dirty="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000" dirty="0">
                    <a:latin typeface="Arial" panose="020B0604020202020204" pitchFamily="34" charset="0"/>
                    <a:ea typeface="Gill Sans MT" charset="0"/>
                    <a:cs typeface="Arial" panose="020B0604020202020204" pitchFamily="34" charset="0"/>
                  </a:rPr>
                  <a:t>Non-negative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00" b="0" i="1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1000" b="0" i="0" smtClean="0"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sz="1000" b="0" i="1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1000" b="0" i="0" smtClean="0"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,…</m:t>
                    </m:r>
                  </m:oMath>
                </a14:m>
                <a:endParaRPr lang="en-US" sz="1000" b="0" dirty="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921218D-D1D4-B211-55F0-8E06DBB4E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" y="1584601"/>
                <a:ext cx="2139421" cy="769441"/>
              </a:xfrm>
              <a:prstGeom prst="rect">
                <a:avLst/>
              </a:prstGeom>
              <a:blipFill>
                <a:blip r:embed="rId6"/>
                <a:stretch>
                  <a:fillRect l="-3704" t="-6349" b="-8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F07DA0BF-906A-7D65-1E84-2C60DF13F643}"/>
              </a:ext>
            </a:extLst>
          </p:cNvPr>
          <p:cNvGrpSpPr/>
          <p:nvPr/>
        </p:nvGrpSpPr>
        <p:grpSpPr>
          <a:xfrm>
            <a:off x="2762919" y="1049720"/>
            <a:ext cx="354960" cy="354960"/>
            <a:chOff x="3601720" y="1604397"/>
            <a:chExt cx="660400" cy="6604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E136B4B-22DF-960F-C53E-A16F0F59AB07}"/>
                </a:ext>
              </a:extLst>
            </p:cNvPr>
            <p:cNvSpPr/>
            <p:nvPr/>
          </p:nvSpPr>
          <p:spPr>
            <a:xfrm>
              <a:off x="3601720" y="1604397"/>
              <a:ext cx="660400" cy="660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FD8862F8-1F7D-EC55-360A-40BD7F60563F}"/>
                </a:ext>
              </a:extLst>
            </p:cNvPr>
            <p:cNvSpPr/>
            <p:nvPr/>
          </p:nvSpPr>
          <p:spPr>
            <a:xfrm rot="5400000">
              <a:off x="3703922" y="1784905"/>
              <a:ext cx="525186" cy="296325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93BB49F-D9B5-730C-3DE7-FA0793A4B9B2}"/>
              </a:ext>
            </a:extLst>
          </p:cNvPr>
          <p:cNvSpPr txBox="1"/>
          <p:nvPr/>
        </p:nvSpPr>
        <p:spPr>
          <a:xfrm>
            <a:off x="3510752" y="1066126"/>
            <a:ext cx="434126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Reformulation in terms of extreme points of the subproblems</a:t>
            </a:r>
            <a:br>
              <a:rPr lang="en-US" sz="1100" b="1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</a:br>
            <a:r>
              <a:rPr lang="en-US" sz="1100" b="1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(aka extended formulation)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D88948B-97E0-4FEA-AC20-B753F933D72F}"/>
              </a:ext>
            </a:extLst>
          </p:cNvPr>
          <p:cNvCxnSpPr>
            <a:cxnSpLocks/>
          </p:cNvCxnSpPr>
          <p:nvPr/>
        </p:nvCxnSpPr>
        <p:spPr>
          <a:xfrm flipV="1">
            <a:off x="2938025" y="1525421"/>
            <a:ext cx="0" cy="32418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2736EDC-8182-2246-23FE-D15CEDF45F8D}"/>
                  </a:ext>
                </a:extLst>
              </p:cNvPr>
              <p:cNvSpPr txBox="1"/>
              <p:nvPr/>
            </p:nvSpPr>
            <p:spPr>
              <a:xfrm>
                <a:off x="5109234" y="1749714"/>
                <a:ext cx="3885871" cy="4322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100" b="1" i="1" spc="7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100" b="0" i="0" spc="7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min</m:t>
                          </m:r>
                        </m:e>
                        <m:lim>
                          <m:r>
                            <a:rPr lang="en-US" sz="1100" b="1" i="0" spc="7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𝛌</m:t>
                          </m:r>
                        </m:lim>
                      </m:limLow>
                      <m:r>
                        <a:rPr lang="en-US" sz="1100" b="1" i="0" spc="70" smtClean="0"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100" b="1" i="1" spc="7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100" b="1" i="1" spc="7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1100" b="1" i="1" spc="7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𝒋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1100" b="1" i="1" spc="7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100" b="1" i="1" spc="7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100" b="1" i="1" spc="7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100" b="1" i="1" spc="7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𝑱</m:t>
                              </m:r>
                            </m:e>
                            <m:sub>
                              <m:r>
                                <a:rPr lang="en-US" sz="1100" b="1" i="1" spc="7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sub>
                        <m:sup/>
                        <m:e>
                          <m:sSubSup>
                            <m:sSubSupPr>
                              <m:ctrlPr>
                                <a:rPr lang="en-US" sz="1100" b="1" i="1" spc="7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100" b="1" spc="7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𝛌</m:t>
                              </m:r>
                            </m:e>
                            <m:sub>
                              <m:r>
                                <a:rPr lang="en-US" sz="1100" b="1" spc="7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100" b="1" i="1" spc="7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1" spc="7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  <m:t>𝐣</m:t>
                                  </m:r>
                                </m:e>
                                <m:sub>
                                  <m:r>
                                    <a:rPr lang="en-US" sz="1100" b="1" spc="7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sup>
                          </m:sSubSup>
                          <m:sSubSup>
                            <m:sSubSupPr>
                              <m:ctrlPr>
                                <a:rPr lang="en-US" sz="1100" b="1" i="1" spc="7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100" b="1" spc="7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sz="1100" b="1" spc="7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1100" b="1" spc="7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𝐓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1100" b="1" i="1" spc="7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100" b="1" spc="7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1100" b="1" spc="7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100" b="1" i="1" spc="7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1" spc="7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  <m:t>𝐣</m:t>
                                  </m:r>
                                </m:e>
                                <m:sub>
                                  <m:r>
                                    <a:rPr lang="en-US" sz="1100" b="1" spc="7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  <m:r>
                        <a:rPr lang="en-US" sz="1100" b="1" i="0" spc="70" smtClean="0"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100" b="1" i="1" spc="7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100" b="1" i="1" spc="7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1100" b="1" i="1" spc="7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𝒋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1100" b="1" i="1" spc="7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1100" b="1" i="1" spc="7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100" b="1" i="1" spc="7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100" b="1" i="1" spc="7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𝑱</m:t>
                              </m:r>
                            </m:e>
                            <m:sub>
                              <m:r>
                                <a:rPr lang="en-US" sz="1100" b="1" i="1" spc="7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</m:sSub>
                        </m:sub>
                        <m:sup/>
                        <m:e>
                          <m:sSubSup>
                            <m:sSubSupPr>
                              <m:ctrlPr>
                                <a:rPr lang="en-US" sz="1100" b="1" i="1" spc="7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100" b="1" spc="7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𝛌</m:t>
                              </m:r>
                            </m:e>
                            <m:sub>
                              <m:r>
                                <a:rPr lang="en-US" sz="1100" b="1" spc="7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100" b="1" i="1" spc="7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1" spc="7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  <m:t>𝐣</m:t>
                                  </m:r>
                                </m:e>
                                <m:sub>
                                  <m:r>
                                    <a:rPr lang="en-US" sz="1100" b="1" spc="7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b>
                              </m:sSub>
                            </m:sup>
                          </m:sSubSup>
                          <m:sSubSup>
                            <m:sSubSupPr>
                              <m:ctrlPr>
                                <a:rPr lang="en-US" sz="1100" b="1" i="1" spc="7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100" b="1" spc="7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sz="1100" b="1" spc="7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sz="1100" b="1" spc="7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𝐓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1100" b="1" i="1" spc="7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100" b="1" spc="7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1100" b="1" spc="7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100" b="1" i="1" spc="7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1" spc="7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  <m:t>𝐣</m:t>
                                  </m:r>
                                </m:e>
                                <m:sub>
                                  <m:r>
                                    <a:rPr lang="en-US" sz="1100" b="1" spc="7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  <m:r>
                        <a:rPr lang="en-US" sz="1100" b="1" i="0" spc="70" smtClean="0"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 + … 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100" b="1" i="1" spc="7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100" b="1" i="1" spc="7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1100" b="1" i="1" spc="7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𝒋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1100" b="1" i="1" spc="7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𝑵</m:t>
                              </m:r>
                            </m:sub>
                          </m:sSub>
                          <m:r>
                            <a:rPr lang="en-US" sz="1100" b="1" i="1" spc="7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100" b="1" i="1" spc="7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100" b="1" i="1" spc="7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𝑱</m:t>
                              </m:r>
                            </m:e>
                            <m:sub>
                              <m:r>
                                <a:rPr lang="en-US" sz="1100" b="1" i="1" spc="7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𝑵</m:t>
                              </m:r>
                            </m:sub>
                          </m:sSub>
                        </m:sub>
                        <m:sup/>
                        <m:e>
                          <m:sSubSup>
                            <m:sSubSupPr>
                              <m:ctrlPr>
                                <a:rPr lang="en-US" sz="1100" b="1" i="1" spc="7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100" b="1" spc="7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𝛌</m:t>
                              </m:r>
                            </m:e>
                            <m:sub>
                              <m:r>
                                <a:rPr lang="en-US" sz="1100" b="1" spc="7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𝐍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100" b="1" i="1" spc="7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1" spc="7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  <m:t>𝐣</m:t>
                                  </m:r>
                                </m:e>
                                <m:sub>
                                  <m:r>
                                    <a:rPr lang="en-US" sz="1100" b="1" spc="7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  <m:t>𝐍</m:t>
                                  </m:r>
                                </m:sub>
                              </m:sSub>
                            </m:sup>
                          </m:sSubSup>
                          <m:sSubSup>
                            <m:sSubSupPr>
                              <m:ctrlPr>
                                <a:rPr lang="en-US" sz="1100" b="1" i="1" spc="7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100" b="1" spc="7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sz="1100" b="1" spc="7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𝐍</m:t>
                              </m:r>
                            </m:sub>
                            <m:sup>
                              <m:r>
                                <a:rPr lang="en-US" sz="1100" b="1" spc="7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𝐓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1100" b="1" i="1" spc="7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100" b="1" spc="7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1100" b="1" spc="7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𝐍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100" b="1" i="1" spc="7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1" spc="7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  <m:t>𝐣</m:t>
                                  </m:r>
                                </m:e>
                                <m:sub>
                                  <m:r>
                                    <a:rPr lang="en-US" sz="1100" b="1" spc="7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  <m:t>𝐍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</m:oMath>
                  </m:oMathPara>
                </a14:m>
                <a:endParaRPr lang="en-US" sz="1100" b="1" spc="70" dirty="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2736EDC-8182-2246-23FE-D15CEDF45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234" y="1749714"/>
                <a:ext cx="3885871" cy="432298"/>
              </a:xfrm>
              <a:prstGeom prst="rect">
                <a:avLst/>
              </a:prstGeom>
              <a:blipFill>
                <a:blip r:embed="rId7"/>
                <a:stretch>
                  <a:fillRect l="-1567" t="-143662" r="-7837" b="-19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0DB795E-D348-E9B8-AD29-5992E07C348D}"/>
                  </a:ext>
                </a:extLst>
              </p:cNvPr>
              <p:cNvSpPr txBox="1"/>
              <p:nvPr/>
            </p:nvSpPr>
            <p:spPr>
              <a:xfrm>
                <a:off x="3053426" y="1577840"/>
                <a:ext cx="2139421" cy="7818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000" u="sng" dirty="0">
                    <a:latin typeface="Arial" panose="020B0604020202020204" pitchFamily="34" charset="0"/>
                    <a:ea typeface="Gill Sans MT" charset="0"/>
                    <a:cs typeface="Arial" panose="020B0604020202020204" pitchFamily="34" charset="0"/>
                  </a:rPr>
                  <a:t>Notations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000" b="0" i="1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1000" b="0" i="0" smtClean="0"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1000" b="0" i="1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R</m:t>
                        </m:r>
                      </m:e>
                      <m:sup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  <a:ea typeface="Gill Sans MT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000" b="0" i="0" smtClean="0">
                                <a:latin typeface="Cambria Math" panose="02040503050406030204" pitchFamily="18" charset="0"/>
                                <a:ea typeface="Gill Sans MT" charset="0"/>
                                <a:cs typeface="Arial" panose="020B0604020202020204" pitchFamily="34" charset="0"/>
                              </a:rPr>
                              <m:t>n</m:t>
                            </m:r>
                          </m:e>
                          <m:sub>
                            <m:r>
                              <a:rPr lang="en-US" sz="1000" b="0" i="0" smtClean="0">
                                <a:latin typeface="Cambria Math" panose="02040503050406030204" pitchFamily="18" charset="0"/>
                                <a:ea typeface="Gill Sans MT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sz="1000" b="0" i="0" smtClean="0"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sz="1000" b="0" i="1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1000" b="0" i="0" smtClean="0"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1000" b="0" i="1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R</m:t>
                        </m:r>
                      </m:e>
                      <m:sup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  <a:ea typeface="Gill Sans MT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000" b="0" i="0" smtClean="0">
                                <a:latin typeface="Cambria Math" panose="02040503050406030204" pitchFamily="18" charset="0"/>
                                <a:ea typeface="Gill Sans MT" charset="0"/>
                                <a:cs typeface="Arial" panose="020B0604020202020204" pitchFamily="34" charset="0"/>
                              </a:rPr>
                              <m:t>n</m:t>
                            </m:r>
                          </m:e>
                          <m:sub>
                            <m:r>
                              <a:rPr lang="en-US" sz="1000" b="0" i="0" smtClean="0">
                                <a:latin typeface="Cambria Math" panose="02040503050406030204" pitchFamily="18" charset="0"/>
                                <a:ea typeface="Gill Sans MT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000" b="0" dirty="0">
                    <a:latin typeface="Arial" panose="020B0604020202020204" pitchFamily="34" charset="0"/>
                    <a:ea typeface="Gill Sans MT" charset="0"/>
                    <a:cs typeface="Arial" panose="020B0604020202020204" pitchFamily="34" charset="0"/>
                  </a:rPr>
                  <a:t>, …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000" b="0" i="0" smtClean="0"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1000" b="0" i="0" smtClean="0"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1000" b="0" i="1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R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m</m:t>
                        </m:r>
                      </m:sup>
                    </m:sSup>
                    <m:r>
                      <a:rPr lang="en-US" sz="1000" b="0" i="0" smtClean="0"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sz="1000" b="0" i="1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d</m:t>
                        </m:r>
                      </m:e>
                      <m:sub>
                        <m: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1000" b="0" i="0" smtClean="0"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1000" b="0" i="1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R</m:t>
                        </m:r>
                      </m:e>
                      <m:sup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  <a:ea typeface="Gill Sans MT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000" b="0" i="0" smtClean="0">
                                <a:latin typeface="Cambria Math" panose="02040503050406030204" pitchFamily="18" charset="0"/>
                                <a:ea typeface="Gill Sans MT" charset="0"/>
                                <a:cs typeface="Arial" panose="020B0604020202020204" pitchFamily="34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1000" b="0" i="0" smtClean="0">
                                <a:latin typeface="Cambria Math" panose="02040503050406030204" pitchFamily="18" charset="0"/>
                                <a:ea typeface="Gill Sans MT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sz="1000" b="0" i="0" smtClean="0"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en-US" sz="1000" b="0" i="1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d</m:t>
                        </m:r>
                      </m:e>
                      <m:sub>
                        <m: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1000" b="0" i="0" smtClean="0"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1000" b="0" i="1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R</m:t>
                        </m:r>
                      </m:e>
                      <m:sup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  <a:ea typeface="Gill Sans MT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000" b="0" i="0" smtClean="0">
                                <a:latin typeface="Cambria Math" panose="02040503050406030204" pitchFamily="18" charset="0"/>
                                <a:ea typeface="Gill Sans MT" charset="0"/>
                                <a:cs typeface="Arial" panose="020B0604020202020204" pitchFamily="34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1000" b="0" i="0" smtClean="0">
                                <a:latin typeface="Cambria Math" panose="02040503050406030204" pitchFamily="18" charset="0"/>
                                <a:ea typeface="Gill Sans MT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sz="1000" b="0" i="0" smtClean="0"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, …</m:t>
                    </m:r>
                  </m:oMath>
                </a14:m>
                <a:endParaRPr lang="en-US" sz="1000" b="0" dirty="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000" dirty="0">
                    <a:latin typeface="Arial" panose="020B0604020202020204" pitchFamily="34" charset="0"/>
                    <a:ea typeface="Gill Sans MT" charset="0"/>
                    <a:cs typeface="Arial" panose="020B0604020202020204" pitchFamily="34" charset="0"/>
                  </a:rPr>
                  <a:t>Non-negative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00" b="0" i="1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1000" b="0" i="0" smtClean="0"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sz="1000" b="0" i="1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1000" b="0" i="0" smtClean="0"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,…</m:t>
                    </m:r>
                  </m:oMath>
                </a14:m>
                <a:r>
                  <a:rPr lang="en-US" sz="1000" b="0" dirty="0">
                    <a:latin typeface="Arial" panose="020B0604020202020204" pitchFamily="34" charset="0"/>
                    <a:ea typeface="Gill Sans MT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00" b="0" i="1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000" b="0" i="1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𝜆</m:t>
                        </m:r>
                      </m:e>
                      <m:sub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  <a:ea typeface="Gill Sans MT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ea typeface="Gill Sans MT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ea typeface="Gill Sans MT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</m:oMath>
                </a14:m>
                <a:endParaRPr lang="en-US" sz="1000" b="0" dirty="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endParaRPr>
              </a:p>
              <a:p>
                <a:endParaRPr lang="en-US" sz="1000" b="0" dirty="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0DB795E-D348-E9B8-AD29-5992E07C3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426" y="1577840"/>
                <a:ext cx="2139421" cy="781817"/>
              </a:xfrm>
              <a:prstGeom prst="rect">
                <a:avLst/>
              </a:prstGeom>
              <a:blipFill>
                <a:blip r:embed="rId8"/>
                <a:stretch>
                  <a:fillRect l="-3704" t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6FC4F3D-BB08-12F4-21F4-8FDB0A1CBAB4}"/>
                  </a:ext>
                </a:extLst>
              </p:cNvPr>
              <p:cNvSpPr txBox="1"/>
              <p:nvPr/>
            </p:nvSpPr>
            <p:spPr>
              <a:xfrm>
                <a:off x="4870200" y="2535414"/>
                <a:ext cx="239937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0" smtClean="0"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𝐬</m:t>
                      </m:r>
                      <m:r>
                        <a:rPr lang="en-US" sz="1100" b="1" i="0" smtClean="0"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sz="1100" b="1" i="0" smtClean="0"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𝐭</m:t>
                      </m:r>
                      <m:r>
                        <a:rPr lang="en-US" sz="1100" b="1" i="0" smtClean="0"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1100" b="1" dirty="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6FC4F3D-BB08-12F4-21F4-8FDB0A1CB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200" y="2535414"/>
                <a:ext cx="239937" cy="169277"/>
              </a:xfrm>
              <a:prstGeom prst="rect">
                <a:avLst/>
              </a:prstGeom>
              <a:blipFill>
                <a:blip r:embed="rId4"/>
                <a:stretch>
                  <a:fillRect l="-7692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E9299C3-95DA-A8F7-D285-1E99EFB10445}"/>
                  </a:ext>
                </a:extLst>
              </p:cNvPr>
              <p:cNvSpPr txBox="1"/>
              <p:nvPr/>
            </p:nvSpPr>
            <p:spPr>
              <a:xfrm>
                <a:off x="5240263" y="2405384"/>
                <a:ext cx="3624647" cy="2698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100" b="1" i="1" spc="7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100" b="1" i="1" spc="7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1100" b="1" i="1" spc="7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𝒋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1100" b="1" i="1" spc="7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100" b="1" i="1" spc="7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100" b="1" i="1" spc="7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100" b="1" i="1" spc="7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𝑱</m:t>
                              </m:r>
                            </m:e>
                            <m:sub>
                              <m:r>
                                <a:rPr lang="en-US" sz="1100" b="1" i="1" spc="7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sub>
                        <m:sup/>
                        <m:e>
                          <m:sSubSup>
                            <m:sSubSupPr>
                              <m:ctrlPr>
                                <a:rPr lang="en-US" sz="1100" b="1" i="1" spc="7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100" b="1" spc="7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𝛌</m:t>
                              </m:r>
                            </m:e>
                            <m:sub>
                              <m:r>
                                <a:rPr lang="en-US" sz="1100" b="1" spc="7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100" b="1" i="1" spc="7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1" spc="7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  <m:t>𝐣</m:t>
                                  </m:r>
                                </m:e>
                                <m:sub>
                                  <m:r>
                                    <a:rPr lang="en-US" sz="1100" b="1" spc="7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sup>
                          </m:sSubSup>
                          <m:sSub>
                            <m:sSubPr>
                              <m:ctrlPr>
                                <a:rPr lang="en-US" sz="1100" b="1" i="1" spc="7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100" b="1" i="1" spc="7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100" b="1" i="1" spc="7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1100" b="1" i="1" spc="7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100" b="1" spc="7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1100" b="1" spc="7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100" b="1" i="1" spc="7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1" spc="7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  <m:t>𝐣</m:t>
                                  </m:r>
                                </m:e>
                                <m:sub>
                                  <m:r>
                                    <a:rPr lang="en-US" sz="1100" b="1" spc="7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  <m:r>
                        <a:rPr lang="en-US" sz="1100" b="1" i="0" smtClean="0"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100" b="1" i="1" spc="7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100" b="1" i="1" spc="7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1100" b="1" i="1" spc="7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𝒋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1100" b="1" i="1" spc="7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100" b="1" i="1" spc="7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100" b="1" i="1" spc="7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100" b="1" i="1" spc="7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𝑱</m:t>
                              </m:r>
                            </m:e>
                            <m:sub>
                              <m:r>
                                <a:rPr lang="en-US" sz="1100" b="1" i="1" spc="7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sub>
                        <m:sup/>
                        <m:e>
                          <m:sSubSup>
                            <m:sSubSupPr>
                              <m:ctrlPr>
                                <a:rPr lang="en-US" sz="1100" b="1" i="1" spc="7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100" b="1" spc="7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𝛌</m:t>
                              </m:r>
                            </m:e>
                            <m:sub>
                              <m:r>
                                <a:rPr lang="en-US" sz="1100" b="1" i="1" spc="7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100" b="1" i="1" spc="7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1" spc="7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  <m:t>𝐣</m:t>
                                  </m:r>
                                </m:e>
                                <m:sub>
                                  <m:r>
                                    <a:rPr lang="en-US" sz="1100" b="1" spc="7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sup>
                          </m:sSubSup>
                          <m:sSub>
                            <m:sSubPr>
                              <m:ctrlPr>
                                <a:rPr lang="en-US" sz="1100" b="1" i="1" spc="7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100" b="1" i="1" spc="7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100" b="1" i="1" spc="7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1100" b="1" i="1" spc="7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100" b="1" spc="7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1100" b="1" spc="7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100" b="1" i="1" spc="7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1" spc="7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  <m:t>𝐣</m:t>
                                  </m:r>
                                </m:e>
                                <m:sub>
                                  <m:r>
                                    <a:rPr lang="en-US" sz="1100" b="1" spc="7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  <m:r>
                        <a:rPr lang="en-US" sz="1100" b="1" i="0" smtClean="0"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+…+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100" b="1" i="1" spc="7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100" b="1" i="1" spc="7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1100" b="1" i="1" spc="7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𝒋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1100" b="1" i="1" spc="7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100" b="1" i="1" spc="7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100" b="1" i="1" spc="7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100" b="1" i="1" spc="7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𝑱</m:t>
                              </m:r>
                            </m:e>
                            <m:sub>
                              <m:r>
                                <a:rPr lang="en-US" sz="1100" b="1" i="1" spc="7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sub>
                        <m:sup/>
                        <m:e>
                          <m:sSubSup>
                            <m:sSubSupPr>
                              <m:ctrlPr>
                                <a:rPr lang="en-US" sz="1100" b="1" i="1" spc="7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100" b="1" spc="7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𝛌</m:t>
                              </m:r>
                            </m:e>
                            <m:sub>
                              <m:r>
                                <a:rPr lang="en-US" sz="1100" b="1" i="1" spc="7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𝑵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100" b="1" i="1" spc="7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1" spc="7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  <m:t>𝐣</m:t>
                                  </m:r>
                                </m:e>
                                <m:sub>
                                  <m:r>
                                    <a:rPr lang="en-US" sz="1100" b="1" spc="7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sup>
                          </m:sSubSup>
                          <m:sSub>
                            <m:sSubPr>
                              <m:ctrlPr>
                                <a:rPr lang="en-US" sz="1100" b="1" i="1" spc="7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100" b="1" i="1" spc="7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100" b="1" i="1" spc="7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1100" b="1" i="1" spc="7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100" b="1" spc="7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1100" b="1" spc="7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100" b="1" i="1" spc="7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1" spc="7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  <m:t>𝐣</m:t>
                                  </m:r>
                                </m:e>
                                <m:sub>
                                  <m:r>
                                    <a:rPr lang="en-US" sz="1100" b="1" spc="7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  <m:r>
                        <a:rPr lang="en-US" sz="1100" b="1" i="0" smtClean="0"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100" b="1" i="0" smtClean="0"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𝐛</m:t>
                      </m:r>
                    </m:oMath>
                  </m:oMathPara>
                </a14:m>
                <a:endParaRPr lang="en-US" sz="1100" b="1" dirty="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endParaRPr>
              </a:p>
              <a:p>
                <a:pPr algn="l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1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1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11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𝒋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11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1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1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1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𝑱</m:t>
                              </m:r>
                            </m:e>
                            <m:sub>
                              <m:r>
                                <a:rPr lang="en-US" sz="11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1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1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sz="11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e>
                      </m:nary>
                      <m:r>
                        <a:rPr lang="en-US" sz="11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1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en-US" sz="1100" b="1" dirty="0">
                  <a:solidFill>
                    <a:schemeClr val="accent1"/>
                  </a:solidFill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endParaRPr>
              </a:p>
              <a:p>
                <a:pPr algn="l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1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1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11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𝒋</m:t>
                              </m:r>
                            </m:e>
                            <m:sub>
                              <m:r>
                                <a:rPr lang="en-US" sz="11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11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1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1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𝑱</m:t>
                              </m:r>
                            </m:e>
                            <m:sub>
                              <m:r>
                                <a:rPr lang="en-US" sz="11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1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1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sz="11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</m:sSub>
                        </m:e>
                      </m:nary>
                      <m:r>
                        <a:rPr lang="en-US" sz="11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1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en-US" sz="1100" b="1" dirty="0">
                  <a:solidFill>
                    <a:schemeClr val="accent2"/>
                  </a:solidFill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⋮</m:t>
                      </m:r>
                    </m:oMath>
                  </m:oMathPara>
                </a14:m>
                <a:endParaRPr lang="en-US" sz="1100" b="1" dirty="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1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1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11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𝒋</m:t>
                              </m:r>
                            </m:e>
                            <m:sub>
                              <m:r>
                                <a:rPr lang="en-US" sz="11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𝑵</m:t>
                              </m:r>
                            </m:sub>
                          </m:sSub>
                          <m:r>
                            <a:rPr lang="en-US" sz="11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1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1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𝑱</m:t>
                              </m:r>
                            </m:e>
                            <m:sub>
                              <m:r>
                                <a:rPr lang="en-US" sz="11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𝑵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1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1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sz="11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𝑵</m:t>
                              </m:r>
                            </m:sub>
                          </m:sSub>
                        </m:e>
                      </m:nary>
                      <m:r>
                        <a:rPr lang="en-US" sz="11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1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en-US" sz="1100" b="1" dirty="0">
                  <a:solidFill>
                    <a:schemeClr val="accent2"/>
                  </a:solidFill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sz="11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en-US" sz="11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𝝀</m:t>
                      </m:r>
                      <m:r>
                        <a:rPr lang="en-US" sz="11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en-US" sz="11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en-US" sz="1100" b="1" dirty="0">
                  <a:solidFill>
                    <a:schemeClr val="accent2"/>
                  </a:solidFill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endParaRPr>
              </a:p>
              <a:p>
                <a:pPr algn="l">
                  <a:spcAft>
                    <a:spcPts val="600"/>
                  </a:spcAft>
                </a:pPr>
                <a:endParaRPr lang="en-US" sz="1100" b="1" dirty="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E9299C3-95DA-A8F7-D285-1E99EFB10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263" y="2405384"/>
                <a:ext cx="3624647" cy="2698687"/>
              </a:xfrm>
              <a:prstGeom prst="rect">
                <a:avLst/>
              </a:prstGeom>
              <a:blipFill>
                <a:blip r:embed="rId9"/>
                <a:stretch>
                  <a:fillRect l="-11616" t="-23303" r="-2525" b="-11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2" name="Group 141">
            <a:extLst>
              <a:ext uri="{FF2B5EF4-FFF2-40B4-BE49-F238E27FC236}">
                <a16:creationId xmlns:a16="http://schemas.microsoft.com/office/drawing/2014/main" id="{5B5DFD4B-2E98-0B6E-EC18-A534A30785CE}"/>
              </a:ext>
            </a:extLst>
          </p:cNvPr>
          <p:cNvGrpSpPr/>
          <p:nvPr/>
        </p:nvGrpSpPr>
        <p:grpSpPr>
          <a:xfrm>
            <a:off x="4066890" y="3178250"/>
            <a:ext cx="2051034" cy="1815643"/>
            <a:chOff x="3976387" y="3042206"/>
            <a:chExt cx="2051034" cy="1815643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BA1176F0-EA5E-E4AF-B472-2CD3598744CF}"/>
                </a:ext>
              </a:extLst>
            </p:cNvPr>
            <p:cNvSpPr/>
            <p:nvPr/>
          </p:nvSpPr>
          <p:spPr>
            <a:xfrm>
              <a:off x="3976387" y="3042206"/>
              <a:ext cx="2051034" cy="18156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AB49C06-BADE-C549-1611-435583A65BBF}"/>
                </a:ext>
              </a:extLst>
            </p:cNvPr>
            <p:cNvSpPr txBox="1"/>
            <p:nvPr/>
          </p:nvSpPr>
          <p:spPr>
            <a:xfrm>
              <a:off x="4004895" y="3071352"/>
              <a:ext cx="17471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900" b="1" dirty="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rPr>
                <a:t>Reformulation in terms of extreme points (red dots)</a:t>
              </a:r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C45EF157-3444-8B84-C9CC-95E41C1425CB}"/>
                </a:ext>
              </a:extLst>
            </p:cNvPr>
            <p:cNvGrpSpPr/>
            <p:nvPr/>
          </p:nvGrpSpPr>
          <p:grpSpPr>
            <a:xfrm>
              <a:off x="4625091" y="3636168"/>
              <a:ext cx="552144" cy="513086"/>
              <a:chOff x="3626165" y="3437210"/>
              <a:chExt cx="552144" cy="513086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2813EACF-ECDB-07EE-8B9C-D0B8D3DAFB94}"/>
                  </a:ext>
                </a:extLst>
              </p:cNvPr>
              <p:cNvGrpSpPr/>
              <p:nvPr/>
            </p:nvGrpSpPr>
            <p:grpSpPr>
              <a:xfrm>
                <a:off x="3687326" y="3537042"/>
                <a:ext cx="401620" cy="355349"/>
                <a:chOff x="3328954" y="2604593"/>
                <a:chExt cx="401620" cy="355349"/>
              </a:xfrm>
            </p:grpSpPr>
            <p:sp>
              <p:nvSpPr>
                <p:cNvPr id="50" name="Rectangle: Top Corners Snipped 49">
                  <a:extLst>
                    <a:ext uri="{FF2B5EF4-FFF2-40B4-BE49-F238E27FC236}">
                      <a16:creationId xmlns:a16="http://schemas.microsoft.com/office/drawing/2014/main" id="{F7E71C80-FC4A-ADD1-94BE-6E39A019B906}"/>
                    </a:ext>
                  </a:extLst>
                </p:cNvPr>
                <p:cNvSpPr/>
                <p:nvPr/>
              </p:nvSpPr>
              <p:spPr>
                <a:xfrm rot="4214674">
                  <a:off x="3352089" y="2581458"/>
                  <a:ext cx="355349" cy="401620"/>
                </a:xfrm>
                <a:prstGeom prst="snip2SameRect">
                  <a:avLst>
                    <a:gd name="adj1" fmla="val 0"/>
                    <a:gd name="adj2" fmla="val 31341"/>
                  </a:avLst>
                </a:prstGeom>
                <a:noFill/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accent1"/>
                    </a:solidFill>
                    <a:latin typeface="Arial" panose="020B0604020202020204" pitchFamily="34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8" name="TextBox 77">
                      <a:extLst>
                        <a:ext uri="{FF2B5EF4-FFF2-40B4-BE49-F238E27FC236}">
                          <a16:creationId xmlns:a16="http://schemas.microsoft.com/office/drawing/2014/main" id="{56564FE9-7F42-3871-6F67-0B31E3C7967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74868" y="2656388"/>
                      <a:ext cx="125295" cy="18466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l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200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Gill Sans MT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Gill Sans MT" charset="0"/>
                                    <a:cs typeface="Arial" panose="020B0604020202020204" pitchFamily="34" charset="0"/>
                                  </a:rPr>
                                  <m:t>𝑱</m:t>
                                </m:r>
                              </m:e>
                              <m:sub>
                                <m:r>
                                  <a:rPr lang="en-US" sz="1200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Gill Sans MT" charset="0"/>
                                    <a:cs typeface="Arial" panose="020B0604020202020204" pitchFamily="34" charset="0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Gill Sans MT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8" name="TextBox 77">
                      <a:extLst>
                        <a:ext uri="{FF2B5EF4-FFF2-40B4-BE49-F238E27FC236}">
                          <a16:creationId xmlns:a16="http://schemas.microsoft.com/office/drawing/2014/main" id="{56564FE9-7F42-3871-6F67-0B31E3C7967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74868" y="2656388"/>
                      <a:ext cx="125295" cy="184666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60000" r="-40000" b="-3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AFC7F824-0A24-4FA8-59B6-87266556F846}"/>
                  </a:ext>
                </a:extLst>
              </p:cNvPr>
              <p:cNvSpPr/>
              <p:nvPr/>
            </p:nvSpPr>
            <p:spPr>
              <a:xfrm>
                <a:off x="3968509" y="3437210"/>
                <a:ext cx="84828" cy="848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2A2EE0C3-6C89-1B2A-09A9-932B2E84F703}"/>
                  </a:ext>
                </a:extLst>
              </p:cNvPr>
              <p:cNvSpPr/>
              <p:nvPr/>
            </p:nvSpPr>
            <p:spPr>
              <a:xfrm>
                <a:off x="3820064" y="3865468"/>
                <a:ext cx="84828" cy="848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E4815FC8-D834-1961-4AF5-D2B51D2015CC}"/>
                  </a:ext>
                </a:extLst>
              </p:cNvPr>
              <p:cNvSpPr/>
              <p:nvPr/>
            </p:nvSpPr>
            <p:spPr>
              <a:xfrm>
                <a:off x="3693805" y="3522038"/>
                <a:ext cx="84828" cy="848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626578BF-E221-FB23-E9FE-5C49F84FE8BD}"/>
                  </a:ext>
                </a:extLst>
              </p:cNvPr>
              <p:cNvSpPr/>
              <p:nvPr/>
            </p:nvSpPr>
            <p:spPr>
              <a:xfrm>
                <a:off x="3626165" y="3675990"/>
                <a:ext cx="84828" cy="848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A2324E5A-792A-FFE3-6056-B79F9878A1D1}"/>
                  </a:ext>
                </a:extLst>
              </p:cNvPr>
              <p:cNvSpPr/>
              <p:nvPr/>
            </p:nvSpPr>
            <p:spPr>
              <a:xfrm>
                <a:off x="4093481" y="3780640"/>
                <a:ext cx="84828" cy="848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DD8DAFA7-BFE7-6C27-E8E7-30B8702C5591}"/>
                  </a:ext>
                </a:extLst>
              </p:cNvPr>
              <p:cNvSpPr/>
              <p:nvPr/>
            </p:nvSpPr>
            <p:spPr>
              <a:xfrm>
                <a:off x="3663192" y="3807010"/>
                <a:ext cx="84828" cy="848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9EF72159-DF82-02AB-DC55-C35EF97816EF}"/>
                </a:ext>
              </a:extLst>
            </p:cNvPr>
            <p:cNvGrpSpPr/>
            <p:nvPr/>
          </p:nvGrpSpPr>
          <p:grpSpPr>
            <a:xfrm>
              <a:off x="4385286" y="4258705"/>
              <a:ext cx="445892" cy="435624"/>
              <a:chOff x="3383951" y="4042403"/>
              <a:chExt cx="445892" cy="435624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62889960-47C2-A1F5-0B74-303067DC222B}"/>
                  </a:ext>
                </a:extLst>
              </p:cNvPr>
              <p:cNvGrpSpPr/>
              <p:nvPr/>
            </p:nvGrpSpPr>
            <p:grpSpPr>
              <a:xfrm>
                <a:off x="3434208" y="4084817"/>
                <a:ext cx="350796" cy="350796"/>
                <a:chOff x="3280717" y="3375889"/>
                <a:chExt cx="562699" cy="56269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0" name="TextBox 79">
                      <a:extLst>
                        <a:ext uri="{FF2B5EF4-FFF2-40B4-BE49-F238E27FC236}">
                          <a16:creationId xmlns:a16="http://schemas.microsoft.com/office/drawing/2014/main" id="{16223690-638E-5F6E-2A98-2D2B4BCF8A1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71496" y="3472572"/>
                      <a:ext cx="290560" cy="29621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algn="l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2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Gill Sans MT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Gill Sans MT" charset="0"/>
                                    <a:cs typeface="Arial" panose="020B0604020202020204" pitchFamily="34" charset="0"/>
                                  </a:rPr>
                                  <m:t>𝑱</m:t>
                                </m:r>
                              </m:e>
                              <m:sub>
                                <m:r>
                                  <a:rPr lang="en-US" sz="12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Gill Sans MT" charset="0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Gill Sans MT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0" name="TextBox 79">
                      <a:extLst>
                        <a:ext uri="{FF2B5EF4-FFF2-40B4-BE49-F238E27FC236}">
                          <a16:creationId xmlns:a16="http://schemas.microsoft.com/office/drawing/2014/main" id="{16223690-638E-5F6E-2A98-2D2B4BCF8A1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71496" y="3472572"/>
                      <a:ext cx="290560" cy="296216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26667" r="-6667" b="-33333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81" name="Rectangle: Diagonal Corners Snipped 80">
                  <a:extLst>
                    <a:ext uri="{FF2B5EF4-FFF2-40B4-BE49-F238E27FC236}">
                      <a16:creationId xmlns:a16="http://schemas.microsoft.com/office/drawing/2014/main" id="{65C26FB0-F10D-5192-BAAD-CCDC04070987}"/>
                    </a:ext>
                  </a:extLst>
                </p:cNvPr>
                <p:cNvSpPr/>
                <p:nvPr/>
              </p:nvSpPr>
              <p:spPr>
                <a:xfrm>
                  <a:off x="3280717" y="3375889"/>
                  <a:ext cx="562699" cy="562699"/>
                </a:xfrm>
                <a:prstGeom prst="snip2DiagRect">
                  <a:avLst>
                    <a:gd name="adj1" fmla="val 0"/>
                    <a:gd name="adj2" fmla="val 35285"/>
                  </a:avLst>
                </a:prstGeom>
                <a:noFill/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0BF221E1-6FA8-2AF8-0F57-3A40197DD757}"/>
                  </a:ext>
                </a:extLst>
              </p:cNvPr>
              <p:cNvSpPr/>
              <p:nvPr/>
            </p:nvSpPr>
            <p:spPr>
              <a:xfrm>
                <a:off x="3391794" y="4042403"/>
                <a:ext cx="84828" cy="848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3CB98DD2-50F6-10D7-F198-6523BCEC5889}"/>
                  </a:ext>
                </a:extLst>
              </p:cNvPr>
              <p:cNvSpPr/>
              <p:nvPr/>
            </p:nvSpPr>
            <p:spPr>
              <a:xfrm>
                <a:off x="3620778" y="4056012"/>
                <a:ext cx="84828" cy="848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56745254-95F3-1D37-FA70-1C5DEE88B4A3}"/>
                  </a:ext>
                </a:extLst>
              </p:cNvPr>
              <p:cNvSpPr/>
              <p:nvPr/>
            </p:nvSpPr>
            <p:spPr>
              <a:xfrm>
                <a:off x="3745015" y="4171899"/>
                <a:ext cx="84828" cy="848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7C03890B-4F82-5F4C-4BA4-E2E79D0EFBE6}"/>
                  </a:ext>
                </a:extLst>
              </p:cNvPr>
              <p:cNvSpPr/>
              <p:nvPr/>
            </p:nvSpPr>
            <p:spPr>
              <a:xfrm>
                <a:off x="3383951" y="4263214"/>
                <a:ext cx="84828" cy="848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07290201-4027-4E64-DA0D-9D7822D81AA4}"/>
                  </a:ext>
                </a:extLst>
              </p:cNvPr>
              <p:cNvSpPr/>
              <p:nvPr/>
            </p:nvSpPr>
            <p:spPr>
              <a:xfrm>
                <a:off x="3514890" y="4393199"/>
                <a:ext cx="84828" cy="848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078B1C2F-6B84-3310-6493-B8A35C333295}"/>
                  </a:ext>
                </a:extLst>
              </p:cNvPr>
              <p:cNvSpPr/>
              <p:nvPr/>
            </p:nvSpPr>
            <p:spPr>
              <a:xfrm>
                <a:off x="3742590" y="4393199"/>
                <a:ext cx="84828" cy="848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9C431D69-C9ED-80AB-4E92-E70D59645C7E}"/>
                </a:ext>
              </a:extLst>
            </p:cNvPr>
            <p:cNvGrpSpPr/>
            <p:nvPr/>
          </p:nvGrpSpPr>
          <p:grpSpPr>
            <a:xfrm>
              <a:off x="5280346" y="4050134"/>
              <a:ext cx="488440" cy="448504"/>
              <a:chOff x="4111080" y="4013172"/>
              <a:chExt cx="488440" cy="448504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FA86B9B0-7B44-2800-DC43-389A902B8EE7}"/>
                  </a:ext>
                </a:extLst>
              </p:cNvPr>
              <p:cNvGrpSpPr/>
              <p:nvPr/>
            </p:nvGrpSpPr>
            <p:grpSpPr>
              <a:xfrm>
                <a:off x="4161801" y="4062026"/>
                <a:ext cx="387401" cy="350796"/>
                <a:chOff x="3778810" y="3198824"/>
                <a:chExt cx="387401" cy="350796"/>
              </a:xfrm>
            </p:grpSpPr>
            <p:sp>
              <p:nvSpPr>
                <p:cNvPr id="84" name="Rectangle: Top Corners Snipped 83">
                  <a:extLst>
                    <a:ext uri="{FF2B5EF4-FFF2-40B4-BE49-F238E27FC236}">
                      <a16:creationId xmlns:a16="http://schemas.microsoft.com/office/drawing/2014/main" id="{E01F66C3-93F2-657B-2DC1-F6F1AC5C6651}"/>
                    </a:ext>
                  </a:extLst>
                </p:cNvPr>
                <p:cNvSpPr/>
                <p:nvPr/>
              </p:nvSpPr>
              <p:spPr>
                <a:xfrm>
                  <a:off x="3778810" y="3198824"/>
                  <a:ext cx="387401" cy="350796"/>
                </a:xfrm>
                <a:prstGeom prst="snip2SameRect">
                  <a:avLst>
                    <a:gd name="adj1" fmla="val 50000"/>
                    <a:gd name="adj2" fmla="val 0"/>
                  </a:avLst>
                </a:pr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TextBox 84">
                      <a:extLst>
                        <a:ext uri="{FF2B5EF4-FFF2-40B4-BE49-F238E27FC236}">
                          <a16:creationId xmlns:a16="http://schemas.microsoft.com/office/drawing/2014/main" id="{12DAC5F1-5767-4F07-4D88-51558FB89D0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14138" y="3295812"/>
                      <a:ext cx="125295" cy="18466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l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200" b="1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Gill Sans MT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1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Gill Sans MT" charset="0"/>
                                    <a:cs typeface="Arial" panose="020B0604020202020204" pitchFamily="34" charset="0"/>
                                  </a:rPr>
                                  <m:t>𝑱</m:t>
                                </m:r>
                              </m:e>
                              <m:sub>
                                <m:r>
                                  <a:rPr lang="en-US" sz="1200" b="1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Gill Sans MT" charset="0"/>
                                    <a:cs typeface="Arial" panose="020B0604020202020204" pitchFamily="34" charset="0"/>
                                  </a:rPr>
                                  <m:t>𝑵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 b="1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ea typeface="Gill Sans MT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TextBox 84">
                      <a:extLst>
                        <a:ext uri="{FF2B5EF4-FFF2-40B4-BE49-F238E27FC236}">
                          <a16:creationId xmlns:a16="http://schemas.microsoft.com/office/drawing/2014/main" id="{12DAC5F1-5767-4F07-4D88-51558FB89D0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4138" y="3295812"/>
                      <a:ext cx="125295" cy="184666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60000" r="-55000" b="-3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5DE4697-686D-3919-DD2E-A608462192B1}"/>
                  </a:ext>
                </a:extLst>
              </p:cNvPr>
              <p:cNvSpPr/>
              <p:nvPr/>
            </p:nvSpPr>
            <p:spPr>
              <a:xfrm>
                <a:off x="4316097" y="4013172"/>
                <a:ext cx="84828" cy="848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81E5F79E-E42A-5219-A05C-5B85BBDF7FE6}"/>
                  </a:ext>
                </a:extLst>
              </p:cNvPr>
              <p:cNvSpPr/>
              <p:nvPr/>
            </p:nvSpPr>
            <p:spPr>
              <a:xfrm>
                <a:off x="4111080" y="4195010"/>
                <a:ext cx="84828" cy="848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951C6CB6-BB4D-BA06-ED24-C2B1EFBB78B4}"/>
                  </a:ext>
                </a:extLst>
              </p:cNvPr>
              <p:cNvSpPr/>
              <p:nvPr/>
            </p:nvSpPr>
            <p:spPr>
              <a:xfrm>
                <a:off x="4119387" y="4376848"/>
                <a:ext cx="84828" cy="848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993B2A2B-0316-2C34-A9F0-30DAB0F3410F}"/>
                  </a:ext>
                </a:extLst>
              </p:cNvPr>
              <p:cNvSpPr/>
              <p:nvPr/>
            </p:nvSpPr>
            <p:spPr>
              <a:xfrm>
                <a:off x="4497981" y="4376848"/>
                <a:ext cx="84828" cy="848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391F3E15-AEB7-3110-1551-FA2B6B3DF082}"/>
                  </a:ext>
                </a:extLst>
              </p:cNvPr>
              <p:cNvSpPr/>
              <p:nvPr/>
            </p:nvSpPr>
            <p:spPr>
              <a:xfrm>
                <a:off x="4514692" y="4186416"/>
                <a:ext cx="84828" cy="848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AFA769A9-3D36-EC06-AFAE-09EBA7CADBB2}"/>
              </a:ext>
            </a:extLst>
          </p:cNvPr>
          <p:cNvSpPr txBox="1"/>
          <p:nvPr/>
        </p:nvSpPr>
        <p:spPr>
          <a:xfrm>
            <a:off x="3018689" y="2468472"/>
            <a:ext cx="16150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Complicating constraints</a:t>
            </a:r>
            <a:br>
              <a:rPr lang="en-US" sz="900" b="1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</a:br>
            <a:r>
              <a:rPr lang="en-US" sz="900" b="1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(system-level constraints)</a:t>
            </a:r>
            <a:endParaRPr lang="en-US" sz="900" dirty="0">
              <a:latin typeface="Arial" panose="020B0604020202020204" pitchFamily="34" charset="0"/>
            </a:endParaRPr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0149E2D1-DF61-1C3F-5FFC-D82F9204A207}"/>
              </a:ext>
            </a:extLst>
          </p:cNvPr>
          <p:cNvCxnSpPr>
            <a:cxnSpLocks/>
          </p:cNvCxnSpPr>
          <p:nvPr/>
        </p:nvCxnSpPr>
        <p:spPr>
          <a:xfrm>
            <a:off x="4606728" y="2653138"/>
            <a:ext cx="14954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6645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90E63-405A-27EE-62F0-B5AFE3A32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BD4E72-B3E4-ACD7-5CD5-E0ABE22DD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34</a:t>
            </a:fld>
            <a:endParaRPr lang="en-US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11BAF8A-589F-6999-66D0-067E50725AD1}"/>
              </a:ext>
            </a:extLst>
          </p:cNvPr>
          <p:cNvSpPr txBox="1"/>
          <p:nvPr/>
        </p:nvSpPr>
        <p:spPr>
          <a:xfrm>
            <a:off x="324000" y="1067783"/>
            <a:ext cx="235096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Original formulation </a:t>
            </a:r>
            <a:br>
              <a:rPr lang="en-US" sz="1100" b="1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</a:br>
            <a:r>
              <a:rPr lang="en-US" sz="1100" b="1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(aka compact formulation)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5168B6-5383-6838-9D39-4418E8DCEE81}"/>
              </a:ext>
            </a:extLst>
          </p:cNvPr>
          <p:cNvSpPr txBox="1"/>
          <p:nvPr/>
        </p:nvSpPr>
        <p:spPr>
          <a:xfrm>
            <a:off x="324000" y="273966"/>
            <a:ext cx="896114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Dantzig-Wolfe Decomposition is suitable for linear programs </a:t>
            </a:r>
            <a:b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 block-diagonal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62BD4D-B5E9-847E-2DA4-55CBE638CE25}"/>
                  </a:ext>
                </a:extLst>
              </p:cNvPr>
              <p:cNvSpPr txBox="1"/>
              <p:nvPr/>
            </p:nvSpPr>
            <p:spPr>
              <a:xfrm>
                <a:off x="649428" y="2521959"/>
                <a:ext cx="1911292" cy="2319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100" b="1" i="1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100" b="0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min</m:t>
                          </m:r>
                        </m:e>
                        <m:lim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𝐱</m:t>
                          </m:r>
                        </m:lim>
                      </m:limLow>
                      <m:r>
                        <a:rPr lang="en-US" sz="1100" b="1" i="0" smtClean="0"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    </m:t>
                      </m:r>
                      <m:sSubSup>
                        <m:sSubSupPr>
                          <m:ctrlPr>
                            <a:rPr lang="en-US" sz="1100" b="1" i="1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𝐜</m:t>
                          </m:r>
                        </m:e>
                        <m:sub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𝐓</m:t>
                          </m:r>
                        </m:sup>
                      </m:sSubSup>
                      <m:sSub>
                        <m:sSubPr>
                          <m:ctrlPr>
                            <a:rPr lang="en-US" sz="1100" b="1" i="1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𝐱</m:t>
                          </m:r>
                        </m:e>
                        <m:sub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1100" b="1" i="0" smtClean="0"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1100" b="1" i="1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𝐜</m:t>
                          </m:r>
                        </m:e>
                        <m:sub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  <m:sup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𝐓</m:t>
                          </m:r>
                        </m:sup>
                      </m:sSubSup>
                      <m:sSub>
                        <m:sSubPr>
                          <m:ctrlPr>
                            <a:rPr lang="en-US" sz="1100" b="1" i="1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𝐱</m:t>
                          </m:r>
                        </m:e>
                        <m:sub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1100" b="1" i="0" smtClean="0"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+…+</m:t>
                      </m:r>
                      <m:sSubSup>
                        <m:sSubSupPr>
                          <m:ctrlPr>
                            <a:rPr lang="en-US" sz="1100" b="1" i="1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𝐜</m:t>
                          </m:r>
                        </m:e>
                        <m:sub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𝐍</m:t>
                          </m:r>
                        </m:sub>
                        <m:sup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𝐓</m:t>
                          </m:r>
                        </m:sup>
                      </m:sSubSup>
                      <m:sSub>
                        <m:sSubPr>
                          <m:ctrlPr>
                            <a:rPr lang="en-US" sz="1100" b="1" i="1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𝐱</m:t>
                          </m:r>
                        </m:e>
                        <m:sub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𝐍</m:t>
                          </m:r>
                        </m:sub>
                      </m:sSub>
                    </m:oMath>
                  </m:oMathPara>
                </a14:m>
                <a:endParaRPr lang="en-US" sz="1100" b="1" dirty="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62BD4D-B5E9-847E-2DA4-55CBE638C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28" y="2521959"/>
                <a:ext cx="1911292" cy="231987"/>
              </a:xfrm>
              <a:prstGeom prst="rect">
                <a:avLst/>
              </a:prstGeom>
              <a:blipFill>
                <a:blip r:embed="rId3"/>
                <a:stretch>
                  <a:fillRect l="-958" r="-319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66DD25-5490-91C1-3EAC-DA413D0A2935}"/>
                  </a:ext>
                </a:extLst>
              </p:cNvPr>
              <p:cNvSpPr txBox="1"/>
              <p:nvPr/>
            </p:nvSpPr>
            <p:spPr>
              <a:xfrm>
                <a:off x="253032" y="2991587"/>
                <a:ext cx="239937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0" smtClean="0"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𝐬</m:t>
                      </m:r>
                      <m:r>
                        <a:rPr lang="en-US" sz="1100" b="1" i="0" smtClean="0"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sz="1100" b="1" i="0" smtClean="0"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𝐭</m:t>
                      </m:r>
                      <m:r>
                        <a:rPr lang="en-US" sz="1100" b="1" i="0" smtClean="0"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1100" b="1" dirty="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66DD25-5490-91C1-3EAC-DA413D0A2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32" y="2991587"/>
                <a:ext cx="239937" cy="169277"/>
              </a:xfrm>
              <a:prstGeom prst="rect">
                <a:avLst/>
              </a:prstGeom>
              <a:blipFill>
                <a:blip r:embed="rId4"/>
                <a:stretch>
                  <a:fillRect l="-7692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DA9077C-579E-0ACB-E5A9-4E1A8F55DBEE}"/>
                  </a:ext>
                </a:extLst>
              </p:cNvPr>
              <p:cNvSpPr txBox="1"/>
              <p:nvPr/>
            </p:nvSpPr>
            <p:spPr>
              <a:xfrm>
                <a:off x="667959" y="2905652"/>
                <a:ext cx="1875962" cy="1692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1" i="1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𝐀</m:t>
                          </m:r>
                        </m:e>
                        <m:sub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1100" b="1" i="1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𝐱</m:t>
                          </m:r>
                        </m:e>
                        <m:sub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1100" b="1" i="0" smtClean="0"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100" b="1" i="1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𝐀</m:t>
                          </m:r>
                        </m:e>
                        <m:sub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1100" b="1" i="1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𝐱</m:t>
                          </m:r>
                        </m:e>
                        <m:sub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1100" b="1" i="0" smtClean="0"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+…+</m:t>
                      </m:r>
                      <m:sSub>
                        <m:sSubPr>
                          <m:ctrlPr>
                            <a:rPr lang="en-US" sz="1100" b="1" i="1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𝐀</m:t>
                          </m:r>
                        </m:e>
                        <m:sub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𝐍</m:t>
                          </m:r>
                        </m:sub>
                      </m:sSub>
                      <m:sSub>
                        <m:sSubPr>
                          <m:ctrlPr>
                            <a:rPr lang="en-US" sz="1100" b="1" i="1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𝐱</m:t>
                          </m:r>
                        </m:e>
                        <m:sub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𝐧</m:t>
                          </m:r>
                        </m:sub>
                      </m:sSub>
                      <m:r>
                        <a:rPr lang="en-US" sz="1100" b="1" i="1" smtClean="0"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en-US" sz="1100" b="1" i="0" smtClean="0"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𝐛</m:t>
                      </m:r>
                    </m:oMath>
                  </m:oMathPara>
                </a14:m>
                <a:endParaRPr lang="en-US" sz="1100" b="1" dirty="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1" i="1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𝐁</m:t>
                          </m:r>
                        </m:e>
                        <m:sub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1100" b="1" i="1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𝐱</m:t>
                          </m:r>
                        </m:e>
                        <m:sub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1100" b="1" i="0" smtClean="0"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≤</m:t>
                      </m:r>
                      <m:sSub>
                        <m:sSubPr>
                          <m:ctrlPr>
                            <a:rPr lang="en-US" sz="1100" b="1" i="1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𝐝</m:t>
                          </m:r>
                        </m:e>
                        <m:sub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100" b="1" dirty="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1" i="1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𝐁</m:t>
                          </m:r>
                        </m:e>
                        <m:sub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1100" b="1" i="1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𝐱</m:t>
                          </m:r>
                        </m:e>
                        <m:sub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1100" b="1" i="0" smtClean="0"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≤</m:t>
                      </m:r>
                      <m:sSub>
                        <m:sSubPr>
                          <m:ctrlPr>
                            <a:rPr lang="en-US" sz="1100" b="1" i="1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𝐝</m:t>
                          </m:r>
                        </m:e>
                        <m:sub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1100" b="1" dirty="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⋮</m:t>
                      </m:r>
                    </m:oMath>
                  </m:oMathPara>
                </a14:m>
                <a:endParaRPr lang="en-US" sz="1100" b="1" dirty="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1" i="1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𝐁</m:t>
                          </m:r>
                        </m:e>
                        <m:sub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𝐍</m:t>
                          </m:r>
                        </m:sub>
                      </m:sSub>
                      <m:sSub>
                        <m:sSubPr>
                          <m:ctrlPr>
                            <a:rPr lang="en-US" sz="1100" b="1" i="1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𝐱</m:t>
                          </m:r>
                        </m:e>
                        <m:sub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𝐍</m:t>
                          </m:r>
                        </m:sub>
                      </m:sSub>
                      <m:r>
                        <a:rPr lang="en-US" sz="1100" b="1" i="0" smtClean="0"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≤</m:t>
                      </m:r>
                      <m:sSub>
                        <m:sSubPr>
                          <m:ctrlPr>
                            <a:rPr lang="en-US" sz="1100" b="1" i="1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𝐝</m:t>
                          </m:r>
                        </m:e>
                        <m:sub>
                          <m:r>
                            <a:rPr lang="en-US" sz="1100" b="1" i="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𝐍</m:t>
                          </m:r>
                        </m:sub>
                      </m:sSub>
                    </m:oMath>
                  </m:oMathPara>
                </a14:m>
                <a:endParaRPr lang="en-US" sz="1100" b="1" dirty="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DA9077C-579E-0ACB-E5A9-4E1A8F55D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59" y="2905652"/>
                <a:ext cx="1875962" cy="16927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921218D-D1D4-B211-55F0-8E06DBB4E814}"/>
                  </a:ext>
                </a:extLst>
              </p:cNvPr>
              <p:cNvSpPr txBox="1"/>
              <p:nvPr/>
            </p:nvSpPr>
            <p:spPr>
              <a:xfrm>
                <a:off x="324000" y="1584601"/>
                <a:ext cx="2139421" cy="7694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000" u="sng" dirty="0">
                    <a:latin typeface="Arial" panose="020B0604020202020204" pitchFamily="34" charset="0"/>
                    <a:ea typeface="Gill Sans MT" charset="0"/>
                    <a:cs typeface="Arial" panose="020B0604020202020204" pitchFamily="34" charset="0"/>
                  </a:rPr>
                  <a:t>Notations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000" b="0" i="0" smtClean="0"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N</m:t>
                    </m:r>
                  </m:oMath>
                </a14:m>
                <a:r>
                  <a:rPr lang="en-US" sz="1000" b="0" dirty="0">
                    <a:latin typeface="Cambria Math" panose="02040503050406030204" pitchFamily="18" charset="0"/>
                    <a:ea typeface="Gill Sans MT" charset="0"/>
                    <a:cs typeface="Arial" panose="020B0604020202020204" pitchFamily="34" charset="0"/>
                  </a:rPr>
                  <a:t> units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000" b="0" i="1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1000" b="0" i="0" smtClean="0"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1000" b="0" i="1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R</m:t>
                        </m:r>
                      </m:e>
                      <m:sup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  <a:ea typeface="Gill Sans MT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000" b="0" i="0" smtClean="0">
                                <a:latin typeface="Cambria Math" panose="02040503050406030204" pitchFamily="18" charset="0"/>
                                <a:ea typeface="Gill Sans MT" charset="0"/>
                                <a:cs typeface="Arial" panose="020B0604020202020204" pitchFamily="34" charset="0"/>
                              </a:rPr>
                              <m:t>n</m:t>
                            </m:r>
                          </m:e>
                          <m:sub>
                            <m:r>
                              <a:rPr lang="en-US" sz="1000" b="0" i="0" smtClean="0">
                                <a:latin typeface="Cambria Math" panose="02040503050406030204" pitchFamily="18" charset="0"/>
                                <a:ea typeface="Gill Sans MT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sz="1000" b="0" i="0" smtClean="0"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sz="1000" b="0" i="1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1000" b="0" i="0" smtClean="0"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1000" b="0" i="1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R</m:t>
                        </m:r>
                      </m:e>
                      <m:sup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  <a:ea typeface="Gill Sans MT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000" b="0" i="0" smtClean="0">
                                <a:latin typeface="Cambria Math" panose="02040503050406030204" pitchFamily="18" charset="0"/>
                                <a:ea typeface="Gill Sans MT" charset="0"/>
                                <a:cs typeface="Arial" panose="020B0604020202020204" pitchFamily="34" charset="0"/>
                              </a:rPr>
                              <m:t>n</m:t>
                            </m:r>
                          </m:e>
                          <m:sub>
                            <m:r>
                              <a:rPr lang="en-US" sz="1000" b="0" i="0" smtClean="0">
                                <a:latin typeface="Cambria Math" panose="02040503050406030204" pitchFamily="18" charset="0"/>
                                <a:ea typeface="Gill Sans MT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000" b="0" dirty="0">
                    <a:latin typeface="Arial" panose="020B0604020202020204" pitchFamily="34" charset="0"/>
                    <a:ea typeface="Gill Sans MT" charset="0"/>
                    <a:cs typeface="Arial" panose="020B0604020202020204" pitchFamily="34" charset="0"/>
                  </a:rPr>
                  <a:t>, …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000" b="0" i="0" smtClean="0"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1000" b="0" i="0" smtClean="0"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1000" b="0" i="1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R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m</m:t>
                        </m:r>
                      </m:sup>
                    </m:sSup>
                    <m:r>
                      <a:rPr lang="en-US" sz="1000" b="0" i="0" smtClean="0"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sz="1000" b="0" i="1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d</m:t>
                        </m:r>
                      </m:e>
                      <m:sub>
                        <m: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1000" b="0" i="0" smtClean="0"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1000" b="0" i="1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R</m:t>
                        </m:r>
                      </m:e>
                      <m:sup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  <a:ea typeface="Gill Sans MT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000" b="0" i="0" smtClean="0">
                                <a:latin typeface="Cambria Math" panose="02040503050406030204" pitchFamily="18" charset="0"/>
                                <a:ea typeface="Gill Sans MT" charset="0"/>
                                <a:cs typeface="Arial" panose="020B0604020202020204" pitchFamily="34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1000" b="0" i="0" smtClean="0">
                                <a:latin typeface="Cambria Math" panose="02040503050406030204" pitchFamily="18" charset="0"/>
                                <a:ea typeface="Gill Sans MT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sz="1000" b="0" i="0" smtClean="0"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en-US" sz="1000" b="0" i="1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d</m:t>
                        </m:r>
                      </m:e>
                      <m:sub>
                        <m: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1000" b="0" i="0" smtClean="0"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1000" b="0" i="1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R</m:t>
                        </m:r>
                      </m:e>
                      <m:sup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  <a:ea typeface="Gill Sans MT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000" b="0" i="0" smtClean="0">
                                <a:latin typeface="Cambria Math" panose="02040503050406030204" pitchFamily="18" charset="0"/>
                                <a:ea typeface="Gill Sans MT" charset="0"/>
                                <a:cs typeface="Arial" panose="020B0604020202020204" pitchFamily="34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1000" b="0" i="0" smtClean="0">
                                <a:latin typeface="Cambria Math" panose="02040503050406030204" pitchFamily="18" charset="0"/>
                                <a:ea typeface="Gill Sans MT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sz="1000" b="0" i="0" smtClean="0"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, ….</m:t>
                    </m:r>
                  </m:oMath>
                </a14:m>
                <a:endParaRPr lang="en-US" sz="1000" b="0" dirty="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000" dirty="0">
                    <a:latin typeface="Arial" panose="020B0604020202020204" pitchFamily="34" charset="0"/>
                    <a:ea typeface="Gill Sans MT" charset="0"/>
                    <a:cs typeface="Arial" panose="020B0604020202020204" pitchFamily="34" charset="0"/>
                  </a:rPr>
                  <a:t>Non-negative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00" b="0" i="1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1000" b="0" i="0" smtClean="0"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sz="1000" b="0" i="1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1000" b="0" i="0" smtClean="0"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,…</m:t>
                    </m:r>
                  </m:oMath>
                </a14:m>
                <a:endParaRPr lang="en-US" sz="1000" b="0" dirty="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921218D-D1D4-B211-55F0-8E06DBB4E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" y="1584601"/>
                <a:ext cx="2139421" cy="769441"/>
              </a:xfrm>
              <a:prstGeom prst="rect">
                <a:avLst/>
              </a:prstGeom>
              <a:blipFill>
                <a:blip r:embed="rId6"/>
                <a:stretch>
                  <a:fillRect l="-3704" t="-6349" b="-8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F07DA0BF-906A-7D65-1E84-2C60DF13F643}"/>
              </a:ext>
            </a:extLst>
          </p:cNvPr>
          <p:cNvGrpSpPr/>
          <p:nvPr/>
        </p:nvGrpSpPr>
        <p:grpSpPr>
          <a:xfrm>
            <a:off x="2762919" y="1049720"/>
            <a:ext cx="354960" cy="354960"/>
            <a:chOff x="3601720" y="1604397"/>
            <a:chExt cx="660400" cy="6604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E136B4B-22DF-960F-C53E-A16F0F59AB07}"/>
                </a:ext>
              </a:extLst>
            </p:cNvPr>
            <p:cNvSpPr/>
            <p:nvPr/>
          </p:nvSpPr>
          <p:spPr>
            <a:xfrm>
              <a:off x="3601720" y="1604397"/>
              <a:ext cx="660400" cy="660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FD8862F8-1F7D-EC55-360A-40BD7F60563F}"/>
                </a:ext>
              </a:extLst>
            </p:cNvPr>
            <p:cNvSpPr/>
            <p:nvPr/>
          </p:nvSpPr>
          <p:spPr>
            <a:xfrm rot="5400000">
              <a:off x="3703922" y="1784905"/>
              <a:ext cx="525186" cy="296325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93BB49F-D9B5-730C-3DE7-FA0793A4B9B2}"/>
              </a:ext>
            </a:extLst>
          </p:cNvPr>
          <p:cNvSpPr txBox="1"/>
          <p:nvPr/>
        </p:nvSpPr>
        <p:spPr>
          <a:xfrm>
            <a:off x="3510752" y="1066126"/>
            <a:ext cx="434126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Reformulation in terms of extreme points of the subproblems</a:t>
            </a:r>
            <a:br>
              <a:rPr lang="en-US" sz="1100" b="1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</a:br>
            <a:r>
              <a:rPr lang="en-US" sz="1100" b="1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(aka extended formulation)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D88948B-97E0-4FEA-AC20-B753F933D72F}"/>
              </a:ext>
            </a:extLst>
          </p:cNvPr>
          <p:cNvCxnSpPr>
            <a:cxnSpLocks/>
          </p:cNvCxnSpPr>
          <p:nvPr/>
        </p:nvCxnSpPr>
        <p:spPr>
          <a:xfrm flipV="1">
            <a:off x="2938025" y="1525421"/>
            <a:ext cx="0" cy="32418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2736EDC-8182-2246-23FE-D15CEDF45F8D}"/>
                  </a:ext>
                </a:extLst>
              </p:cNvPr>
              <p:cNvSpPr txBox="1"/>
              <p:nvPr/>
            </p:nvSpPr>
            <p:spPr>
              <a:xfrm>
                <a:off x="5109234" y="1749714"/>
                <a:ext cx="3885871" cy="4322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100" b="1" i="1" spc="7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100" b="0" i="0" spc="7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min</m:t>
                          </m:r>
                        </m:e>
                        <m:lim>
                          <m:r>
                            <a:rPr lang="en-US" sz="1100" b="1" i="0" spc="70" smtClean="0">
                              <a:latin typeface="Cambria Math" panose="02040503050406030204" pitchFamily="18" charset="0"/>
                              <a:ea typeface="Gill Sans MT" charset="0"/>
                              <a:cs typeface="Arial" panose="020B0604020202020204" pitchFamily="34" charset="0"/>
                            </a:rPr>
                            <m:t>𝛌</m:t>
                          </m:r>
                        </m:lim>
                      </m:limLow>
                      <m:r>
                        <a:rPr lang="en-US" sz="1100" b="1" i="0" spc="70" smtClean="0"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100" b="1" i="1" spc="7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100" b="1" i="1" spc="7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1100" b="1" i="1" spc="7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𝒋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1100" b="1" i="1" spc="7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100" b="1" i="1" spc="7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100" b="1" i="1" spc="7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100" b="1" i="1" spc="7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𝑱</m:t>
                              </m:r>
                            </m:e>
                            <m:sub>
                              <m:r>
                                <a:rPr lang="en-US" sz="1100" b="1" i="1" spc="7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sub>
                        <m:sup/>
                        <m:e>
                          <m:sSubSup>
                            <m:sSubSupPr>
                              <m:ctrlPr>
                                <a:rPr lang="en-US" sz="1100" b="1" i="1" spc="7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100" b="1" spc="7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𝛌</m:t>
                              </m:r>
                            </m:e>
                            <m:sub>
                              <m:r>
                                <a:rPr lang="en-US" sz="1100" b="1" spc="7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100" b="1" i="1" spc="7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1" spc="7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  <m:t>𝐣</m:t>
                                  </m:r>
                                </m:e>
                                <m:sub>
                                  <m:r>
                                    <a:rPr lang="en-US" sz="1100" b="1" spc="7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sup>
                          </m:sSubSup>
                          <m:sSubSup>
                            <m:sSubSupPr>
                              <m:ctrlPr>
                                <a:rPr lang="en-US" sz="1100" b="1" i="1" spc="7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100" b="1" spc="7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sz="1100" b="1" spc="7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1100" b="1" spc="7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𝐓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1100" b="1" i="1" spc="7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100" b="1" spc="7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1100" b="1" spc="7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100" b="1" i="1" spc="7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1" spc="7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  <m:t>𝐣</m:t>
                                  </m:r>
                                </m:e>
                                <m:sub>
                                  <m:r>
                                    <a:rPr lang="en-US" sz="1100" b="1" spc="7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  <m:r>
                        <a:rPr lang="en-US" sz="1100" b="1" i="0" spc="70" smtClean="0"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100" b="1" i="1" spc="7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100" b="1" i="1" spc="7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1100" b="1" i="1" spc="7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𝒋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1100" b="1" i="1" spc="7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1100" b="1" i="1" spc="7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100" b="1" i="1" spc="7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100" b="1" i="1" spc="7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𝑱</m:t>
                              </m:r>
                            </m:e>
                            <m:sub>
                              <m:r>
                                <a:rPr lang="en-US" sz="1100" b="1" i="1" spc="7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</m:sSub>
                        </m:sub>
                        <m:sup/>
                        <m:e>
                          <m:sSubSup>
                            <m:sSubSupPr>
                              <m:ctrlPr>
                                <a:rPr lang="en-US" sz="1100" b="1" i="1" spc="7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100" b="1" spc="7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𝛌</m:t>
                              </m:r>
                            </m:e>
                            <m:sub>
                              <m:r>
                                <a:rPr lang="en-US" sz="1100" b="1" spc="7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100" b="1" i="1" spc="7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1" spc="7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  <m:t>𝐣</m:t>
                                  </m:r>
                                </m:e>
                                <m:sub>
                                  <m:r>
                                    <a:rPr lang="en-US" sz="1100" b="1" spc="7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b>
                              </m:sSub>
                            </m:sup>
                          </m:sSubSup>
                          <m:sSubSup>
                            <m:sSubSupPr>
                              <m:ctrlPr>
                                <a:rPr lang="en-US" sz="1100" b="1" i="1" spc="7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100" b="1" spc="7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sz="1100" b="1" spc="7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sz="1100" b="1" spc="7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𝐓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1100" b="1" i="1" spc="7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100" b="1" spc="7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1100" b="1" spc="7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100" b="1" i="1" spc="7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1" spc="7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  <m:t>𝐣</m:t>
                                  </m:r>
                                </m:e>
                                <m:sub>
                                  <m:r>
                                    <a:rPr lang="en-US" sz="1100" b="1" spc="7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  <m:r>
                        <a:rPr lang="en-US" sz="1100" b="1" i="0" spc="70" smtClean="0"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 + … 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100" b="1" i="1" spc="7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100" b="1" i="1" spc="7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1100" b="1" i="1" spc="7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𝒋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1100" b="1" i="1" spc="7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𝑵</m:t>
                              </m:r>
                            </m:sub>
                          </m:sSub>
                          <m:r>
                            <a:rPr lang="en-US" sz="1100" b="1" i="1" spc="7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100" b="1" i="1" spc="7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100" b="1" i="1" spc="7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𝑱</m:t>
                              </m:r>
                            </m:e>
                            <m:sub>
                              <m:r>
                                <a:rPr lang="en-US" sz="1100" b="1" i="1" spc="7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𝑵</m:t>
                              </m:r>
                            </m:sub>
                          </m:sSub>
                        </m:sub>
                        <m:sup/>
                        <m:e>
                          <m:sSubSup>
                            <m:sSubSupPr>
                              <m:ctrlPr>
                                <a:rPr lang="en-US" sz="1100" b="1" i="1" spc="7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100" b="1" spc="7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𝛌</m:t>
                              </m:r>
                            </m:e>
                            <m:sub>
                              <m:r>
                                <a:rPr lang="en-US" sz="1100" b="1" spc="7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𝐍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100" b="1" i="1" spc="7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1" spc="7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  <m:t>𝐣</m:t>
                                  </m:r>
                                </m:e>
                                <m:sub>
                                  <m:r>
                                    <a:rPr lang="en-US" sz="1100" b="1" spc="7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  <m:t>𝐍</m:t>
                                  </m:r>
                                </m:sub>
                              </m:sSub>
                            </m:sup>
                          </m:sSubSup>
                          <m:sSubSup>
                            <m:sSubSupPr>
                              <m:ctrlPr>
                                <a:rPr lang="en-US" sz="1100" b="1" i="1" spc="7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100" b="1" spc="7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sz="1100" b="1" spc="7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𝐍</m:t>
                              </m:r>
                            </m:sub>
                            <m:sup>
                              <m:r>
                                <a:rPr lang="en-US" sz="1100" b="1" spc="7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𝐓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1100" b="1" i="1" spc="7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100" b="1" spc="7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1100" b="1" spc="7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𝐍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100" b="1" i="1" spc="7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1" spc="7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  <m:t>𝐣</m:t>
                                  </m:r>
                                </m:e>
                                <m:sub>
                                  <m:r>
                                    <a:rPr lang="en-US" sz="1100" b="1" spc="7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  <m:t>𝐍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</m:oMath>
                  </m:oMathPara>
                </a14:m>
                <a:endParaRPr lang="en-US" sz="1100" b="1" spc="70" dirty="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2736EDC-8182-2246-23FE-D15CEDF45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234" y="1749714"/>
                <a:ext cx="3885871" cy="432298"/>
              </a:xfrm>
              <a:prstGeom prst="rect">
                <a:avLst/>
              </a:prstGeom>
              <a:blipFill>
                <a:blip r:embed="rId7"/>
                <a:stretch>
                  <a:fillRect l="-1567" t="-143662" r="-7837" b="-19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0DB795E-D348-E9B8-AD29-5992E07C348D}"/>
                  </a:ext>
                </a:extLst>
              </p:cNvPr>
              <p:cNvSpPr txBox="1"/>
              <p:nvPr/>
            </p:nvSpPr>
            <p:spPr>
              <a:xfrm>
                <a:off x="3053426" y="1577840"/>
                <a:ext cx="2139421" cy="7818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000" u="sng" dirty="0">
                    <a:latin typeface="Arial" panose="020B0604020202020204" pitchFamily="34" charset="0"/>
                    <a:ea typeface="Gill Sans MT" charset="0"/>
                    <a:cs typeface="Arial" panose="020B0604020202020204" pitchFamily="34" charset="0"/>
                  </a:rPr>
                  <a:t>Notations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000" b="0" i="1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1000" b="0" i="0" smtClean="0"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1000" b="0" i="1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R</m:t>
                        </m:r>
                      </m:e>
                      <m:sup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  <a:ea typeface="Gill Sans MT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000" b="0" i="0" smtClean="0">
                                <a:latin typeface="Cambria Math" panose="02040503050406030204" pitchFamily="18" charset="0"/>
                                <a:ea typeface="Gill Sans MT" charset="0"/>
                                <a:cs typeface="Arial" panose="020B0604020202020204" pitchFamily="34" charset="0"/>
                              </a:rPr>
                              <m:t>n</m:t>
                            </m:r>
                          </m:e>
                          <m:sub>
                            <m:r>
                              <a:rPr lang="en-US" sz="1000" b="0" i="0" smtClean="0">
                                <a:latin typeface="Cambria Math" panose="02040503050406030204" pitchFamily="18" charset="0"/>
                                <a:ea typeface="Gill Sans MT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sz="1000" b="0" i="0" smtClean="0"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sz="1000" b="0" i="1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1000" b="0" i="0" smtClean="0"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1000" b="0" i="1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R</m:t>
                        </m:r>
                      </m:e>
                      <m:sup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  <a:ea typeface="Gill Sans MT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000" b="0" i="0" smtClean="0">
                                <a:latin typeface="Cambria Math" panose="02040503050406030204" pitchFamily="18" charset="0"/>
                                <a:ea typeface="Gill Sans MT" charset="0"/>
                                <a:cs typeface="Arial" panose="020B0604020202020204" pitchFamily="34" charset="0"/>
                              </a:rPr>
                              <m:t>n</m:t>
                            </m:r>
                          </m:e>
                          <m:sub>
                            <m:r>
                              <a:rPr lang="en-US" sz="1000" b="0" i="0" smtClean="0">
                                <a:latin typeface="Cambria Math" panose="02040503050406030204" pitchFamily="18" charset="0"/>
                                <a:ea typeface="Gill Sans MT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000" b="0" dirty="0">
                    <a:latin typeface="Arial" panose="020B0604020202020204" pitchFamily="34" charset="0"/>
                    <a:ea typeface="Gill Sans MT" charset="0"/>
                    <a:cs typeface="Arial" panose="020B0604020202020204" pitchFamily="34" charset="0"/>
                  </a:rPr>
                  <a:t>, …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000" b="0" i="0" smtClean="0"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1000" b="0" i="0" smtClean="0"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1000" b="0" i="1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R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m</m:t>
                        </m:r>
                      </m:sup>
                    </m:sSup>
                    <m:r>
                      <a:rPr lang="en-US" sz="1000" b="0" i="0" smtClean="0"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sz="1000" b="0" i="1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d</m:t>
                        </m:r>
                      </m:e>
                      <m:sub>
                        <m: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1000" b="0" i="0" smtClean="0"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1000" b="0" i="1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R</m:t>
                        </m:r>
                      </m:e>
                      <m:sup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  <a:ea typeface="Gill Sans MT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000" b="0" i="0" smtClean="0">
                                <a:latin typeface="Cambria Math" panose="02040503050406030204" pitchFamily="18" charset="0"/>
                                <a:ea typeface="Gill Sans MT" charset="0"/>
                                <a:cs typeface="Arial" panose="020B0604020202020204" pitchFamily="34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1000" b="0" i="0" smtClean="0">
                                <a:latin typeface="Cambria Math" panose="02040503050406030204" pitchFamily="18" charset="0"/>
                                <a:ea typeface="Gill Sans MT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sz="1000" b="0" i="0" smtClean="0"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en-US" sz="1000" b="0" i="1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d</m:t>
                        </m:r>
                      </m:e>
                      <m:sub>
                        <m: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1000" b="0" i="0" smtClean="0"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1000" b="0" i="1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R</m:t>
                        </m:r>
                      </m:e>
                      <m:sup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  <a:ea typeface="Gill Sans MT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000" b="0" i="0" smtClean="0">
                                <a:latin typeface="Cambria Math" panose="02040503050406030204" pitchFamily="18" charset="0"/>
                                <a:ea typeface="Gill Sans MT" charset="0"/>
                                <a:cs typeface="Arial" panose="020B0604020202020204" pitchFamily="34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1000" b="0" i="0" smtClean="0">
                                <a:latin typeface="Cambria Math" panose="02040503050406030204" pitchFamily="18" charset="0"/>
                                <a:ea typeface="Gill Sans MT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sz="1000" b="0" i="0" smtClean="0"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, …</m:t>
                    </m:r>
                  </m:oMath>
                </a14:m>
                <a:endParaRPr lang="en-US" sz="1000" b="0" dirty="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000" dirty="0">
                    <a:latin typeface="Arial" panose="020B0604020202020204" pitchFamily="34" charset="0"/>
                    <a:ea typeface="Gill Sans MT" charset="0"/>
                    <a:cs typeface="Arial" panose="020B0604020202020204" pitchFamily="34" charset="0"/>
                  </a:rPr>
                  <a:t>Non-negative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00" b="0" i="1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1000" b="0" i="0" smtClean="0"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sz="1000" b="0" i="1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en-US" sz="1000" b="0" i="0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1000" b="0" i="0" smtClean="0"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,…</m:t>
                    </m:r>
                  </m:oMath>
                </a14:m>
                <a:r>
                  <a:rPr lang="en-US" sz="1000" b="0" dirty="0">
                    <a:latin typeface="Arial" panose="020B0604020202020204" pitchFamily="34" charset="0"/>
                    <a:ea typeface="Gill Sans MT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00" b="0" i="1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000" b="0" i="1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𝜆</m:t>
                        </m:r>
                      </m:e>
                      <m:sub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  <a:ea typeface="Gill Sans MT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ea typeface="Gill Sans MT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ea typeface="Gill Sans MT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</m:oMath>
                </a14:m>
                <a:endParaRPr lang="en-US" sz="1000" b="0" dirty="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endParaRPr>
              </a:p>
              <a:p>
                <a:endParaRPr lang="en-US" sz="1000" b="0" dirty="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0DB795E-D348-E9B8-AD29-5992E07C3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426" y="1577840"/>
                <a:ext cx="2139421" cy="781817"/>
              </a:xfrm>
              <a:prstGeom prst="rect">
                <a:avLst/>
              </a:prstGeom>
              <a:blipFill>
                <a:blip r:embed="rId8"/>
                <a:stretch>
                  <a:fillRect l="-3704" t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6FC4F3D-BB08-12F4-21F4-8FDB0A1CBAB4}"/>
                  </a:ext>
                </a:extLst>
              </p:cNvPr>
              <p:cNvSpPr txBox="1"/>
              <p:nvPr/>
            </p:nvSpPr>
            <p:spPr>
              <a:xfrm>
                <a:off x="4870200" y="2535414"/>
                <a:ext cx="239937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0" smtClean="0"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𝐬</m:t>
                      </m:r>
                      <m:r>
                        <a:rPr lang="en-US" sz="1100" b="1" i="0" smtClean="0"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sz="1100" b="1" i="0" smtClean="0"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𝐭</m:t>
                      </m:r>
                      <m:r>
                        <a:rPr lang="en-US" sz="1100" b="1" i="0" smtClean="0"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1100" b="1" dirty="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6FC4F3D-BB08-12F4-21F4-8FDB0A1CB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200" y="2535414"/>
                <a:ext cx="239937" cy="169277"/>
              </a:xfrm>
              <a:prstGeom prst="rect">
                <a:avLst/>
              </a:prstGeom>
              <a:blipFill>
                <a:blip r:embed="rId4"/>
                <a:stretch>
                  <a:fillRect l="-7692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E9299C3-95DA-A8F7-D285-1E99EFB10445}"/>
                  </a:ext>
                </a:extLst>
              </p:cNvPr>
              <p:cNvSpPr txBox="1"/>
              <p:nvPr/>
            </p:nvSpPr>
            <p:spPr>
              <a:xfrm>
                <a:off x="5240263" y="2405384"/>
                <a:ext cx="3624647" cy="2698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100" b="1" i="1" spc="7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100" b="1" i="1" spc="7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1100" b="1" i="1" spc="7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𝒋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1100" b="1" i="1" spc="7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100" b="1" i="1" spc="7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100" b="1" i="1" spc="7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100" b="1" i="1" spc="7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𝑱</m:t>
                              </m:r>
                            </m:e>
                            <m:sub>
                              <m:r>
                                <a:rPr lang="en-US" sz="1100" b="1" i="1" spc="7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sub>
                        <m:sup/>
                        <m:e>
                          <m:sSubSup>
                            <m:sSubSupPr>
                              <m:ctrlPr>
                                <a:rPr lang="en-US" sz="1100" b="1" i="1" spc="7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100" b="1" spc="7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𝛌</m:t>
                              </m:r>
                            </m:e>
                            <m:sub>
                              <m:r>
                                <a:rPr lang="en-US" sz="1100" b="1" spc="7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100" b="1" i="1" spc="7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1" spc="7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  <m:t>𝐣</m:t>
                                  </m:r>
                                </m:e>
                                <m:sub>
                                  <m:r>
                                    <a:rPr lang="en-US" sz="1100" b="1" spc="7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sup>
                          </m:sSubSup>
                          <m:sSub>
                            <m:sSubPr>
                              <m:ctrlPr>
                                <a:rPr lang="en-US" sz="1100" b="1" i="1" spc="7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100" b="1" i="1" spc="7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100" b="1" i="1" spc="7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1100" b="1" i="1" spc="7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100" b="1" spc="7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1100" b="1" spc="7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100" b="1" i="1" spc="7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1" spc="7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  <m:t>𝐣</m:t>
                                  </m:r>
                                </m:e>
                                <m:sub>
                                  <m:r>
                                    <a:rPr lang="en-US" sz="1100" b="1" spc="7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  <m:r>
                        <a:rPr lang="en-US" sz="1100" b="1" i="0" smtClean="0"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100" b="1" i="1" spc="7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100" b="1" i="1" spc="7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1100" b="1" i="1" spc="7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𝒋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1100" b="1" i="1" spc="7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100" b="1" i="1" spc="7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100" b="1" i="1" spc="7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100" b="1" i="1" spc="7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𝑱</m:t>
                              </m:r>
                            </m:e>
                            <m:sub>
                              <m:r>
                                <a:rPr lang="en-US" sz="1100" b="1" i="1" spc="7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sub>
                        <m:sup/>
                        <m:e>
                          <m:sSubSup>
                            <m:sSubSupPr>
                              <m:ctrlPr>
                                <a:rPr lang="en-US" sz="1100" b="1" i="1" spc="7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100" b="1" spc="7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𝛌</m:t>
                              </m:r>
                            </m:e>
                            <m:sub>
                              <m:r>
                                <a:rPr lang="en-US" sz="1100" b="1" i="1" spc="7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100" b="1" i="1" spc="7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1" spc="7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  <m:t>𝐣</m:t>
                                  </m:r>
                                </m:e>
                                <m:sub>
                                  <m:r>
                                    <a:rPr lang="en-US" sz="1100" b="1" spc="7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sup>
                          </m:sSubSup>
                          <m:sSub>
                            <m:sSubPr>
                              <m:ctrlPr>
                                <a:rPr lang="en-US" sz="1100" b="1" i="1" spc="7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100" b="1" i="1" spc="7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100" b="1" i="1" spc="7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1100" b="1" i="1" spc="7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100" b="1" spc="7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1100" b="1" spc="7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100" b="1" i="1" spc="7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1" spc="7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  <m:t>𝐣</m:t>
                                  </m:r>
                                </m:e>
                                <m:sub>
                                  <m:r>
                                    <a:rPr lang="en-US" sz="1100" b="1" spc="7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  <m:r>
                        <a:rPr lang="en-US" sz="1100" b="1" i="0" smtClean="0"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+…+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100" b="1" i="1" spc="7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100" b="1" i="1" spc="7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1100" b="1" i="1" spc="7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𝒋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1100" b="1" i="1" spc="7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100" b="1" i="1" spc="7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100" b="1" i="1" spc="7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100" b="1" i="1" spc="7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𝑱</m:t>
                              </m:r>
                            </m:e>
                            <m:sub>
                              <m:r>
                                <a:rPr lang="en-US" sz="1100" b="1" i="1" spc="7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sub>
                        <m:sup/>
                        <m:e>
                          <m:sSubSup>
                            <m:sSubSupPr>
                              <m:ctrlPr>
                                <a:rPr lang="en-US" sz="1100" b="1" i="1" spc="7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100" b="1" spc="7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𝛌</m:t>
                              </m:r>
                            </m:e>
                            <m:sub>
                              <m:r>
                                <a:rPr lang="en-US" sz="1100" b="1" i="1" spc="7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𝑵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100" b="1" i="1" spc="7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1" spc="7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  <m:t>𝐣</m:t>
                                  </m:r>
                                </m:e>
                                <m:sub>
                                  <m:r>
                                    <a:rPr lang="en-US" sz="1100" b="1" spc="7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sup>
                          </m:sSubSup>
                          <m:sSub>
                            <m:sSubPr>
                              <m:ctrlPr>
                                <a:rPr lang="en-US" sz="1100" b="1" i="1" spc="7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100" b="1" i="1" spc="7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100" b="1" i="1" spc="7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1100" b="1" i="1" spc="7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100" b="1" spc="7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1100" b="1" spc="7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Gill Sans MT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100" b="1" i="1" spc="7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1" spc="7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  <m:t>𝐣</m:t>
                                  </m:r>
                                </m:e>
                                <m:sub>
                                  <m:r>
                                    <a:rPr lang="en-US" sz="1100" b="1" spc="7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Gill Sans MT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  <m:r>
                        <a:rPr lang="en-US" sz="1100" b="1" i="0" smtClean="0"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100" b="1" i="0" smtClean="0"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𝐛</m:t>
                      </m:r>
                    </m:oMath>
                  </m:oMathPara>
                </a14:m>
                <a:endParaRPr lang="en-US" sz="1100" b="1" dirty="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endParaRPr>
              </a:p>
              <a:p>
                <a:pPr algn="l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1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1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11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𝒋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11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1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1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1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𝑱</m:t>
                              </m:r>
                            </m:e>
                            <m:sub>
                              <m:r>
                                <a:rPr lang="en-US" sz="11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1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1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sz="11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e>
                      </m:nary>
                      <m:r>
                        <a:rPr lang="en-US" sz="11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1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en-US" sz="1100" b="1" dirty="0">
                  <a:solidFill>
                    <a:schemeClr val="accent1"/>
                  </a:solidFill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endParaRPr>
              </a:p>
              <a:p>
                <a:pPr algn="l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1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1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11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𝒋</m:t>
                              </m:r>
                            </m:e>
                            <m:sub>
                              <m:r>
                                <a:rPr lang="en-US" sz="11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11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1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1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𝑱</m:t>
                              </m:r>
                            </m:e>
                            <m:sub>
                              <m:r>
                                <a:rPr lang="en-US" sz="11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1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1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sz="11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</m:sSub>
                        </m:e>
                      </m:nary>
                      <m:r>
                        <a:rPr lang="en-US" sz="11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1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en-US" sz="1100" b="1" dirty="0">
                  <a:solidFill>
                    <a:schemeClr val="accent2"/>
                  </a:solidFill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⋮</m:t>
                      </m:r>
                    </m:oMath>
                  </m:oMathPara>
                </a14:m>
                <a:endParaRPr lang="en-US" sz="1100" b="1" dirty="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1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1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11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𝒋</m:t>
                              </m:r>
                            </m:e>
                            <m:sub>
                              <m:r>
                                <a:rPr lang="en-US" sz="11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𝑵</m:t>
                              </m:r>
                            </m:sub>
                          </m:sSub>
                          <m:r>
                            <a:rPr lang="en-US" sz="11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1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1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𝑱</m:t>
                              </m:r>
                            </m:e>
                            <m:sub>
                              <m:r>
                                <a:rPr lang="en-US" sz="11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𝑵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1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1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sz="11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𝑵</m:t>
                              </m:r>
                            </m:sub>
                          </m:sSub>
                        </m:e>
                      </m:nary>
                      <m:r>
                        <a:rPr lang="en-US" sz="11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1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en-US" sz="1100" b="1" dirty="0">
                  <a:solidFill>
                    <a:schemeClr val="accent2"/>
                  </a:solidFill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sz="11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en-US" sz="11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𝝀</m:t>
                      </m:r>
                      <m:r>
                        <a:rPr lang="en-US" sz="11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en-US" sz="11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Gill Sans MT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en-US" sz="1100" b="1" dirty="0">
                  <a:solidFill>
                    <a:schemeClr val="accent2"/>
                  </a:solidFill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endParaRPr>
              </a:p>
              <a:p>
                <a:pPr algn="l">
                  <a:spcAft>
                    <a:spcPts val="600"/>
                  </a:spcAft>
                </a:pPr>
                <a:endParaRPr lang="en-US" sz="1100" b="1" dirty="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E9299C3-95DA-A8F7-D285-1E99EFB10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263" y="2405384"/>
                <a:ext cx="3624647" cy="2698687"/>
              </a:xfrm>
              <a:prstGeom prst="rect">
                <a:avLst/>
              </a:prstGeom>
              <a:blipFill>
                <a:blip r:embed="rId9"/>
                <a:stretch>
                  <a:fillRect l="-11616" t="-23303" r="-2525" b="-11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2" name="Group 141">
            <a:extLst>
              <a:ext uri="{FF2B5EF4-FFF2-40B4-BE49-F238E27FC236}">
                <a16:creationId xmlns:a16="http://schemas.microsoft.com/office/drawing/2014/main" id="{5B5DFD4B-2E98-0B6E-EC18-A534A30785CE}"/>
              </a:ext>
            </a:extLst>
          </p:cNvPr>
          <p:cNvGrpSpPr/>
          <p:nvPr/>
        </p:nvGrpSpPr>
        <p:grpSpPr>
          <a:xfrm>
            <a:off x="4066890" y="3178250"/>
            <a:ext cx="2051034" cy="1815643"/>
            <a:chOff x="3976387" y="3042206"/>
            <a:chExt cx="2051034" cy="1815643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BA1176F0-EA5E-E4AF-B472-2CD3598744CF}"/>
                </a:ext>
              </a:extLst>
            </p:cNvPr>
            <p:cNvSpPr/>
            <p:nvPr/>
          </p:nvSpPr>
          <p:spPr>
            <a:xfrm>
              <a:off x="3976387" y="3042206"/>
              <a:ext cx="2051034" cy="18156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AB49C06-BADE-C549-1611-435583A65BBF}"/>
                </a:ext>
              </a:extLst>
            </p:cNvPr>
            <p:cNvSpPr txBox="1"/>
            <p:nvPr/>
          </p:nvSpPr>
          <p:spPr>
            <a:xfrm>
              <a:off x="4004895" y="3071352"/>
              <a:ext cx="17471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900" b="1" dirty="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rPr>
                <a:t>Reformulation in terms of extreme points (red dots)</a:t>
              </a:r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C45EF157-3444-8B84-C9CC-95E41C1425CB}"/>
                </a:ext>
              </a:extLst>
            </p:cNvPr>
            <p:cNvGrpSpPr/>
            <p:nvPr/>
          </p:nvGrpSpPr>
          <p:grpSpPr>
            <a:xfrm>
              <a:off x="4625091" y="3636168"/>
              <a:ext cx="552144" cy="513086"/>
              <a:chOff x="3626165" y="3437210"/>
              <a:chExt cx="552144" cy="513086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2813EACF-ECDB-07EE-8B9C-D0B8D3DAFB94}"/>
                  </a:ext>
                </a:extLst>
              </p:cNvPr>
              <p:cNvGrpSpPr/>
              <p:nvPr/>
            </p:nvGrpSpPr>
            <p:grpSpPr>
              <a:xfrm>
                <a:off x="3687326" y="3537042"/>
                <a:ext cx="401620" cy="355349"/>
                <a:chOff x="3328954" y="2604593"/>
                <a:chExt cx="401620" cy="355349"/>
              </a:xfrm>
            </p:grpSpPr>
            <p:sp>
              <p:nvSpPr>
                <p:cNvPr id="50" name="Rectangle: Top Corners Snipped 49">
                  <a:extLst>
                    <a:ext uri="{FF2B5EF4-FFF2-40B4-BE49-F238E27FC236}">
                      <a16:creationId xmlns:a16="http://schemas.microsoft.com/office/drawing/2014/main" id="{F7E71C80-FC4A-ADD1-94BE-6E39A019B906}"/>
                    </a:ext>
                  </a:extLst>
                </p:cNvPr>
                <p:cNvSpPr/>
                <p:nvPr/>
              </p:nvSpPr>
              <p:spPr>
                <a:xfrm rot="4214674">
                  <a:off x="3352089" y="2581458"/>
                  <a:ext cx="355349" cy="401620"/>
                </a:xfrm>
                <a:prstGeom prst="snip2SameRect">
                  <a:avLst>
                    <a:gd name="adj1" fmla="val 0"/>
                    <a:gd name="adj2" fmla="val 31341"/>
                  </a:avLst>
                </a:prstGeom>
                <a:noFill/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accent1"/>
                    </a:solidFill>
                    <a:latin typeface="Arial" panose="020B0604020202020204" pitchFamily="34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8" name="TextBox 77">
                      <a:extLst>
                        <a:ext uri="{FF2B5EF4-FFF2-40B4-BE49-F238E27FC236}">
                          <a16:creationId xmlns:a16="http://schemas.microsoft.com/office/drawing/2014/main" id="{56564FE9-7F42-3871-6F67-0B31E3C7967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74868" y="2656388"/>
                      <a:ext cx="125295" cy="18466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l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200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Gill Sans MT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Gill Sans MT" charset="0"/>
                                    <a:cs typeface="Arial" panose="020B0604020202020204" pitchFamily="34" charset="0"/>
                                  </a:rPr>
                                  <m:t>𝑱</m:t>
                                </m:r>
                              </m:e>
                              <m:sub>
                                <m:r>
                                  <a:rPr lang="en-US" sz="1200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Gill Sans MT" charset="0"/>
                                    <a:cs typeface="Arial" panose="020B0604020202020204" pitchFamily="34" charset="0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Gill Sans MT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8" name="TextBox 77">
                      <a:extLst>
                        <a:ext uri="{FF2B5EF4-FFF2-40B4-BE49-F238E27FC236}">
                          <a16:creationId xmlns:a16="http://schemas.microsoft.com/office/drawing/2014/main" id="{56564FE9-7F42-3871-6F67-0B31E3C7967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74868" y="2656388"/>
                      <a:ext cx="125295" cy="184666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60000" r="-40000" b="-3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AFC7F824-0A24-4FA8-59B6-87266556F846}"/>
                  </a:ext>
                </a:extLst>
              </p:cNvPr>
              <p:cNvSpPr/>
              <p:nvPr/>
            </p:nvSpPr>
            <p:spPr>
              <a:xfrm>
                <a:off x="3968509" y="3437210"/>
                <a:ext cx="84828" cy="848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2A2EE0C3-6C89-1B2A-09A9-932B2E84F703}"/>
                  </a:ext>
                </a:extLst>
              </p:cNvPr>
              <p:cNvSpPr/>
              <p:nvPr/>
            </p:nvSpPr>
            <p:spPr>
              <a:xfrm>
                <a:off x="3820064" y="3865468"/>
                <a:ext cx="84828" cy="848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E4815FC8-D834-1961-4AF5-D2B51D2015CC}"/>
                  </a:ext>
                </a:extLst>
              </p:cNvPr>
              <p:cNvSpPr/>
              <p:nvPr/>
            </p:nvSpPr>
            <p:spPr>
              <a:xfrm>
                <a:off x="3693805" y="3522038"/>
                <a:ext cx="84828" cy="848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626578BF-E221-FB23-E9FE-5C49F84FE8BD}"/>
                  </a:ext>
                </a:extLst>
              </p:cNvPr>
              <p:cNvSpPr/>
              <p:nvPr/>
            </p:nvSpPr>
            <p:spPr>
              <a:xfrm>
                <a:off x="3626165" y="3675990"/>
                <a:ext cx="84828" cy="848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A2324E5A-792A-FFE3-6056-B79F9878A1D1}"/>
                  </a:ext>
                </a:extLst>
              </p:cNvPr>
              <p:cNvSpPr/>
              <p:nvPr/>
            </p:nvSpPr>
            <p:spPr>
              <a:xfrm>
                <a:off x="4093481" y="3780640"/>
                <a:ext cx="84828" cy="848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DD8DAFA7-BFE7-6C27-E8E7-30B8702C5591}"/>
                  </a:ext>
                </a:extLst>
              </p:cNvPr>
              <p:cNvSpPr/>
              <p:nvPr/>
            </p:nvSpPr>
            <p:spPr>
              <a:xfrm>
                <a:off x="3663192" y="3807010"/>
                <a:ext cx="84828" cy="848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9EF72159-DF82-02AB-DC55-C35EF97816EF}"/>
                </a:ext>
              </a:extLst>
            </p:cNvPr>
            <p:cNvGrpSpPr/>
            <p:nvPr/>
          </p:nvGrpSpPr>
          <p:grpSpPr>
            <a:xfrm>
              <a:off x="4385286" y="4258705"/>
              <a:ext cx="445892" cy="435624"/>
              <a:chOff x="3383951" y="4042403"/>
              <a:chExt cx="445892" cy="435624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62889960-47C2-A1F5-0B74-303067DC222B}"/>
                  </a:ext>
                </a:extLst>
              </p:cNvPr>
              <p:cNvGrpSpPr/>
              <p:nvPr/>
            </p:nvGrpSpPr>
            <p:grpSpPr>
              <a:xfrm>
                <a:off x="3434208" y="4084817"/>
                <a:ext cx="350796" cy="350796"/>
                <a:chOff x="3280717" y="3375889"/>
                <a:chExt cx="562699" cy="56269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0" name="TextBox 79">
                      <a:extLst>
                        <a:ext uri="{FF2B5EF4-FFF2-40B4-BE49-F238E27FC236}">
                          <a16:creationId xmlns:a16="http://schemas.microsoft.com/office/drawing/2014/main" id="{16223690-638E-5F6E-2A98-2D2B4BCF8A1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71496" y="3472572"/>
                      <a:ext cx="290560" cy="29621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algn="l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2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Gill Sans MT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Gill Sans MT" charset="0"/>
                                    <a:cs typeface="Arial" panose="020B0604020202020204" pitchFamily="34" charset="0"/>
                                  </a:rPr>
                                  <m:t>𝑱</m:t>
                                </m:r>
                              </m:e>
                              <m:sub>
                                <m:r>
                                  <a:rPr lang="en-US" sz="12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Gill Sans MT" charset="0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Gill Sans MT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0" name="TextBox 79">
                      <a:extLst>
                        <a:ext uri="{FF2B5EF4-FFF2-40B4-BE49-F238E27FC236}">
                          <a16:creationId xmlns:a16="http://schemas.microsoft.com/office/drawing/2014/main" id="{16223690-638E-5F6E-2A98-2D2B4BCF8A1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71496" y="3472572"/>
                      <a:ext cx="290560" cy="296216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26667" r="-6667" b="-33333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81" name="Rectangle: Diagonal Corners Snipped 80">
                  <a:extLst>
                    <a:ext uri="{FF2B5EF4-FFF2-40B4-BE49-F238E27FC236}">
                      <a16:creationId xmlns:a16="http://schemas.microsoft.com/office/drawing/2014/main" id="{65C26FB0-F10D-5192-BAAD-CCDC04070987}"/>
                    </a:ext>
                  </a:extLst>
                </p:cNvPr>
                <p:cNvSpPr/>
                <p:nvPr/>
              </p:nvSpPr>
              <p:spPr>
                <a:xfrm>
                  <a:off x="3280717" y="3375889"/>
                  <a:ext cx="562699" cy="562699"/>
                </a:xfrm>
                <a:prstGeom prst="snip2DiagRect">
                  <a:avLst>
                    <a:gd name="adj1" fmla="val 0"/>
                    <a:gd name="adj2" fmla="val 35285"/>
                  </a:avLst>
                </a:prstGeom>
                <a:noFill/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0BF221E1-6FA8-2AF8-0F57-3A40197DD757}"/>
                  </a:ext>
                </a:extLst>
              </p:cNvPr>
              <p:cNvSpPr/>
              <p:nvPr/>
            </p:nvSpPr>
            <p:spPr>
              <a:xfrm>
                <a:off x="3391794" y="4042403"/>
                <a:ext cx="84828" cy="848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3CB98DD2-50F6-10D7-F198-6523BCEC5889}"/>
                  </a:ext>
                </a:extLst>
              </p:cNvPr>
              <p:cNvSpPr/>
              <p:nvPr/>
            </p:nvSpPr>
            <p:spPr>
              <a:xfrm>
                <a:off x="3620778" y="4056012"/>
                <a:ext cx="84828" cy="848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56745254-95F3-1D37-FA70-1C5DEE88B4A3}"/>
                  </a:ext>
                </a:extLst>
              </p:cNvPr>
              <p:cNvSpPr/>
              <p:nvPr/>
            </p:nvSpPr>
            <p:spPr>
              <a:xfrm>
                <a:off x="3745015" y="4171899"/>
                <a:ext cx="84828" cy="848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7C03890B-4F82-5F4C-4BA4-E2E79D0EFBE6}"/>
                  </a:ext>
                </a:extLst>
              </p:cNvPr>
              <p:cNvSpPr/>
              <p:nvPr/>
            </p:nvSpPr>
            <p:spPr>
              <a:xfrm>
                <a:off x="3383951" y="4263214"/>
                <a:ext cx="84828" cy="848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07290201-4027-4E64-DA0D-9D7822D81AA4}"/>
                  </a:ext>
                </a:extLst>
              </p:cNvPr>
              <p:cNvSpPr/>
              <p:nvPr/>
            </p:nvSpPr>
            <p:spPr>
              <a:xfrm>
                <a:off x="3514890" y="4393199"/>
                <a:ext cx="84828" cy="848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078B1C2F-6B84-3310-6493-B8A35C333295}"/>
                  </a:ext>
                </a:extLst>
              </p:cNvPr>
              <p:cNvSpPr/>
              <p:nvPr/>
            </p:nvSpPr>
            <p:spPr>
              <a:xfrm>
                <a:off x="3742590" y="4393199"/>
                <a:ext cx="84828" cy="848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9C431D69-C9ED-80AB-4E92-E70D59645C7E}"/>
                </a:ext>
              </a:extLst>
            </p:cNvPr>
            <p:cNvGrpSpPr/>
            <p:nvPr/>
          </p:nvGrpSpPr>
          <p:grpSpPr>
            <a:xfrm>
              <a:off x="5280346" y="4050134"/>
              <a:ext cx="488440" cy="448504"/>
              <a:chOff x="4111080" y="4013172"/>
              <a:chExt cx="488440" cy="448504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FA86B9B0-7B44-2800-DC43-389A902B8EE7}"/>
                  </a:ext>
                </a:extLst>
              </p:cNvPr>
              <p:cNvGrpSpPr/>
              <p:nvPr/>
            </p:nvGrpSpPr>
            <p:grpSpPr>
              <a:xfrm>
                <a:off x="4161801" y="4062026"/>
                <a:ext cx="387401" cy="350796"/>
                <a:chOff x="3778810" y="3198824"/>
                <a:chExt cx="387401" cy="350796"/>
              </a:xfrm>
            </p:grpSpPr>
            <p:sp>
              <p:nvSpPr>
                <p:cNvPr id="84" name="Rectangle: Top Corners Snipped 83">
                  <a:extLst>
                    <a:ext uri="{FF2B5EF4-FFF2-40B4-BE49-F238E27FC236}">
                      <a16:creationId xmlns:a16="http://schemas.microsoft.com/office/drawing/2014/main" id="{E01F66C3-93F2-657B-2DC1-F6F1AC5C6651}"/>
                    </a:ext>
                  </a:extLst>
                </p:cNvPr>
                <p:cNvSpPr/>
                <p:nvPr/>
              </p:nvSpPr>
              <p:spPr>
                <a:xfrm>
                  <a:off x="3778810" y="3198824"/>
                  <a:ext cx="387401" cy="350796"/>
                </a:xfrm>
                <a:prstGeom prst="snip2SameRect">
                  <a:avLst>
                    <a:gd name="adj1" fmla="val 50000"/>
                    <a:gd name="adj2" fmla="val 0"/>
                  </a:avLst>
                </a:pr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TextBox 84">
                      <a:extLst>
                        <a:ext uri="{FF2B5EF4-FFF2-40B4-BE49-F238E27FC236}">
                          <a16:creationId xmlns:a16="http://schemas.microsoft.com/office/drawing/2014/main" id="{12DAC5F1-5767-4F07-4D88-51558FB89D0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14138" y="3295812"/>
                      <a:ext cx="125295" cy="18466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l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200" b="1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Gill Sans MT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1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Gill Sans MT" charset="0"/>
                                    <a:cs typeface="Arial" panose="020B0604020202020204" pitchFamily="34" charset="0"/>
                                  </a:rPr>
                                  <m:t>𝑱</m:t>
                                </m:r>
                              </m:e>
                              <m:sub>
                                <m:r>
                                  <a:rPr lang="en-US" sz="1200" b="1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Gill Sans MT" charset="0"/>
                                    <a:cs typeface="Arial" panose="020B0604020202020204" pitchFamily="34" charset="0"/>
                                  </a:rPr>
                                  <m:t>𝑵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 b="1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ea typeface="Gill Sans MT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TextBox 84">
                      <a:extLst>
                        <a:ext uri="{FF2B5EF4-FFF2-40B4-BE49-F238E27FC236}">
                          <a16:creationId xmlns:a16="http://schemas.microsoft.com/office/drawing/2014/main" id="{12DAC5F1-5767-4F07-4D88-51558FB89D0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4138" y="3295812"/>
                      <a:ext cx="125295" cy="184666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60000" r="-55000" b="-3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5DE4697-686D-3919-DD2E-A608462192B1}"/>
                  </a:ext>
                </a:extLst>
              </p:cNvPr>
              <p:cNvSpPr/>
              <p:nvPr/>
            </p:nvSpPr>
            <p:spPr>
              <a:xfrm>
                <a:off x="4316097" y="4013172"/>
                <a:ext cx="84828" cy="848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81E5F79E-E42A-5219-A05C-5B85BBDF7FE6}"/>
                  </a:ext>
                </a:extLst>
              </p:cNvPr>
              <p:cNvSpPr/>
              <p:nvPr/>
            </p:nvSpPr>
            <p:spPr>
              <a:xfrm>
                <a:off x="4111080" y="4195010"/>
                <a:ext cx="84828" cy="848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951C6CB6-BB4D-BA06-ED24-C2B1EFBB78B4}"/>
                  </a:ext>
                </a:extLst>
              </p:cNvPr>
              <p:cNvSpPr/>
              <p:nvPr/>
            </p:nvSpPr>
            <p:spPr>
              <a:xfrm>
                <a:off x="4119387" y="4376848"/>
                <a:ext cx="84828" cy="848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993B2A2B-0316-2C34-A9F0-30DAB0F3410F}"/>
                  </a:ext>
                </a:extLst>
              </p:cNvPr>
              <p:cNvSpPr/>
              <p:nvPr/>
            </p:nvSpPr>
            <p:spPr>
              <a:xfrm>
                <a:off x="4497981" y="4376848"/>
                <a:ext cx="84828" cy="848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391F3E15-AEB7-3110-1551-FA2B6B3DF082}"/>
                  </a:ext>
                </a:extLst>
              </p:cNvPr>
              <p:cNvSpPr/>
              <p:nvPr/>
            </p:nvSpPr>
            <p:spPr>
              <a:xfrm>
                <a:off x="4514692" y="4186416"/>
                <a:ext cx="84828" cy="848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AFA769A9-3D36-EC06-AFAE-09EBA7CADBB2}"/>
              </a:ext>
            </a:extLst>
          </p:cNvPr>
          <p:cNvSpPr txBox="1"/>
          <p:nvPr/>
        </p:nvSpPr>
        <p:spPr>
          <a:xfrm>
            <a:off x="3018689" y="2468472"/>
            <a:ext cx="16150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Complicating constraints</a:t>
            </a:r>
            <a:br>
              <a:rPr lang="en-US" sz="900" b="1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</a:br>
            <a:r>
              <a:rPr lang="en-US" sz="900" b="1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(system-level constraints)</a:t>
            </a:r>
            <a:endParaRPr lang="en-US" sz="900" dirty="0">
              <a:latin typeface="Arial" panose="020B0604020202020204" pitchFamily="34" charset="0"/>
            </a:endParaRPr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0149E2D1-DF61-1C3F-5FFC-D82F9204A207}"/>
              </a:ext>
            </a:extLst>
          </p:cNvPr>
          <p:cNvCxnSpPr>
            <a:cxnSpLocks/>
          </p:cNvCxnSpPr>
          <p:nvPr/>
        </p:nvCxnSpPr>
        <p:spPr>
          <a:xfrm>
            <a:off x="4606728" y="2653138"/>
            <a:ext cx="14954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15B379-BA9A-501B-EEF8-31ED0EEA389E}"/>
                  </a:ext>
                </a:extLst>
              </p:cNvPr>
              <p:cNvSpPr txBox="1"/>
              <p:nvPr/>
            </p:nvSpPr>
            <p:spPr>
              <a:xfrm>
                <a:off x="7428684" y="4524245"/>
                <a:ext cx="1617533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Gill Sans MT" charset="0"/>
                    <a:cs typeface="Arial" panose="020B0604020202020204" pitchFamily="34" charset="0"/>
                  </a:rPr>
                  <a:t>For DDW, </a:t>
                </a:r>
                <a14:m>
                  <m:oMath xmlns:m="http://schemas.openxmlformats.org/officeDocument/2006/math">
                    <m:r>
                      <a:rPr lang="en-U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𝝀</m:t>
                    </m:r>
                    <m:r>
                      <a:rPr lang="en-U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∈{</m:t>
                    </m:r>
                    <m:r>
                      <a:rPr lang="en-U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endParaRPr lang="en-US" sz="1100" b="1" dirty="0">
                  <a:solidFill>
                    <a:srgbClr val="FF0000"/>
                  </a:solidFill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15B379-BA9A-501B-EEF8-31ED0EEA3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684" y="4524245"/>
                <a:ext cx="1617533" cy="169277"/>
              </a:xfrm>
              <a:prstGeom prst="rect">
                <a:avLst/>
              </a:prstGeom>
              <a:blipFill>
                <a:blip r:embed="rId13"/>
                <a:stretch>
                  <a:fillRect t="-28571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736BC4E-7386-5B2A-E8BC-07D943BFCA4E}"/>
                  </a:ext>
                </a:extLst>
              </p14:cNvPr>
              <p14:cNvContentPartPr/>
              <p14:nvPr/>
            </p14:nvContentPartPr>
            <p14:xfrm>
              <a:off x="6873064" y="4633048"/>
              <a:ext cx="406440" cy="258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736BC4E-7386-5B2A-E8BC-07D943BFCA4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68744" y="4628728"/>
                <a:ext cx="41508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136E146-CDCC-E999-9E13-218BFEE74978}"/>
                  </a:ext>
                </a:extLst>
              </p14:cNvPr>
              <p14:cNvContentPartPr/>
              <p14:nvPr/>
            </p14:nvContentPartPr>
            <p14:xfrm>
              <a:off x="6882424" y="4596328"/>
              <a:ext cx="402120" cy="324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136E146-CDCC-E999-9E13-218BFEE7497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878104" y="4592008"/>
                <a:ext cx="41076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47A1450-12A8-ECA3-7A0C-C28203F97095}"/>
                  </a:ext>
                </a:extLst>
              </p14:cNvPr>
              <p14:cNvContentPartPr/>
              <p14:nvPr/>
            </p14:nvContentPartPr>
            <p14:xfrm>
              <a:off x="7528624" y="4467448"/>
              <a:ext cx="1462680" cy="283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47A1450-12A8-ECA3-7A0C-C28203F9709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524304" y="4463128"/>
                <a:ext cx="1471320" cy="29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43952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22CE0-1940-9D9C-5F6C-3F9B988FA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1E98A5CF-5818-502E-87D4-A90DE3CF2A29}"/>
              </a:ext>
            </a:extLst>
          </p:cNvPr>
          <p:cNvSpPr/>
          <p:nvPr/>
        </p:nvSpPr>
        <p:spPr>
          <a:xfrm>
            <a:off x="4725653" y="1479611"/>
            <a:ext cx="3861129" cy="1478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8588" indent="-128588">
              <a:buFont typeface="Arial" panose="020B0604020202020204" pitchFamily="34" charset="0"/>
              <a:buChar char="•"/>
            </a:pPr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38C44C-6C14-9EEF-2801-716F533F7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35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B29E42-0DFD-5A06-2DA7-5DA1D152BFA1}"/>
              </a:ext>
            </a:extLst>
          </p:cNvPr>
          <p:cNvSpPr txBox="1"/>
          <p:nvPr/>
        </p:nvSpPr>
        <p:spPr>
          <a:xfrm>
            <a:off x="4938134" y="3816051"/>
            <a:ext cx="2882396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Note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The unit is constrained by physical limits: </a:t>
            </a:r>
            <a:br>
              <a:rPr lang="en-US" sz="110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</a:br>
            <a:r>
              <a:rPr lang="en-US" sz="110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min/max generation, ramping rate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Feasible solutions are in green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Blue cross represents the optimal solution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Objective function in orange arrow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>
              <a:latin typeface="Arial" panose="020B0604020202020204" pitchFamily="34" charset="0"/>
              <a:ea typeface="Gill Sans MT" charset="0"/>
              <a:cs typeface="Arial" panose="020B0604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1E6D56-6648-6315-3B22-D8CC30B4FB8B}"/>
              </a:ext>
            </a:extLst>
          </p:cNvPr>
          <p:cNvGrpSpPr/>
          <p:nvPr/>
        </p:nvGrpSpPr>
        <p:grpSpPr>
          <a:xfrm>
            <a:off x="391128" y="1498084"/>
            <a:ext cx="4160637" cy="3568283"/>
            <a:chOff x="831203" y="1388538"/>
            <a:chExt cx="4160637" cy="3568283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7460426-39A8-857B-2B6F-3503133ABF1D}"/>
                </a:ext>
              </a:extLst>
            </p:cNvPr>
            <p:cNvGrpSpPr/>
            <p:nvPr/>
          </p:nvGrpSpPr>
          <p:grpSpPr>
            <a:xfrm>
              <a:off x="831203" y="1388538"/>
              <a:ext cx="4160637" cy="3568283"/>
              <a:chOff x="1735195" y="1396073"/>
              <a:chExt cx="4160637" cy="3568283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5ECA5937-160B-473D-6E96-7B6CE7B05711}"/>
                  </a:ext>
                </a:extLst>
              </p:cNvPr>
              <p:cNvGrpSpPr/>
              <p:nvPr/>
            </p:nvGrpSpPr>
            <p:grpSpPr>
              <a:xfrm>
                <a:off x="2166011" y="1765995"/>
                <a:ext cx="2832228" cy="3198361"/>
                <a:chOff x="2154762" y="1245670"/>
                <a:chExt cx="4623262" cy="4830749"/>
              </a:xfrm>
            </p:grpSpPr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2A0C450B-C678-701D-CB0B-BC1101A996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184899" y="1283707"/>
                  <a:ext cx="5343" cy="4792712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D1009919-94B1-C1F2-F575-DFD8D9749A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13379" y="1255236"/>
                  <a:ext cx="5343" cy="4792712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C460D16B-0228-9959-5FBE-2AF09302C7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503993" y="1245670"/>
                  <a:ext cx="5343" cy="4792712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ECF99094-A5EF-256A-27E3-F76EDD98BF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165042" y="1964576"/>
                  <a:ext cx="4572000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9211C05B-14DD-5962-1738-239A64E229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165042" y="3311100"/>
                  <a:ext cx="4572000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E80AFE15-8E33-0CFA-1C4D-5696BA395C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165042" y="1264688"/>
                  <a:ext cx="4572000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E5646EF6-5A6F-E513-6CDB-2E53569DCA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65474" y="1283707"/>
                  <a:ext cx="0" cy="4792712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6DB5EF00-8EAD-69A6-4759-325CE51A34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165042" y="3661044"/>
                  <a:ext cx="4572000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1E664E6A-36CF-0975-FAB5-4424C3581D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154762" y="2991586"/>
                  <a:ext cx="4572000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A8396124-4E95-56E9-B67E-D84A7C7A69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165042" y="2299305"/>
                  <a:ext cx="4572000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4A2083DF-7D9F-3ED4-11FB-1ED5E375B0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165042" y="4330502"/>
                  <a:ext cx="4572000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B7AF3283-B53B-26A7-BD89-373825196B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165042" y="4984746"/>
                  <a:ext cx="4572000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91B1D67C-212B-F3E1-1353-51EE2AC71D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165042" y="2634034"/>
                  <a:ext cx="4572000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B070B72C-F999-910F-DC94-1BB25A55E2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165042" y="3980558"/>
                  <a:ext cx="4572000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D0BCA349-D7AB-FE6B-43D1-760B3BEE30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165042" y="4672839"/>
                  <a:ext cx="4572000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4E53A4CB-21F6-E3CF-2D3B-EBB70FCA4B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930745" y="1283707"/>
                  <a:ext cx="0" cy="4792712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4456664F-496B-1C0A-E741-6E1504B795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586846" y="1283707"/>
                  <a:ext cx="5343" cy="4792712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9761D0F7-8BF3-D90B-8146-0554F5C2A6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904392" y="1283707"/>
                  <a:ext cx="0" cy="4792712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5DA8AAE0-5B80-EE35-72E1-7C1B29D823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560493" y="1283707"/>
                  <a:ext cx="5343" cy="4792712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2CE9DC5A-D7DE-B3C7-A56A-97761EB39E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216595" y="1283707"/>
                  <a:ext cx="5343" cy="4792712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9A7E712F-75B4-608B-C91E-C9D6893B86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872696" y="1283707"/>
                  <a:ext cx="0" cy="4792712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B9163396-11BE-7D89-84C6-5B49E0EF92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528797" y="1283707"/>
                  <a:ext cx="5343" cy="4792712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CDAAF9FA-1F9A-635A-E28D-51DBE02CA6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165042" y="1599417"/>
                  <a:ext cx="4572000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30ADE514-F8AB-8BA3-07EE-8C3856AF6A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165042" y="5706406"/>
                  <a:ext cx="4572000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4434866D-0871-A66F-79AE-BA8E940DF3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206024" y="6076419"/>
                  <a:ext cx="4572000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25A43F2F-CCD2-AC08-6DD2-974AC10661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160095" y="1245670"/>
                  <a:ext cx="5343" cy="4792712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0BDB3DF6-FB8C-60A3-231A-9C1F8DC1BD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224229" y="1274197"/>
                  <a:ext cx="5343" cy="4792712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C7F85960-8E17-7DBB-CF5A-11C3856C9F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154763" y="5357512"/>
                  <a:ext cx="4582279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696325B1-32A2-D73C-7B92-9BA98CA620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168099" y="5368083"/>
                  <a:ext cx="4558663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1B2BBCC0-CC60-6108-95B1-B867560476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21408" y="1245670"/>
                  <a:ext cx="0" cy="483074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EFE2277-7C07-4AE4-EEA3-18590D652C3C}"/>
                  </a:ext>
                </a:extLst>
              </p:cNvPr>
              <p:cNvSpPr txBox="1"/>
              <p:nvPr/>
            </p:nvSpPr>
            <p:spPr>
              <a:xfrm>
                <a:off x="5096474" y="4350044"/>
                <a:ext cx="799358" cy="2308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>
                    <a:latin typeface="Arial" panose="020B0604020202020204" pitchFamily="34" charset="0"/>
                  </a:rPr>
                  <a:t>Unit status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50CD219-8DB5-4630-8DA2-FBD55F558E74}"/>
                  </a:ext>
                </a:extLst>
              </p:cNvPr>
              <p:cNvSpPr txBox="1"/>
              <p:nvPr/>
            </p:nvSpPr>
            <p:spPr>
              <a:xfrm>
                <a:off x="2177411" y="1396073"/>
                <a:ext cx="833612" cy="3693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>
                    <a:latin typeface="Arial" panose="020B0604020202020204" pitchFamily="34" charset="0"/>
                  </a:rPr>
                  <a:t>Generation </a:t>
                </a:r>
              </a:p>
              <a:p>
                <a:pPr algn="ctr"/>
                <a:r>
                  <a:rPr lang="en-US" sz="900" b="1">
                    <a:latin typeface="Arial" panose="020B0604020202020204" pitchFamily="34" charset="0"/>
                  </a:rPr>
                  <a:t>(MW)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3BBDCE9-072D-4C13-37CA-73C42D4EE18C}"/>
                  </a:ext>
                </a:extLst>
              </p:cNvPr>
              <p:cNvSpPr txBox="1"/>
              <p:nvPr/>
            </p:nvSpPr>
            <p:spPr>
              <a:xfrm>
                <a:off x="1772847" y="3910573"/>
                <a:ext cx="640080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900" b="1" err="1">
                    <a:latin typeface="Arial" panose="020B0604020202020204" pitchFamily="34" charset="0"/>
                  </a:rPr>
                  <a:t>Min.Gen</a:t>
                </a:r>
                <a:endParaRPr lang="en-US" sz="900" b="1">
                  <a:latin typeface="Arial" panose="020B0604020202020204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D9E5231-AEBE-FDC9-AB68-0706F129CE2F}"/>
                  </a:ext>
                </a:extLst>
              </p:cNvPr>
              <p:cNvSpPr txBox="1"/>
              <p:nvPr/>
            </p:nvSpPr>
            <p:spPr>
              <a:xfrm>
                <a:off x="1772847" y="3656210"/>
                <a:ext cx="640080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900" b="1">
                    <a:latin typeface="Arial" panose="020B0604020202020204" pitchFamily="34" charset="0"/>
                  </a:rPr>
                  <a:t>Ramp 1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4EDCBE3-348B-16A5-2124-ED7B4F2A7AE4}"/>
                  </a:ext>
                </a:extLst>
              </p:cNvPr>
              <p:cNvSpPr txBox="1"/>
              <p:nvPr/>
            </p:nvSpPr>
            <p:spPr>
              <a:xfrm>
                <a:off x="1772847" y="3201377"/>
                <a:ext cx="640080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900" b="1">
                    <a:latin typeface="Arial" panose="020B0604020202020204" pitchFamily="34" charset="0"/>
                  </a:rPr>
                  <a:t>Ramp 2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9C058B2-2C57-457F-3CB5-8E1C1CE979FA}"/>
                  </a:ext>
                </a:extLst>
              </p:cNvPr>
              <p:cNvSpPr txBox="1"/>
              <p:nvPr/>
            </p:nvSpPr>
            <p:spPr>
              <a:xfrm>
                <a:off x="1735195" y="2385621"/>
                <a:ext cx="739894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900" b="1" err="1">
                    <a:latin typeface="Arial" panose="020B0604020202020204" pitchFamily="34" charset="0"/>
                  </a:rPr>
                  <a:t>Max.Gen</a:t>
                </a:r>
                <a:endParaRPr lang="en-US" sz="900" b="1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DED6C85-D5F5-B442-3442-C8B35B49DB88}"/>
                  </a:ext>
                </a:extLst>
              </p:cNvPr>
              <p:cNvSpPr txBox="1"/>
              <p:nvPr/>
            </p:nvSpPr>
            <p:spPr>
              <a:xfrm>
                <a:off x="1785428" y="2746545"/>
                <a:ext cx="640080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900" b="1">
                    <a:latin typeface="Arial" panose="020B0604020202020204" pitchFamily="34" charset="0"/>
                  </a:rPr>
                  <a:t>Ramp 3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25913B1E-D747-278B-38EB-FF47F6AA37DA}"/>
                  </a:ext>
                </a:extLst>
              </p:cNvPr>
              <p:cNvSpPr/>
              <p:nvPr/>
            </p:nvSpPr>
            <p:spPr>
              <a:xfrm>
                <a:off x="2494377" y="4408890"/>
                <a:ext cx="160047" cy="172975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FFD017AE-7E8F-4F40-9F9F-8CB7CECAE0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5195" y="2144471"/>
                <a:ext cx="3760958" cy="904308"/>
              </a:xfrm>
              <a:prstGeom prst="line">
                <a:avLst/>
              </a:prstGeom>
              <a:ln w="127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FFA0AEA-D669-0E00-CFD8-18279729B34B}"/>
                  </a:ext>
                </a:extLst>
              </p:cNvPr>
              <p:cNvSpPr txBox="1"/>
              <p:nvPr/>
            </p:nvSpPr>
            <p:spPr>
              <a:xfrm rot="800259">
                <a:off x="2706519" y="2306042"/>
                <a:ext cx="1371680" cy="1692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1100" b="1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ea typeface="Gill Sans MT" charset="0"/>
                    <a:cs typeface="Arial" panose="020B0604020202020204" pitchFamily="34" charset="0"/>
                  </a:rPr>
                  <a:t>Transmission limit</a:t>
                </a: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BFDF76F2-5AC4-DB77-9837-18B254345A6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81354" y="2463590"/>
                <a:ext cx="0" cy="392422"/>
              </a:xfrm>
              <a:prstGeom prst="line">
                <a:avLst/>
              </a:prstGeom>
              <a:ln w="5715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456A442-628E-ABEA-6A7A-32AE0D2834D8}"/>
                    </a:ext>
                  </a:extLst>
                </p:cNvPr>
                <p:cNvSpPr txBox="1"/>
                <p:nvPr/>
              </p:nvSpPr>
              <p:spPr>
                <a:xfrm>
                  <a:off x="3524514" y="4570587"/>
                  <a:ext cx="610954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>
                    <a:latin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456A442-628E-ABEA-6A7A-32AE0D2834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4514" y="4570587"/>
                  <a:ext cx="610954" cy="30777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D74D79C9-43B5-9274-F241-2B8D296D8483}"/>
                    </a:ext>
                  </a:extLst>
                </p:cNvPr>
                <p:cNvSpPr txBox="1"/>
                <p:nvPr/>
              </p:nvSpPr>
              <p:spPr>
                <a:xfrm>
                  <a:off x="1714071" y="4570587"/>
                  <a:ext cx="610954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>
                    <a:latin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D74D79C9-43B5-9274-F241-2B8D296D84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4071" y="4570587"/>
                  <a:ext cx="610954" cy="3077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6BE59A5-B0D9-A46D-ECAB-8D6E724D4143}"/>
                </a:ext>
              </a:extLst>
            </p:cNvPr>
            <p:cNvCxnSpPr>
              <a:cxnSpLocks/>
            </p:cNvCxnSpPr>
            <p:nvPr/>
          </p:nvCxnSpPr>
          <p:spPr>
            <a:xfrm>
              <a:off x="3777362" y="4359042"/>
              <a:ext cx="0" cy="2190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DE280CB-5904-E35F-0C2C-E1607E07DC5F}"/>
              </a:ext>
            </a:extLst>
          </p:cNvPr>
          <p:cNvCxnSpPr/>
          <p:nvPr/>
        </p:nvCxnSpPr>
        <p:spPr>
          <a:xfrm flipV="1">
            <a:off x="2457802" y="1751512"/>
            <a:ext cx="0" cy="410876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95E26CB-A025-110A-2E6B-B429828B0640}"/>
              </a:ext>
            </a:extLst>
          </p:cNvPr>
          <p:cNvSpPr txBox="1"/>
          <p:nvPr/>
        </p:nvSpPr>
        <p:spPr>
          <a:xfrm>
            <a:off x="2506378" y="1824318"/>
            <a:ext cx="58688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900" b="1">
                <a:solidFill>
                  <a:srgbClr val="FFC000"/>
                </a:solidFill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Pricing signal</a:t>
            </a:r>
            <a:endParaRPr lang="en-US" sz="900" b="1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ADB90144-9AEA-4E67-288E-0F6BAF67DCC5}"/>
              </a:ext>
            </a:extLst>
          </p:cNvPr>
          <p:cNvSpPr txBox="1"/>
          <p:nvPr/>
        </p:nvSpPr>
        <p:spPr>
          <a:xfrm>
            <a:off x="324000" y="1067783"/>
            <a:ext cx="413846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Microscopic view on the scheduling of a thermal unit </a:t>
            </a:r>
            <a:br>
              <a:rPr lang="en-US"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</a:br>
            <a:endParaRPr lang="en-US" sz="1100" b="1">
              <a:latin typeface="Arial" panose="020B0604020202020204" pitchFamily="34" charset="0"/>
              <a:ea typeface="Gill Sans MT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CE7F220-BCBC-F597-073D-6C142A6475F1}"/>
              </a:ext>
            </a:extLst>
          </p:cNvPr>
          <p:cNvSpPr/>
          <p:nvPr/>
        </p:nvSpPr>
        <p:spPr>
          <a:xfrm>
            <a:off x="3266779" y="4062628"/>
            <a:ext cx="160047" cy="1729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A485F62-1CA3-648C-DF30-27A411B4558A}"/>
              </a:ext>
            </a:extLst>
          </p:cNvPr>
          <p:cNvSpPr/>
          <p:nvPr/>
        </p:nvSpPr>
        <p:spPr>
          <a:xfrm>
            <a:off x="3266779" y="3810942"/>
            <a:ext cx="160047" cy="1729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6A056AF-F8A3-C3FF-2278-057AE872F8FD}"/>
              </a:ext>
            </a:extLst>
          </p:cNvPr>
          <p:cNvSpPr/>
          <p:nvPr/>
        </p:nvSpPr>
        <p:spPr>
          <a:xfrm>
            <a:off x="3266779" y="3391601"/>
            <a:ext cx="160047" cy="1729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AC1ED7E-8257-C32F-D8D3-006665367A10}"/>
              </a:ext>
            </a:extLst>
          </p:cNvPr>
          <p:cNvSpPr/>
          <p:nvPr/>
        </p:nvSpPr>
        <p:spPr>
          <a:xfrm>
            <a:off x="3266779" y="2920168"/>
            <a:ext cx="160047" cy="1729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F4A7ECF-3D67-3882-805C-6601F347DADA}"/>
              </a:ext>
            </a:extLst>
          </p:cNvPr>
          <p:cNvSpPr/>
          <p:nvPr/>
        </p:nvSpPr>
        <p:spPr>
          <a:xfrm>
            <a:off x="3266779" y="2486112"/>
            <a:ext cx="160047" cy="1729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311EF5-BA68-5CAF-7D56-FBF30881409C}"/>
              </a:ext>
            </a:extLst>
          </p:cNvPr>
          <p:cNvSpPr txBox="1"/>
          <p:nvPr/>
        </p:nvSpPr>
        <p:spPr>
          <a:xfrm>
            <a:off x="3409583" y="2301336"/>
            <a:ext cx="76944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Schedule 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65295C-089F-728B-58A7-9A050E1889A6}"/>
              </a:ext>
            </a:extLst>
          </p:cNvPr>
          <p:cNvSpPr txBox="1"/>
          <p:nvPr/>
        </p:nvSpPr>
        <p:spPr>
          <a:xfrm>
            <a:off x="2438143" y="2943060"/>
            <a:ext cx="76944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Schedule 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8587A6-6905-0B94-D1AB-D6C093023006}"/>
              </a:ext>
            </a:extLst>
          </p:cNvPr>
          <p:cNvSpPr txBox="1"/>
          <p:nvPr/>
        </p:nvSpPr>
        <p:spPr>
          <a:xfrm>
            <a:off x="2438143" y="3380097"/>
            <a:ext cx="76944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Schedule 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717F42-9FC5-27E7-90C9-DC914B286DF7}"/>
              </a:ext>
            </a:extLst>
          </p:cNvPr>
          <p:cNvSpPr txBox="1"/>
          <p:nvPr/>
        </p:nvSpPr>
        <p:spPr>
          <a:xfrm>
            <a:off x="2438143" y="3828443"/>
            <a:ext cx="76944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Schedule 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694F9A-DE7E-510B-EB35-B0B3615DECEF}"/>
              </a:ext>
            </a:extLst>
          </p:cNvPr>
          <p:cNvSpPr txBox="1"/>
          <p:nvPr/>
        </p:nvSpPr>
        <p:spPr>
          <a:xfrm>
            <a:off x="2438143" y="4104906"/>
            <a:ext cx="76142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Schedule 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F7BE44-601E-11F4-01C4-63231DF86C8E}"/>
              </a:ext>
            </a:extLst>
          </p:cNvPr>
          <p:cNvSpPr txBox="1"/>
          <p:nvPr/>
        </p:nvSpPr>
        <p:spPr>
          <a:xfrm>
            <a:off x="1323470" y="4323883"/>
            <a:ext cx="75341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Schedule 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C7DC5E-888E-4F40-5B1E-F78446C1EDD8}"/>
              </a:ext>
            </a:extLst>
          </p:cNvPr>
          <p:cNvSpPr txBox="1"/>
          <p:nvPr/>
        </p:nvSpPr>
        <p:spPr>
          <a:xfrm>
            <a:off x="4735530" y="1502172"/>
            <a:ext cx="3655569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Decision-making levels</a:t>
            </a:r>
          </a:p>
          <a:p>
            <a:pPr marL="228600" indent="-228600">
              <a:spcAft>
                <a:spcPts val="600"/>
              </a:spcAft>
              <a:buAutoNum type="arabicParenR"/>
            </a:pPr>
            <a:r>
              <a:rPr lang="en-US" sz="110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Unit level: each generator proposes production schedules (green dots)</a:t>
            </a:r>
          </a:p>
          <a:p>
            <a:pPr marL="228600" indent="-228600">
              <a:spcAft>
                <a:spcPts val="600"/>
              </a:spcAft>
              <a:buAutoNum type="arabicParenR"/>
            </a:pPr>
            <a:r>
              <a:rPr lang="en-US" sz="110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System level: system controller selects which schedule for the unit to commit. Multiple schedules can be selected, and the final solution is the weighted schedule (red arrows)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016B07-8B42-7EE3-11E1-CBF98CBFC2FC}"/>
              </a:ext>
            </a:extLst>
          </p:cNvPr>
          <p:cNvSpPr txBox="1"/>
          <p:nvPr/>
        </p:nvSpPr>
        <p:spPr>
          <a:xfrm>
            <a:off x="324000" y="273966"/>
            <a:ext cx="872475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Dantzig-Wolfe Decomposition is a bi-level decision-making process(1/2)</a:t>
            </a:r>
          </a:p>
          <a:p>
            <a:r>
              <a:rPr 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unit proposes generation/production schedules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8A3841-6B47-63A2-A911-C83836658192}"/>
              </a:ext>
            </a:extLst>
          </p:cNvPr>
          <p:cNvSpPr txBox="1"/>
          <p:nvPr/>
        </p:nvSpPr>
        <p:spPr>
          <a:xfrm>
            <a:off x="4084707" y="3102288"/>
            <a:ext cx="1706854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100" b="1" dirty="0">
                <a:solidFill>
                  <a:srgbClr val="FF0000"/>
                </a:solidFill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Unit-level:</a:t>
            </a:r>
          </a:p>
          <a:p>
            <a:pPr algn="l"/>
            <a:r>
              <a:rPr lang="en-US" sz="1100" b="1" dirty="0">
                <a:solidFill>
                  <a:srgbClr val="FF0000"/>
                </a:solidFill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Proposes schedules to the system controller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D8399DB-2235-8772-D78B-21D455B50134}"/>
              </a:ext>
            </a:extLst>
          </p:cNvPr>
          <p:cNvCxnSpPr>
            <a:cxnSpLocks/>
          </p:cNvCxnSpPr>
          <p:nvPr/>
        </p:nvCxnSpPr>
        <p:spPr>
          <a:xfrm flipH="1" flipV="1">
            <a:off x="3646705" y="2718973"/>
            <a:ext cx="287397" cy="2441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4AEA1D-7D82-12D5-9664-868859CF8D8F}"/>
              </a:ext>
            </a:extLst>
          </p:cNvPr>
          <p:cNvCxnSpPr>
            <a:cxnSpLocks/>
          </p:cNvCxnSpPr>
          <p:nvPr/>
        </p:nvCxnSpPr>
        <p:spPr>
          <a:xfrm flipH="1" flipV="1">
            <a:off x="3540471" y="3058396"/>
            <a:ext cx="301166" cy="1488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1615EE3-1F81-7295-27B1-A019752345C9}"/>
              </a:ext>
            </a:extLst>
          </p:cNvPr>
          <p:cNvCxnSpPr>
            <a:cxnSpLocks/>
          </p:cNvCxnSpPr>
          <p:nvPr/>
        </p:nvCxnSpPr>
        <p:spPr>
          <a:xfrm flipH="1">
            <a:off x="3610094" y="3464735"/>
            <a:ext cx="28342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997FB0A-BFB7-89BF-832F-1B45C06F5DB9}"/>
              </a:ext>
            </a:extLst>
          </p:cNvPr>
          <p:cNvCxnSpPr>
            <a:cxnSpLocks/>
          </p:cNvCxnSpPr>
          <p:nvPr/>
        </p:nvCxnSpPr>
        <p:spPr>
          <a:xfrm flipH="1">
            <a:off x="3622768" y="3617135"/>
            <a:ext cx="423155" cy="1938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0EEE9AC-58FD-6FE6-FE56-867B0E2086BB}"/>
              </a:ext>
            </a:extLst>
          </p:cNvPr>
          <p:cNvCxnSpPr>
            <a:cxnSpLocks/>
          </p:cNvCxnSpPr>
          <p:nvPr/>
        </p:nvCxnSpPr>
        <p:spPr>
          <a:xfrm flipH="1">
            <a:off x="3670932" y="3769535"/>
            <a:ext cx="527391" cy="3061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3293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6ED74-7132-5B20-642F-DB8B93AC8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36559D-C024-797B-EB2C-74DB1592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36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7D6B31-28EB-4FEF-FEF5-12709E0FFA24}"/>
              </a:ext>
            </a:extLst>
          </p:cNvPr>
          <p:cNvSpPr txBox="1"/>
          <p:nvPr/>
        </p:nvSpPr>
        <p:spPr>
          <a:xfrm>
            <a:off x="4938134" y="3816051"/>
            <a:ext cx="2882396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Note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The unit is constrained by physical limits: </a:t>
            </a:r>
            <a:br>
              <a:rPr lang="en-US" sz="11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</a:br>
            <a:r>
              <a:rPr lang="en-US" sz="11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min/max generation, ramping rate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Feasible solutions are in green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Blue cross represents the optimal solution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Objective function in orange arrow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Gill Sans MT" charset="0"/>
              <a:cs typeface="Arial" panose="020B0604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AA33A1E-E08F-1F35-F998-5FE6DE2D5BC2}"/>
              </a:ext>
            </a:extLst>
          </p:cNvPr>
          <p:cNvGrpSpPr/>
          <p:nvPr/>
        </p:nvGrpSpPr>
        <p:grpSpPr>
          <a:xfrm>
            <a:off x="391128" y="1498084"/>
            <a:ext cx="4160637" cy="3568283"/>
            <a:chOff x="831203" y="1388538"/>
            <a:chExt cx="4160637" cy="3568283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676F5E3-F9E1-E02F-AD1B-8B0868DF0489}"/>
                </a:ext>
              </a:extLst>
            </p:cNvPr>
            <p:cNvGrpSpPr/>
            <p:nvPr/>
          </p:nvGrpSpPr>
          <p:grpSpPr>
            <a:xfrm>
              <a:off x="831203" y="1388538"/>
              <a:ext cx="4160637" cy="3568283"/>
              <a:chOff x="1735195" y="1396073"/>
              <a:chExt cx="4160637" cy="3568283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C181DC86-CCC9-7922-4CF4-698422F5FCB2}"/>
                  </a:ext>
                </a:extLst>
              </p:cNvPr>
              <p:cNvGrpSpPr/>
              <p:nvPr/>
            </p:nvGrpSpPr>
            <p:grpSpPr>
              <a:xfrm>
                <a:off x="2166011" y="1765995"/>
                <a:ext cx="2832228" cy="3198361"/>
                <a:chOff x="2154762" y="1245670"/>
                <a:chExt cx="4623262" cy="4830749"/>
              </a:xfrm>
            </p:grpSpPr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1D0ECF95-7128-BE05-1021-13F22A5CE7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184899" y="1283707"/>
                  <a:ext cx="5343" cy="4792712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17E44642-D833-F124-DF39-37CCE9535B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13379" y="1255236"/>
                  <a:ext cx="5343" cy="4792712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3B9A5E21-6273-BBB9-AF62-5F7F6394F7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503993" y="1245670"/>
                  <a:ext cx="5343" cy="4792712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1E95C549-D0B0-0D02-2ABA-D73170ADD0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165042" y="1964576"/>
                  <a:ext cx="4572000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7276BE95-E4F5-607D-347C-E2648177A9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165042" y="3311100"/>
                  <a:ext cx="4572000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15526634-DA3D-1136-E044-41B28C6A51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165042" y="1264688"/>
                  <a:ext cx="4572000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AECDB92B-0716-D0BA-7803-A695BE5642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65474" y="1283707"/>
                  <a:ext cx="0" cy="4792712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AFC8A134-A9F3-ACCD-8FE6-F2711E7B72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165042" y="3661044"/>
                  <a:ext cx="4572000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9E3FBE18-70A9-20B8-3C44-E4B682C6FE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154762" y="2991586"/>
                  <a:ext cx="4572000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8956DF23-7714-6DED-C8A8-3293EF9805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165042" y="2299305"/>
                  <a:ext cx="4572000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64DFCB98-8D56-BD77-1D69-E1B250E530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165042" y="4330502"/>
                  <a:ext cx="4572000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B41262C4-8CF6-0D79-B4EC-AD368A796E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165042" y="4984746"/>
                  <a:ext cx="4572000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9FA3F7D9-E2BF-B51F-B971-4D94CA4403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165042" y="2634034"/>
                  <a:ext cx="4572000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4EC50457-1816-187B-C95D-9209BD2535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165042" y="3980558"/>
                  <a:ext cx="4572000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A97CE6B3-9735-98E0-AC1E-28C8C492C4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165042" y="4672839"/>
                  <a:ext cx="4572000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CB6F395F-A270-3B20-26C3-42534D5D71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930745" y="1283707"/>
                  <a:ext cx="0" cy="4792712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F9D0C251-9C01-94F3-907D-63311622E9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586846" y="1283707"/>
                  <a:ext cx="5343" cy="4792712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9958EEAE-87A6-28EC-B42C-7C811B5C46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904392" y="1283707"/>
                  <a:ext cx="0" cy="4792712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4BDE65EE-7CF5-07EB-63C6-C08839EDCD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560493" y="1283707"/>
                  <a:ext cx="5343" cy="4792712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85468FAC-504B-6BF8-E5AC-750C1E6654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216595" y="1283707"/>
                  <a:ext cx="5343" cy="4792712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C1BAEAF6-3574-CAA8-5779-720ECD65C3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872696" y="1283707"/>
                  <a:ext cx="0" cy="4792712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3FCCBDFF-8489-28C8-FE06-0B7244AF47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528797" y="1283707"/>
                  <a:ext cx="5343" cy="4792712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10FF63F3-AB90-68EA-1E0F-62DE291145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165042" y="1599417"/>
                  <a:ext cx="4572000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0F4A030D-B337-8832-09D3-42EB3E1D07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165042" y="5706406"/>
                  <a:ext cx="4572000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991AEDD0-C8DC-957C-2DBE-ED0262A789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206024" y="6076419"/>
                  <a:ext cx="4572000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F881530D-A799-33BD-60BF-6705262773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160095" y="1245670"/>
                  <a:ext cx="5343" cy="4792712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46B414D5-04BD-DE9C-65C8-CB651C303B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224229" y="1274197"/>
                  <a:ext cx="5343" cy="4792712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AB932CE6-D986-8368-ACE5-20D0DD4A71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154763" y="5357512"/>
                  <a:ext cx="4582279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4DF8DC67-F5C5-8D1B-8B83-B29EB1DBEB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168099" y="5368083"/>
                  <a:ext cx="4558663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C084FF65-E630-7EE7-A8C0-AAE91E787C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21408" y="1245670"/>
                  <a:ext cx="0" cy="483074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06FAA98-A3F6-E4C2-378B-A4E92C2F8958}"/>
                  </a:ext>
                </a:extLst>
              </p:cNvPr>
              <p:cNvSpPr txBox="1"/>
              <p:nvPr/>
            </p:nvSpPr>
            <p:spPr>
              <a:xfrm>
                <a:off x="5096474" y="4350044"/>
                <a:ext cx="799358" cy="2308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>
                    <a:latin typeface="Arial" panose="020B0604020202020204" pitchFamily="34" charset="0"/>
                  </a:rPr>
                  <a:t>Unit status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B4F4D77-9A41-F1FC-FF41-E39708F46D34}"/>
                  </a:ext>
                </a:extLst>
              </p:cNvPr>
              <p:cNvSpPr txBox="1"/>
              <p:nvPr/>
            </p:nvSpPr>
            <p:spPr>
              <a:xfrm>
                <a:off x="2177411" y="1396073"/>
                <a:ext cx="833612" cy="3693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>
                    <a:latin typeface="Arial" panose="020B0604020202020204" pitchFamily="34" charset="0"/>
                  </a:rPr>
                  <a:t>Generation </a:t>
                </a:r>
              </a:p>
              <a:p>
                <a:pPr algn="ctr"/>
                <a:r>
                  <a:rPr lang="en-US" sz="900" b="1">
                    <a:latin typeface="Arial" panose="020B0604020202020204" pitchFamily="34" charset="0"/>
                  </a:rPr>
                  <a:t>(MW)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0B9230F-7B25-FD26-5F49-3D8BE82B4973}"/>
                  </a:ext>
                </a:extLst>
              </p:cNvPr>
              <p:cNvSpPr txBox="1"/>
              <p:nvPr/>
            </p:nvSpPr>
            <p:spPr>
              <a:xfrm>
                <a:off x="1772847" y="3910573"/>
                <a:ext cx="640080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900" b="1" err="1">
                    <a:latin typeface="Arial" panose="020B0604020202020204" pitchFamily="34" charset="0"/>
                  </a:rPr>
                  <a:t>Min.Gen</a:t>
                </a:r>
                <a:endParaRPr lang="en-US" sz="900" b="1">
                  <a:latin typeface="Arial" panose="020B0604020202020204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82BA2A-3BF7-015C-9579-425FDBB8574C}"/>
                  </a:ext>
                </a:extLst>
              </p:cNvPr>
              <p:cNvSpPr txBox="1"/>
              <p:nvPr/>
            </p:nvSpPr>
            <p:spPr>
              <a:xfrm>
                <a:off x="1772847" y="3656210"/>
                <a:ext cx="640080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900" b="1">
                    <a:latin typeface="Arial" panose="020B0604020202020204" pitchFamily="34" charset="0"/>
                  </a:rPr>
                  <a:t>Ramp 1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8C5EC3C-BC17-E44D-F562-026ABAED2BEF}"/>
                  </a:ext>
                </a:extLst>
              </p:cNvPr>
              <p:cNvSpPr txBox="1"/>
              <p:nvPr/>
            </p:nvSpPr>
            <p:spPr>
              <a:xfrm>
                <a:off x="1772847" y="3201377"/>
                <a:ext cx="640080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900" b="1">
                    <a:latin typeface="Arial" panose="020B0604020202020204" pitchFamily="34" charset="0"/>
                  </a:rPr>
                  <a:t>Ramp 2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8EA1B92-0900-28F0-4682-CB1ECA9221D0}"/>
                  </a:ext>
                </a:extLst>
              </p:cNvPr>
              <p:cNvSpPr txBox="1"/>
              <p:nvPr/>
            </p:nvSpPr>
            <p:spPr>
              <a:xfrm>
                <a:off x="1735195" y="2385621"/>
                <a:ext cx="739894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900" b="1" err="1">
                    <a:latin typeface="Arial" panose="020B0604020202020204" pitchFamily="34" charset="0"/>
                  </a:rPr>
                  <a:t>Max.Gen</a:t>
                </a:r>
                <a:endParaRPr lang="en-US" sz="900" b="1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23B3200-773C-F4BA-450E-D16EAFA86085}"/>
                  </a:ext>
                </a:extLst>
              </p:cNvPr>
              <p:cNvSpPr txBox="1"/>
              <p:nvPr/>
            </p:nvSpPr>
            <p:spPr>
              <a:xfrm>
                <a:off x="1785428" y="2746545"/>
                <a:ext cx="640080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900" b="1">
                    <a:latin typeface="Arial" panose="020B0604020202020204" pitchFamily="34" charset="0"/>
                  </a:rPr>
                  <a:t>Ramp 3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4D169A8E-BCB5-1DC4-D996-39676871A437}"/>
                  </a:ext>
                </a:extLst>
              </p:cNvPr>
              <p:cNvSpPr/>
              <p:nvPr/>
            </p:nvSpPr>
            <p:spPr>
              <a:xfrm>
                <a:off x="2494377" y="4408890"/>
                <a:ext cx="160047" cy="172975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DD80328A-995F-8444-DE8E-DD6F79ADCA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5195" y="2144471"/>
                <a:ext cx="3760958" cy="904308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8690BD9-809E-6DD8-13EB-07285D47772F}"/>
                  </a:ext>
                </a:extLst>
              </p:cNvPr>
              <p:cNvSpPr txBox="1"/>
              <p:nvPr/>
            </p:nvSpPr>
            <p:spPr>
              <a:xfrm rot="800259">
                <a:off x="2706519" y="2306042"/>
                <a:ext cx="1371680" cy="1692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1100" b="1">
                    <a:solidFill>
                      <a:schemeClr val="accent2"/>
                    </a:solidFill>
                    <a:latin typeface="Arial" panose="020B0604020202020204" pitchFamily="34" charset="0"/>
                    <a:ea typeface="Gill Sans MT" charset="0"/>
                    <a:cs typeface="Arial" panose="020B0604020202020204" pitchFamily="34" charset="0"/>
                  </a:rPr>
                  <a:t>Transmission limit</a:t>
                </a: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9EE6E697-15DF-D05F-6EE6-2A426C5565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81354" y="2463590"/>
                <a:ext cx="0" cy="392422"/>
              </a:xfrm>
              <a:prstGeom prst="line">
                <a:avLst/>
              </a:prstGeom>
              <a:ln w="5715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9A0A20A4-7215-A2A8-E0F5-1952858F8541}"/>
                    </a:ext>
                  </a:extLst>
                </p:cNvPr>
                <p:cNvSpPr txBox="1"/>
                <p:nvPr/>
              </p:nvSpPr>
              <p:spPr>
                <a:xfrm>
                  <a:off x="3524514" y="4570587"/>
                  <a:ext cx="610954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>
                    <a:latin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9A0A20A4-7215-A2A8-E0F5-1952858F85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4514" y="4570587"/>
                  <a:ext cx="610954" cy="30777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DD0766C-13B8-A241-019F-4BB6F4AE58CA}"/>
                    </a:ext>
                  </a:extLst>
                </p:cNvPr>
                <p:cNvSpPr txBox="1"/>
                <p:nvPr/>
              </p:nvSpPr>
              <p:spPr>
                <a:xfrm>
                  <a:off x="1714071" y="4570587"/>
                  <a:ext cx="610954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>
                    <a:latin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DD0766C-13B8-A241-019F-4BB6F4AE58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4071" y="4570587"/>
                  <a:ext cx="610954" cy="3077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7BF693A-A1FD-CF43-9418-8A8CF70DD34C}"/>
                </a:ext>
              </a:extLst>
            </p:cNvPr>
            <p:cNvCxnSpPr>
              <a:cxnSpLocks/>
            </p:cNvCxnSpPr>
            <p:nvPr/>
          </p:nvCxnSpPr>
          <p:spPr>
            <a:xfrm>
              <a:off x="3777362" y="4359042"/>
              <a:ext cx="0" cy="2190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8F5CF1E-F38B-348B-F8C1-62A1012AA292}"/>
              </a:ext>
            </a:extLst>
          </p:cNvPr>
          <p:cNvCxnSpPr/>
          <p:nvPr/>
        </p:nvCxnSpPr>
        <p:spPr>
          <a:xfrm flipV="1">
            <a:off x="2457802" y="1751512"/>
            <a:ext cx="0" cy="410876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0CE0C7B-AAC1-755F-6028-16826CED4661}"/>
              </a:ext>
            </a:extLst>
          </p:cNvPr>
          <p:cNvSpPr txBox="1"/>
          <p:nvPr/>
        </p:nvSpPr>
        <p:spPr>
          <a:xfrm>
            <a:off x="2506378" y="1824318"/>
            <a:ext cx="58688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900" b="1">
                <a:solidFill>
                  <a:srgbClr val="FFC000"/>
                </a:solidFill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Pricing signal</a:t>
            </a:r>
            <a:endParaRPr lang="en-US" sz="900" b="1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7D1E7E0-A214-7B29-636B-979674628FA8}"/>
              </a:ext>
            </a:extLst>
          </p:cNvPr>
          <p:cNvSpPr txBox="1"/>
          <p:nvPr/>
        </p:nvSpPr>
        <p:spPr>
          <a:xfrm>
            <a:off x="324000" y="1067783"/>
            <a:ext cx="413846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Microscopic view on the scheduling of a thermal unit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5FD5A43-2DA9-7210-0832-8954AE45689A}"/>
              </a:ext>
            </a:extLst>
          </p:cNvPr>
          <p:cNvSpPr/>
          <p:nvPr/>
        </p:nvSpPr>
        <p:spPr>
          <a:xfrm>
            <a:off x="3266779" y="4062628"/>
            <a:ext cx="160047" cy="1729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1001422-AF87-4FAB-A374-3E2209183334}"/>
              </a:ext>
            </a:extLst>
          </p:cNvPr>
          <p:cNvSpPr/>
          <p:nvPr/>
        </p:nvSpPr>
        <p:spPr>
          <a:xfrm>
            <a:off x="3266779" y="3810942"/>
            <a:ext cx="160047" cy="1729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052C75B-089C-47C6-BE70-972F42C5850C}"/>
              </a:ext>
            </a:extLst>
          </p:cNvPr>
          <p:cNvSpPr/>
          <p:nvPr/>
        </p:nvSpPr>
        <p:spPr>
          <a:xfrm>
            <a:off x="3266779" y="3391601"/>
            <a:ext cx="160047" cy="1729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DD9A795-F569-2864-04B2-B63E5F1D0B11}"/>
              </a:ext>
            </a:extLst>
          </p:cNvPr>
          <p:cNvSpPr/>
          <p:nvPr/>
        </p:nvSpPr>
        <p:spPr>
          <a:xfrm>
            <a:off x="3266779" y="2920168"/>
            <a:ext cx="160047" cy="1729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4354DEE-3764-20ED-9E2E-8F0C01DC9621}"/>
              </a:ext>
            </a:extLst>
          </p:cNvPr>
          <p:cNvSpPr/>
          <p:nvPr/>
        </p:nvSpPr>
        <p:spPr>
          <a:xfrm>
            <a:off x="3266779" y="2486112"/>
            <a:ext cx="160047" cy="1729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B4DEE5D-19CC-F2A1-84BF-2567EB16CD7C}"/>
              </a:ext>
            </a:extLst>
          </p:cNvPr>
          <p:cNvCxnSpPr>
            <a:cxnSpLocks/>
          </p:cNvCxnSpPr>
          <p:nvPr/>
        </p:nvCxnSpPr>
        <p:spPr>
          <a:xfrm flipH="1" flipV="1">
            <a:off x="3519245" y="3085783"/>
            <a:ext cx="448967" cy="3814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AA140C9-815D-0781-B892-70DB5E7CA5A8}"/>
              </a:ext>
            </a:extLst>
          </p:cNvPr>
          <p:cNvSpPr txBox="1"/>
          <p:nvPr/>
        </p:nvSpPr>
        <p:spPr>
          <a:xfrm>
            <a:off x="3409583" y="2301336"/>
            <a:ext cx="76944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Schedule 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3B3FD6-2E00-A004-5595-99E9CD706F80}"/>
              </a:ext>
            </a:extLst>
          </p:cNvPr>
          <p:cNvSpPr txBox="1"/>
          <p:nvPr/>
        </p:nvSpPr>
        <p:spPr>
          <a:xfrm>
            <a:off x="2438143" y="2943060"/>
            <a:ext cx="76944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Schedule 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68532B-46C7-AB2D-AA5A-CE8A3DFD53A1}"/>
              </a:ext>
            </a:extLst>
          </p:cNvPr>
          <p:cNvSpPr txBox="1"/>
          <p:nvPr/>
        </p:nvSpPr>
        <p:spPr>
          <a:xfrm>
            <a:off x="2438143" y="3380097"/>
            <a:ext cx="76944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Schedule 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313E89-D144-D766-32E4-13B6B9ABE4C7}"/>
              </a:ext>
            </a:extLst>
          </p:cNvPr>
          <p:cNvSpPr txBox="1"/>
          <p:nvPr/>
        </p:nvSpPr>
        <p:spPr>
          <a:xfrm>
            <a:off x="2438143" y="3828443"/>
            <a:ext cx="76944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Schedule 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DB38A9-763B-AFC2-2C08-BFD2F443F683}"/>
              </a:ext>
            </a:extLst>
          </p:cNvPr>
          <p:cNvSpPr txBox="1"/>
          <p:nvPr/>
        </p:nvSpPr>
        <p:spPr>
          <a:xfrm>
            <a:off x="2438143" y="4104906"/>
            <a:ext cx="76142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Schedule 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85C9FC-1223-BB55-9406-EB9C327AF91A}"/>
              </a:ext>
            </a:extLst>
          </p:cNvPr>
          <p:cNvSpPr txBox="1"/>
          <p:nvPr/>
        </p:nvSpPr>
        <p:spPr>
          <a:xfrm>
            <a:off x="1323470" y="4323883"/>
            <a:ext cx="75341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Schedule F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F5AA4B1-74AD-98CD-7D00-DFD287568F9B}"/>
              </a:ext>
            </a:extLst>
          </p:cNvPr>
          <p:cNvSpPr txBox="1"/>
          <p:nvPr/>
        </p:nvSpPr>
        <p:spPr>
          <a:xfrm>
            <a:off x="4139243" y="3412409"/>
            <a:ext cx="276518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100" b="1" dirty="0">
                <a:solidFill>
                  <a:srgbClr val="FF0000"/>
                </a:solidFill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System operator selects only Schedule 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AE1E99-B556-74ED-4282-B0BCC4D099EF}"/>
              </a:ext>
            </a:extLst>
          </p:cNvPr>
          <p:cNvSpPr txBox="1"/>
          <p:nvPr/>
        </p:nvSpPr>
        <p:spPr>
          <a:xfrm>
            <a:off x="324000" y="273966"/>
            <a:ext cx="8820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Dantzig-Wolfe Decomposition is a bi-level decision-making process(2/2)</a:t>
            </a:r>
          </a:p>
          <a:p>
            <a:r>
              <a:rPr 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DDW selects one schedule from each generator</a:t>
            </a:r>
          </a:p>
        </p:txBody>
      </p:sp>
      <p:sp>
        <p:nvSpPr>
          <p:cNvPr id="3" name="Cross 2">
            <a:extLst>
              <a:ext uri="{FF2B5EF4-FFF2-40B4-BE49-F238E27FC236}">
                <a16:creationId xmlns:a16="http://schemas.microsoft.com/office/drawing/2014/main" id="{931C2704-63E2-F746-B797-B8D5DED52921}"/>
              </a:ext>
            </a:extLst>
          </p:cNvPr>
          <p:cNvSpPr/>
          <p:nvPr/>
        </p:nvSpPr>
        <p:spPr>
          <a:xfrm rot="18851807">
            <a:off x="3236970" y="2802488"/>
            <a:ext cx="209810" cy="175188"/>
          </a:xfrm>
          <a:prstGeom prst="plus">
            <a:avLst>
              <a:gd name="adj" fmla="val 4196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D38586-87DE-1629-C207-6515F1B0391A}"/>
              </a:ext>
            </a:extLst>
          </p:cNvPr>
          <p:cNvSpPr/>
          <p:nvPr/>
        </p:nvSpPr>
        <p:spPr>
          <a:xfrm>
            <a:off x="4725653" y="1479611"/>
            <a:ext cx="3861129" cy="1478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8588" indent="-128588">
              <a:buFont typeface="Arial" panose="020B0604020202020204" pitchFamily="34" charset="0"/>
              <a:buChar char="•"/>
            </a:pPr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0090B2-FD63-E5C7-893E-7850DC1FB4B9}"/>
              </a:ext>
            </a:extLst>
          </p:cNvPr>
          <p:cNvSpPr txBox="1"/>
          <p:nvPr/>
        </p:nvSpPr>
        <p:spPr>
          <a:xfrm>
            <a:off x="4735530" y="1502172"/>
            <a:ext cx="3655569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b="1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Decision-making levels</a:t>
            </a:r>
          </a:p>
          <a:p>
            <a:pPr marL="228600" indent="-228600">
              <a:spcAft>
                <a:spcPts val="600"/>
              </a:spcAft>
              <a:buAutoNum type="arabicParenR"/>
            </a:pPr>
            <a:r>
              <a:rPr lang="en-US" sz="11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Unit level: each generator proposes production schedules (green dots)</a:t>
            </a:r>
          </a:p>
          <a:p>
            <a:pPr marL="228600" indent="-228600">
              <a:spcAft>
                <a:spcPts val="600"/>
              </a:spcAft>
              <a:buAutoNum type="arabicParenR"/>
            </a:pPr>
            <a:r>
              <a:rPr lang="en-US" sz="11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System level: system controller selects which schedule for the unit to commit. Multiple schedules can be selected, and the final solution is the weighted schedule (red arrows)</a:t>
            </a:r>
          </a:p>
        </p:txBody>
      </p:sp>
    </p:spTree>
    <p:extLst>
      <p:ext uri="{BB962C8B-B14F-4D97-AF65-F5344CB8AC3E}">
        <p14:creationId xmlns:p14="http://schemas.microsoft.com/office/powerpoint/2010/main" val="23752403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A6C2D-A3F6-0142-EDB5-18A5DD3E6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3B1A45-FE7E-A5C7-0065-6DE72A4F5497}"/>
              </a:ext>
            </a:extLst>
          </p:cNvPr>
          <p:cNvSpPr txBox="1"/>
          <p:nvPr/>
        </p:nvSpPr>
        <p:spPr>
          <a:xfrm>
            <a:off x="324000" y="270134"/>
            <a:ext cx="80726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Implementing discrete Dantzig-Wolfe</a:t>
            </a:r>
            <a:endParaRPr lang="en-US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22E2B513-9437-89D3-DE5E-70DB49952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8447FF33-F5BF-3A42-B664-EABD922DB817}" type="slidenum">
              <a:rPr lang="en-US" smtClean="0"/>
              <a:t>37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41DEDE-74FC-795A-0BCC-AC6AD14345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299364" y="1021820"/>
            <a:ext cx="4545272" cy="381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897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BC509-64AC-30A5-4EF5-294B6D61E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A1A7C0D-48DF-F3AF-9102-D3A911B6A6F3}"/>
              </a:ext>
            </a:extLst>
          </p:cNvPr>
          <p:cNvSpPr/>
          <p:nvPr/>
        </p:nvSpPr>
        <p:spPr>
          <a:xfrm>
            <a:off x="257338" y="4070557"/>
            <a:ext cx="4274202" cy="425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8588" indent="-128588">
              <a:buFont typeface="Arial" panose="020B0604020202020204" pitchFamily="34" charset="0"/>
              <a:buChar char="•"/>
            </a:pPr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E5C0E0-DA19-92D8-B3B6-37D5486A7CEA}"/>
              </a:ext>
            </a:extLst>
          </p:cNvPr>
          <p:cNvSpPr/>
          <p:nvPr/>
        </p:nvSpPr>
        <p:spPr>
          <a:xfrm>
            <a:off x="257338" y="3166145"/>
            <a:ext cx="4274202" cy="2373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8588" indent="-128588">
              <a:buFont typeface="Arial" panose="020B0604020202020204" pitchFamily="34" charset="0"/>
              <a:buChar char="•"/>
            </a:pPr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3C8774-A09C-8FD4-0FF8-FA687AA35CD6}"/>
              </a:ext>
            </a:extLst>
          </p:cNvPr>
          <p:cNvSpPr/>
          <p:nvPr/>
        </p:nvSpPr>
        <p:spPr>
          <a:xfrm>
            <a:off x="257338" y="2261028"/>
            <a:ext cx="4274202" cy="2373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8588" indent="-128588">
              <a:buFont typeface="Arial" panose="020B0604020202020204" pitchFamily="34" charset="0"/>
              <a:buChar char="•"/>
            </a:pPr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B22B0D-3421-7676-61B6-16E5883696BC}"/>
              </a:ext>
            </a:extLst>
          </p:cNvPr>
          <p:cNvSpPr txBox="1"/>
          <p:nvPr/>
        </p:nvSpPr>
        <p:spPr>
          <a:xfrm>
            <a:off x="323999" y="1072943"/>
            <a:ext cx="3997148" cy="338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 b="1"/>
            </a:lvl1pPr>
          </a:lstStyle>
          <a:p>
            <a:pPr marL="0" indent="0">
              <a:buNone/>
            </a:pPr>
            <a:r>
              <a:rPr lang="en-US" sz="1100" u="sng" dirty="0">
                <a:latin typeface="Arial" panose="020B0604020202020204" pitchFamily="34" charset="0"/>
              </a:rPr>
              <a:t>Key steps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b="0" dirty="0">
                <a:latin typeface="Arial" panose="020B0604020202020204" pitchFamily="34" charset="0"/>
              </a:rPr>
              <a:t>Select three power systems</a:t>
            </a:r>
          </a:p>
          <a:p>
            <a:pPr marL="339725" indent="-112713">
              <a:tabLst>
                <a:tab pos="339725" algn="l"/>
              </a:tabLst>
            </a:pP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Laos (1,411 constraints and 1,056 variables)</a:t>
            </a:r>
          </a:p>
          <a:p>
            <a:pPr marL="339725" indent="-112713">
              <a:tabLst>
                <a:tab pos="339725" algn="l"/>
              </a:tabLst>
            </a:pP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Cambodia (8,364 constraints and 5,952 variables)</a:t>
            </a:r>
          </a:p>
          <a:p>
            <a:pPr marL="339725" indent="-112713">
              <a:tabLst>
                <a:tab pos="339725" algn="l"/>
              </a:tabLst>
            </a:pP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Thailand (74,633 constraints and 54,312 variables)</a:t>
            </a:r>
          </a:p>
          <a:p>
            <a:pPr marL="228600" indent="-228600">
              <a:buFont typeface="+mj-lt"/>
              <a:buAutoNum type="arabicPeriod" startAt="2"/>
            </a:pPr>
            <a:r>
              <a:rPr lang="en-US" sz="1100" b="0" dirty="0">
                <a:latin typeface="Arial" panose="020B0604020202020204" pitchFamily="34" charset="0"/>
              </a:rPr>
              <a:t>Run the models across 365 days with </a:t>
            </a:r>
            <a:r>
              <a:rPr lang="en-US" sz="1100" b="0" dirty="0" err="1">
                <a:latin typeface="Arial" panose="020B0604020202020204" pitchFamily="34" charset="0"/>
              </a:rPr>
              <a:t>Gurobi</a:t>
            </a:r>
            <a:endParaRPr lang="en-US" sz="1100" b="0" dirty="0">
              <a:latin typeface="Arial" panose="020B0604020202020204" pitchFamily="34" charset="0"/>
            </a:endParaRPr>
          </a:p>
          <a:p>
            <a:pPr marL="339725" indent="-112713">
              <a:tabLst>
                <a:tab pos="339725" algn="l"/>
              </a:tabLst>
            </a:pP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Outputs will represent the “true” solutions</a:t>
            </a:r>
          </a:p>
          <a:p>
            <a:pPr marL="228600" indent="-228600">
              <a:buFont typeface="+mj-lt"/>
              <a:buAutoNum type="arabicPeriod" startAt="3"/>
            </a:pPr>
            <a:r>
              <a:rPr lang="en-US" sz="1100" dirty="0">
                <a:latin typeface="Arial" panose="020B0604020202020204" pitchFamily="34" charset="0"/>
              </a:rPr>
              <a:t>Specify the decomposition of the problem </a:t>
            </a:r>
            <a:br>
              <a:rPr lang="en-US" sz="1100" dirty="0">
                <a:latin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</a:rPr>
              <a:t>- which constraints in the master and subproblems?</a:t>
            </a:r>
          </a:p>
          <a:p>
            <a:pPr marL="228600" indent="-228600">
              <a:buFont typeface="+mj-lt"/>
              <a:buAutoNum type="arabicPeriod" startAt="3"/>
            </a:pPr>
            <a:r>
              <a:rPr lang="en-US" sz="1100" dirty="0">
                <a:latin typeface="Arial" panose="020B0604020202020204" pitchFamily="34" charset="0"/>
              </a:rPr>
              <a:t>Solve the problem with Dantzig-Wolfe package </a:t>
            </a:r>
          </a:p>
          <a:p>
            <a:pPr marL="339725" indent="-112713">
              <a:tabLst>
                <a:tab pos="339725" algn="l"/>
              </a:tabLst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Evaluate different combinations of termination criteria: incremental improvement and lower bound gap</a:t>
            </a:r>
          </a:p>
          <a:p>
            <a:pPr marL="228600" indent="-228600">
              <a:buFont typeface="+mj-lt"/>
              <a:buAutoNum type="arabicPeriod" startAt="5"/>
            </a:pPr>
            <a:r>
              <a:rPr lang="en-US" sz="1100" b="0" dirty="0">
                <a:latin typeface="Arial" panose="020B0604020202020204" pitchFamily="34" charset="0"/>
              </a:rPr>
              <a:t>Calculate the </a:t>
            </a:r>
            <a:r>
              <a:rPr lang="en-US" sz="1100" b="0" dirty="0" err="1">
                <a:latin typeface="Arial" panose="020B0604020202020204" pitchFamily="34" charset="0"/>
              </a:rPr>
              <a:t>OPTGap</a:t>
            </a:r>
            <a:endParaRPr lang="en-US" sz="1100" b="0" dirty="0">
              <a:latin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 startAt="5"/>
            </a:pPr>
            <a:r>
              <a:rPr lang="en-US" sz="1100" b="0" dirty="0">
                <a:latin typeface="Arial" panose="020B0604020202020204" pitchFamily="34" charset="0"/>
              </a:rPr>
              <a:t>Solve the problem like (2) but set </a:t>
            </a:r>
            <a:r>
              <a:rPr lang="en-US" sz="1100" b="0" dirty="0" err="1">
                <a:latin typeface="Arial" panose="020B0604020202020204" pitchFamily="34" charset="0"/>
              </a:rPr>
              <a:t>MIPGap</a:t>
            </a:r>
            <a:r>
              <a:rPr lang="en-US" sz="1100" b="0" dirty="0">
                <a:latin typeface="Arial" panose="020B0604020202020204" pitchFamily="34" charset="0"/>
              </a:rPr>
              <a:t> equal to the </a:t>
            </a:r>
            <a:r>
              <a:rPr lang="en-US" sz="1100" b="0" dirty="0" err="1">
                <a:latin typeface="Arial" panose="020B0604020202020204" pitchFamily="34" charset="0"/>
              </a:rPr>
              <a:t>OPTGap</a:t>
            </a:r>
            <a:r>
              <a:rPr lang="en-US" sz="1100" b="0" dirty="0">
                <a:latin typeface="Arial" panose="020B0604020202020204" pitchFamily="34" charset="0"/>
              </a:rPr>
              <a:t> from (5)</a:t>
            </a:r>
            <a:endParaRPr lang="en-US" sz="1100" b="0" dirty="0"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54DC3B-EDCA-CCB5-124F-741E90128401}"/>
              </a:ext>
            </a:extLst>
          </p:cNvPr>
          <p:cNvSpPr txBox="1"/>
          <p:nvPr/>
        </p:nvSpPr>
        <p:spPr>
          <a:xfrm>
            <a:off x="324000" y="270134"/>
            <a:ext cx="83628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set-up: Discrete Dantzig-Wolfe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E39D21D8-7341-0517-2A75-822A2DE07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8447FF33-F5BF-3A42-B664-EABD922DB817}" type="slidenum">
              <a:rPr lang="en-US" smtClean="0"/>
              <a:t>38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77A70A-CC03-AFD0-49D8-6E3BF68030B8}"/>
              </a:ext>
            </a:extLst>
          </p:cNvPr>
          <p:cNvSpPr txBox="1"/>
          <p:nvPr/>
        </p:nvSpPr>
        <p:spPr>
          <a:xfrm>
            <a:off x="5284101" y="1072943"/>
            <a:ext cx="2605633" cy="198515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Hardware</a:t>
            </a:r>
          </a:p>
          <a:p>
            <a:pPr marL="112713" indent="-1127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Hopper Cluster (@Cornell CAC)</a:t>
            </a:r>
          </a:p>
          <a:p>
            <a:pPr marL="112713" indent="-11271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39725" algn="l"/>
              </a:tabLst>
            </a:pP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Dual 20-core Intel Xeon Gold 5218R CPUs @ 2.1 GHz, 192 GB of RAM</a:t>
            </a:r>
          </a:p>
          <a:p>
            <a:pPr marL="112713" indent="-11271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39725" algn="l"/>
              </a:tabLst>
            </a:pPr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tabLst>
                <a:tab pos="339725" algn="l"/>
              </a:tabLst>
            </a:pPr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</a:p>
          <a:p>
            <a:pPr marL="112713" indent="-11271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39725" algn="l"/>
              </a:tabLst>
            </a:pP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Python 3.10</a:t>
            </a:r>
          </a:p>
          <a:p>
            <a:pPr marL="112713" indent="-11271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39725" algn="l"/>
              </a:tabLst>
            </a:pPr>
            <a:r>
              <a:rPr lang="en-US" sz="1100" err="1">
                <a:latin typeface="Arial" panose="020B0604020202020204" pitchFamily="34" charset="0"/>
                <a:cs typeface="Arial" panose="020B0604020202020204" pitchFamily="34" charset="0"/>
              </a:rPr>
              <a:t>OpenHPC</a:t>
            </a: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 2.3 with Rocky Linux 8.4</a:t>
            </a:r>
          </a:p>
          <a:p>
            <a:pPr marL="112713" indent="-11271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39725" algn="l"/>
              </a:tabLst>
            </a:pPr>
            <a:r>
              <a:rPr lang="en-US" sz="1100" err="1">
                <a:latin typeface="Arial" panose="020B0604020202020204" pitchFamily="34" charset="0"/>
                <a:cs typeface="Arial" panose="020B0604020202020204" pitchFamily="34" charset="0"/>
              </a:rPr>
              <a:t>Gurobi</a:t>
            </a: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 3.9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D33960A-C644-7742-0E32-6B1BEC90FA89}"/>
              </a:ext>
            </a:extLst>
          </p:cNvPr>
          <p:cNvCxnSpPr>
            <a:cxnSpLocks/>
          </p:cNvCxnSpPr>
          <p:nvPr/>
        </p:nvCxnSpPr>
        <p:spPr>
          <a:xfrm>
            <a:off x="4904476" y="911474"/>
            <a:ext cx="0" cy="29364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2950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04E94-EC16-1C92-721B-F89BF06C7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C24051-79C5-B415-1002-92D73387995B}"/>
              </a:ext>
            </a:extLst>
          </p:cNvPr>
          <p:cNvSpPr txBox="1"/>
          <p:nvPr/>
        </p:nvSpPr>
        <p:spPr>
          <a:xfrm>
            <a:off x="324000" y="270134"/>
            <a:ext cx="838501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Discrete DW is not sensitive to parameterization (1/2)</a:t>
            </a:r>
          </a:p>
          <a:p>
            <a:r>
              <a:rPr lang="en-US" sz="20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 quality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FC384828-74AB-47A9-0CF0-CD7E52D72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8447FF33-F5BF-3A42-B664-EABD922DB817}" type="slidenum">
              <a:rPr lang="en-US" smtClean="0"/>
              <a:t>39</a:t>
            </a:fld>
            <a:endParaRPr lang="en-US"/>
          </a:p>
        </p:txBody>
      </p:sp>
      <p:pic>
        <p:nvPicPr>
          <p:cNvPr id="9" name="Picture 8" descr="A graph of a person&#10;&#10;Description automatically generated with medium confidence">
            <a:extLst>
              <a:ext uri="{FF2B5EF4-FFF2-40B4-BE49-F238E27FC236}">
                <a16:creationId xmlns:a16="http://schemas.microsoft.com/office/drawing/2014/main" id="{C3103054-4ED5-29CC-500C-BD3ACCB31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52" y="1917331"/>
            <a:ext cx="7733095" cy="22605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2B35C1-83A8-F181-9724-0A70B9BA9C98}"/>
              </a:ext>
            </a:extLst>
          </p:cNvPr>
          <p:cNvSpPr txBox="1"/>
          <p:nvPr/>
        </p:nvSpPr>
        <p:spPr>
          <a:xfrm>
            <a:off x="324000" y="1067783"/>
            <a:ext cx="613394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>
                <a:latin typeface="Arial" panose="020B0604020202020204" pitchFamily="34" charset="0"/>
              </a:rPr>
              <a:t>Optimality gap of DDW as a function of incremental improvement (%)</a:t>
            </a:r>
          </a:p>
        </p:txBody>
      </p:sp>
    </p:spTree>
    <p:extLst>
      <p:ext uri="{BB962C8B-B14F-4D97-AF65-F5344CB8AC3E}">
        <p14:creationId xmlns:p14="http://schemas.microsoft.com/office/powerpoint/2010/main" val="3263686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70D5CDD-50D6-BD9D-64BF-3E21B7FAF3F0}"/>
              </a:ext>
            </a:extLst>
          </p:cNvPr>
          <p:cNvSpPr/>
          <p:nvPr/>
        </p:nvSpPr>
        <p:spPr>
          <a:xfrm>
            <a:off x="361953" y="3585870"/>
            <a:ext cx="8177213" cy="1022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36C8C6-8231-9F83-1708-6A6690BEB264}"/>
              </a:ext>
            </a:extLst>
          </p:cNvPr>
          <p:cNvSpPr/>
          <p:nvPr/>
        </p:nvSpPr>
        <p:spPr>
          <a:xfrm>
            <a:off x="361954" y="2680091"/>
            <a:ext cx="8177213" cy="6349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1CDD93-66D0-2C9F-B3AE-D0B8C227D079}"/>
              </a:ext>
            </a:extLst>
          </p:cNvPr>
          <p:cNvSpPr/>
          <p:nvPr/>
        </p:nvSpPr>
        <p:spPr>
          <a:xfrm>
            <a:off x="361954" y="1249436"/>
            <a:ext cx="8177213" cy="860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FFD733-C293-41AF-B101-CA593E2DA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8015-46E4-4C1D-BA82-BC539E295F87}" type="slidenum">
              <a:rPr lang="en-SG" smtClean="0"/>
              <a:t>4</a:t>
            </a:fld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028A39-740E-170D-7B3B-9DE5AEF1C771}"/>
              </a:ext>
            </a:extLst>
          </p:cNvPr>
          <p:cNvSpPr txBox="1"/>
          <p:nvPr/>
        </p:nvSpPr>
        <p:spPr>
          <a:xfrm>
            <a:off x="324000" y="276114"/>
            <a:ext cx="83749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I’m here doing a Ph.D.?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F50DD83-3B84-BE65-8685-7EA8C7089CA5}"/>
              </a:ext>
            </a:extLst>
          </p:cNvPr>
          <p:cNvSpPr txBox="1"/>
          <p:nvPr/>
        </p:nvSpPr>
        <p:spPr>
          <a:xfrm>
            <a:off x="476903" y="986499"/>
            <a:ext cx="727232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12C428-AB5A-E219-C680-794672682CD6}"/>
              </a:ext>
            </a:extLst>
          </p:cNvPr>
          <p:cNvSpPr txBox="1"/>
          <p:nvPr/>
        </p:nvSpPr>
        <p:spPr>
          <a:xfrm>
            <a:off x="476903" y="2357391"/>
            <a:ext cx="828022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5FD7024-AB0E-7ED1-1E64-9A91A01DD3E6}"/>
              </a:ext>
            </a:extLst>
          </p:cNvPr>
          <p:cNvGrpSpPr/>
          <p:nvPr/>
        </p:nvGrpSpPr>
        <p:grpSpPr>
          <a:xfrm>
            <a:off x="2533909" y="3674765"/>
            <a:ext cx="240953" cy="240953"/>
            <a:chOff x="1803400" y="3759200"/>
            <a:chExt cx="825500" cy="8255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9263F70-FA83-B1F6-AC38-0AE78A608A0D}"/>
                </a:ext>
              </a:extLst>
            </p:cNvPr>
            <p:cNvSpPr/>
            <p:nvPr/>
          </p:nvSpPr>
          <p:spPr>
            <a:xfrm>
              <a:off x="1803400" y="3759200"/>
              <a:ext cx="825500" cy="8255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04FEB476-A50B-9B37-45D3-495C280C467B}"/>
                </a:ext>
              </a:extLst>
            </p:cNvPr>
            <p:cNvSpPr/>
            <p:nvPr/>
          </p:nvSpPr>
          <p:spPr>
            <a:xfrm rot="5400000">
              <a:off x="1986135" y="4013310"/>
              <a:ext cx="619757" cy="31728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E019EDF-4549-8C64-C9D2-B07051452258}"/>
              </a:ext>
            </a:extLst>
          </p:cNvPr>
          <p:cNvSpPr txBox="1"/>
          <p:nvPr/>
        </p:nvSpPr>
        <p:spPr>
          <a:xfrm>
            <a:off x="3045588" y="3674765"/>
            <a:ext cx="501666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countries cooperate in electricity generation </a:t>
            </a:r>
            <a:b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reduce production costs and CO</a:t>
            </a:r>
            <a:r>
              <a:rPr lang="en-US" sz="10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emissions?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D42DCB-63B3-3FFB-C1ED-7B08F293B8C4}"/>
              </a:ext>
            </a:extLst>
          </p:cNvPr>
          <p:cNvSpPr txBox="1"/>
          <p:nvPr/>
        </p:nvSpPr>
        <p:spPr>
          <a:xfrm>
            <a:off x="429282" y="2838409"/>
            <a:ext cx="22860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Advancing modeling techniques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55B074-9492-4019-B132-04B468130865}"/>
              </a:ext>
            </a:extLst>
          </p:cNvPr>
          <p:cNvSpPr txBox="1"/>
          <p:nvPr/>
        </p:nvSpPr>
        <p:spPr>
          <a:xfrm>
            <a:off x="3045588" y="2838409"/>
            <a:ext cx="524040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fast solution methods for solving unit commitment problems?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414845-4982-D089-5015-0190778032F0}"/>
              </a:ext>
            </a:extLst>
          </p:cNvPr>
          <p:cNvSpPr txBox="1"/>
          <p:nvPr/>
        </p:nvSpPr>
        <p:spPr>
          <a:xfrm>
            <a:off x="429282" y="3674765"/>
            <a:ext cx="22860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SG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Bridging science and policy</a:t>
            </a:r>
            <a:endParaRPr lang="en-US" sz="1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90BEDFE-68BC-6BAE-4858-4CD249637974}"/>
              </a:ext>
            </a:extLst>
          </p:cNvPr>
          <p:cNvGrpSpPr/>
          <p:nvPr/>
        </p:nvGrpSpPr>
        <p:grpSpPr>
          <a:xfrm>
            <a:off x="2533910" y="2838409"/>
            <a:ext cx="240953" cy="240953"/>
            <a:chOff x="1803400" y="3759200"/>
            <a:chExt cx="825500" cy="8255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1138618-FCEC-2B0D-9B36-1A93DCB4EBCC}"/>
                </a:ext>
              </a:extLst>
            </p:cNvPr>
            <p:cNvSpPr/>
            <p:nvPr/>
          </p:nvSpPr>
          <p:spPr>
            <a:xfrm>
              <a:off x="1803400" y="3759200"/>
              <a:ext cx="825500" cy="8255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93372E0B-9752-4A16-99BC-C3B31CBADCF3}"/>
                </a:ext>
              </a:extLst>
            </p:cNvPr>
            <p:cNvSpPr/>
            <p:nvPr/>
          </p:nvSpPr>
          <p:spPr>
            <a:xfrm rot="5400000">
              <a:off x="1986135" y="4013310"/>
              <a:ext cx="619757" cy="31728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A28586D-3F79-E6AF-409F-8E5A4F9E3DC3}"/>
              </a:ext>
            </a:extLst>
          </p:cNvPr>
          <p:cNvGrpSpPr/>
          <p:nvPr/>
        </p:nvGrpSpPr>
        <p:grpSpPr>
          <a:xfrm>
            <a:off x="448335" y="1386143"/>
            <a:ext cx="7935272" cy="307777"/>
            <a:chOff x="515010" y="1309938"/>
            <a:chExt cx="7935272" cy="30777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8FD47AF-ED21-1336-83C9-34DC9DB28F22}"/>
                </a:ext>
              </a:extLst>
            </p:cNvPr>
            <p:cNvGrpSpPr/>
            <p:nvPr/>
          </p:nvGrpSpPr>
          <p:grpSpPr>
            <a:xfrm>
              <a:off x="2606952" y="1309938"/>
              <a:ext cx="240953" cy="240953"/>
              <a:chOff x="1803400" y="3759200"/>
              <a:chExt cx="825500" cy="825500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BAE386A-DF25-CD77-D70D-5CFB478F0D8B}"/>
                  </a:ext>
                </a:extLst>
              </p:cNvPr>
              <p:cNvSpPr/>
              <p:nvPr/>
            </p:nvSpPr>
            <p:spPr>
              <a:xfrm>
                <a:off x="1803400" y="3759200"/>
                <a:ext cx="825500" cy="8255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0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id="{CBA5F18A-BE7D-65C5-36A2-A4F363533FE9}"/>
                  </a:ext>
                </a:extLst>
              </p:cNvPr>
              <p:cNvSpPr/>
              <p:nvPr/>
            </p:nvSpPr>
            <p:spPr>
              <a:xfrm rot="5400000">
                <a:off x="1986135" y="4013310"/>
                <a:ext cx="619757" cy="317280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0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B1C05D8-75FF-5939-9B9E-339B5545D0FA}"/>
                </a:ext>
              </a:extLst>
            </p:cNvPr>
            <p:cNvSpPr txBox="1"/>
            <p:nvPr/>
          </p:nvSpPr>
          <p:spPr>
            <a:xfrm>
              <a:off x="515010" y="1309938"/>
              <a:ext cx="1828800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SG" sz="1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Become an expert in </a:t>
              </a:r>
              <a:br>
                <a:rPr lang="en-SG" sz="1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SG" sz="1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energy systems modeling</a:t>
              </a:r>
              <a:endParaRPr 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ECC61DD-E527-A37C-54D6-B39B8C9E7428}"/>
                </a:ext>
              </a:extLst>
            </p:cNvPr>
            <p:cNvSpPr txBox="1"/>
            <p:nvPr/>
          </p:nvSpPr>
          <p:spPr>
            <a:xfrm>
              <a:off x="3111047" y="1309938"/>
              <a:ext cx="2286000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Advance modeling techniques </a:t>
              </a:r>
              <a:b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bridge science and policy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A023A8A-F223-E703-FAE0-82DDED3623FE}"/>
                </a:ext>
              </a:extLst>
            </p:cNvPr>
            <p:cNvSpPr txBox="1"/>
            <p:nvPr/>
          </p:nvSpPr>
          <p:spPr>
            <a:xfrm>
              <a:off x="6164282" y="1309938"/>
              <a:ext cx="2286000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Propel my career towards influencing energy policy at the global scale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3F5C717-959E-19B8-7946-0361559A745F}"/>
                </a:ext>
              </a:extLst>
            </p:cNvPr>
            <p:cNvGrpSpPr/>
            <p:nvPr/>
          </p:nvGrpSpPr>
          <p:grpSpPr>
            <a:xfrm>
              <a:off x="5660188" y="1309938"/>
              <a:ext cx="240953" cy="240953"/>
              <a:chOff x="1803400" y="3759200"/>
              <a:chExt cx="825500" cy="825500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214D597B-BDA0-DFB5-D233-BD000ECAD37E}"/>
                  </a:ext>
                </a:extLst>
              </p:cNvPr>
              <p:cNvSpPr/>
              <p:nvPr/>
            </p:nvSpPr>
            <p:spPr>
              <a:xfrm>
                <a:off x="1803400" y="3759200"/>
                <a:ext cx="825500" cy="8255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0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E852D41B-EAC9-3709-F293-CBB74C1DFBDE}"/>
                  </a:ext>
                </a:extLst>
              </p:cNvPr>
              <p:cNvSpPr/>
              <p:nvPr/>
            </p:nvSpPr>
            <p:spPr>
              <a:xfrm rot="5400000">
                <a:off x="1986135" y="4013310"/>
                <a:ext cx="619757" cy="317280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0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FDA4FAF9-A764-997B-94A8-CBF345581404}"/>
              </a:ext>
            </a:extLst>
          </p:cNvPr>
          <p:cNvSpPr txBox="1"/>
          <p:nvPr/>
        </p:nvSpPr>
        <p:spPr>
          <a:xfrm>
            <a:off x="3044372" y="4099527"/>
            <a:ext cx="45720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128588" indent="-128588"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000" dirty="0"/>
              <a:t>Who are the winners and losers from regional energy trade?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2A2EB0-656A-8AB5-E3FC-046C5516D9EF}"/>
              </a:ext>
            </a:extLst>
          </p:cNvPr>
          <p:cNvSpPr txBox="1"/>
          <p:nvPr/>
        </p:nvSpPr>
        <p:spPr>
          <a:xfrm>
            <a:off x="2967690" y="2357391"/>
            <a:ext cx="2815915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Interested research questions</a:t>
            </a:r>
          </a:p>
        </p:txBody>
      </p:sp>
    </p:spTree>
    <p:extLst>
      <p:ext uri="{BB962C8B-B14F-4D97-AF65-F5344CB8AC3E}">
        <p14:creationId xmlns:p14="http://schemas.microsoft.com/office/powerpoint/2010/main" val="21041853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1DB161-3C1D-EF26-E30F-32DBDBF20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D9428A-9FF2-7003-1707-8994BD248B65}"/>
              </a:ext>
            </a:extLst>
          </p:cNvPr>
          <p:cNvSpPr txBox="1"/>
          <p:nvPr/>
        </p:nvSpPr>
        <p:spPr>
          <a:xfrm>
            <a:off x="324000" y="270134"/>
            <a:ext cx="838501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Discrete DW is not sensitive to parameterization (2/2)</a:t>
            </a:r>
          </a:p>
          <a:p>
            <a:r>
              <a:rPr lang="en-US" sz="20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 time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9E9F04-6428-17F0-AAC8-7C3A4938C5FA}"/>
              </a:ext>
            </a:extLst>
          </p:cNvPr>
          <p:cNvSpPr txBox="1"/>
          <p:nvPr/>
        </p:nvSpPr>
        <p:spPr>
          <a:xfrm>
            <a:off x="324000" y="1067783"/>
            <a:ext cx="613394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>
                <a:latin typeface="Arial" panose="020B0604020202020204" pitchFamily="34" charset="0"/>
              </a:rPr>
              <a:t>Speed-up of DDW as a function of incremental improvement (%)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2D0EDE08-8B48-649C-E0B6-86F9E0501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8447FF33-F5BF-3A42-B664-EABD922DB817}" type="slidenum">
              <a:rPr lang="en-US" smtClean="0"/>
              <a:t>40</a:t>
            </a:fld>
            <a:endParaRPr lang="en-US"/>
          </a:p>
        </p:txBody>
      </p:sp>
      <p:pic>
        <p:nvPicPr>
          <p:cNvPr id="5" name="Picture 4" descr="A graph with numbers and a graph&#10;&#10;Description automatically generated with medium confidence">
            <a:extLst>
              <a:ext uri="{FF2B5EF4-FFF2-40B4-BE49-F238E27FC236}">
                <a16:creationId xmlns:a16="http://schemas.microsoft.com/office/drawing/2014/main" id="{E0DB188F-9874-32CA-69DB-4126C3C29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381" y="1755437"/>
            <a:ext cx="7172256" cy="273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943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24427-2246-10AE-6728-7A9F4B788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A0E57E-2267-0A21-9A90-EF8926CAC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41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5EE43B-FCFA-727B-5DF3-B5F063E60BF3}"/>
              </a:ext>
            </a:extLst>
          </p:cNvPr>
          <p:cNvSpPr txBox="1"/>
          <p:nvPr/>
        </p:nvSpPr>
        <p:spPr>
          <a:xfrm>
            <a:off x="324000" y="270134"/>
            <a:ext cx="80726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time in selecting a schedule from each unit is too long!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E1AD8E-D2DA-F8F5-72DB-97D860C7A2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44835" y="1641209"/>
            <a:ext cx="5631025" cy="30830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F7B9D6-537A-9F3E-B868-7B3143EEDF28}"/>
              </a:ext>
            </a:extLst>
          </p:cNvPr>
          <p:cNvSpPr txBox="1"/>
          <p:nvPr/>
        </p:nvSpPr>
        <p:spPr>
          <a:xfrm>
            <a:off x="324000" y="1067783"/>
            <a:ext cx="413846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Optimization time over a modeling period of one year</a:t>
            </a:r>
          </a:p>
        </p:txBody>
      </p:sp>
    </p:spTree>
    <p:extLst>
      <p:ext uri="{BB962C8B-B14F-4D97-AF65-F5344CB8AC3E}">
        <p14:creationId xmlns:p14="http://schemas.microsoft.com/office/powerpoint/2010/main" val="10803690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21520-6340-3C39-3743-012291DDD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8C35B4E-4C4C-4A57-6549-7A16C8CEF077}"/>
              </a:ext>
            </a:extLst>
          </p:cNvPr>
          <p:cNvSpPr txBox="1"/>
          <p:nvPr/>
        </p:nvSpPr>
        <p:spPr>
          <a:xfrm>
            <a:off x="324000" y="270134"/>
            <a:ext cx="80726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DDW might outperform the default solver thru parallelization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5DB755-680C-2289-2B6C-AE6C8FA73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42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3CBA00-4FE2-9356-3968-EAA7B0691C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53816" y="1598165"/>
            <a:ext cx="5613063" cy="31690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98AA35-8BA5-5035-8DB1-B00CB4C57B82}"/>
              </a:ext>
            </a:extLst>
          </p:cNvPr>
          <p:cNvSpPr txBox="1"/>
          <p:nvPr/>
        </p:nvSpPr>
        <p:spPr>
          <a:xfrm>
            <a:off x="5622454" y="2639828"/>
            <a:ext cx="1436513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100" b="1"/>
              <a:t>Periods when the system runs on 100% renewables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CEA3114-C2AB-BE9D-C8CA-664734F21C17}"/>
              </a:ext>
            </a:extLst>
          </p:cNvPr>
          <p:cNvCxnSpPr>
            <a:cxnSpLocks/>
          </p:cNvCxnSpPr>
          <p:nvPr/>
        </p:nvCxnSpPr>
        <p:spPr>
          <a:xfrm flipH="1">
            <a:off x="4516734" y="2924389"/>
            <a:ext cx="999811" cy="4619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81A4B22-F28C-C606-82C3-7D6DA2886B27}"/>
              </a:ext>
            </a:extLst>
          </p:cNvPr>
          <p:cNvCxnSpPr>
            <a:cxnSpLocks/>
          </p:cNvCxnSpPr>
          <p:nvPr/>
        </p:nvCxnSpPr>
        <p:spPr>
          <a:xfrm flipH="1">
            <a:off x="5194998" y="3076789"/>
            <a:ext cx="473947" cy="6034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2F3CC01-7CD9-DAC7-8A19-65D03494048F}"/>
              </a:ext>
            </a:extLst>
          </p:cNvPr>
          <p:cNvSpPr txBox="1"/>
          <p:nvPr/>
        </p:nvSpPr>
        <p:spPr>
          <a:xfrm>
            <a:off x="324000" y="1067783"/>
            <a:ext cx="413846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Shows time to solve Laos over one simulation year </a:t>
            </a:r>
          </a:p>
        </p:txBody>
      </p:sp>
    </p:spTree>
    <p:extLst>
      <p:ext uri="{BB962C8B-B14F-4D97-AF65-F5344CB8AC3E}">
        <p14:creationId xmlns:p14="http://schemas.microsoft.com/office/powerpoint/2010/main" val="21358246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1DB161-3C1D-EF26-E30F-32DBDBF20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D9428A-9FF2-7003-1707-8994BD248B65}"/>
              </a:ext>
            </a:extLst>
          </p:cNvPr>
          <p:cNvSpPr txBox="1"/>
          <p:nvPr/>
        </p:nvSpPr>
        <p:spPr>
          <a:xfrm>
            <a:off x="324000" y="270134"/>
            <a:ext cx="838501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Parallelization requires tuning the number of processors</a:t>
            </a:r>
            <a:endParaRPr lang="en-US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2D0EDE08-8B48-649C-E0B6-86F9E0501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8447FF33-F5BF-3A42-B664-EABD922DB817}" type="slidenum">
              <a:rPr lang="en-US" smtClean="0"/>
              <a:t>43</a:t>
            </a:fld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E949DF5-07FF-6CB9-4726-7554C1AE3E4E}"/>
              </a:ext>
            </a:extLst>
          </p:cNvPr>
          <p:cNvGrpSpPr/>
          <p:nvPr/>
        </p:nvGrpSpPr>
        <p:grpSpPr>
          <a:xfrm>
            <a:off x="867469" y="1381438"/>
            <a:ext cx="2743200" cy="3533463"/>
            <a:chOff x="703473" y="988841"/>
            <a:chExt cx="2743200" cy="353346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A88A9DC-7BD9-B478-EC4C-E9FE05667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707317" y="1393886"/>
              <a:ext cx="2735512" cy="312841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BECBC6F-69AF-6075-D9F2-D90D58764FC6}"/>
                </a:ext>
              </a:extLst>
            </p:cNvPr>
            <p:cNvSpPr txBox="1"/>
            <p:nvPr/>
          </p:nvSpPr>
          <p:spPr>
            <a:xfrm>
              <a:off x="703473" y="988841"/>
              <a:ext cx="2743200" cy="2757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1100" b="1">
                  <a:latin typeface="Arial" panose="020B0604020202020204" pitchFamily="34" charset="0"/>
                  <a:cs typeface="Arial" panose="020B0604020202020204" pitchFamily="34" charset="0"/>
                </a:rPr>
                <a:t>Laos (without spinning reserve)</a:t>
              </a:r>
              <a:br>
                <a:rPr lang="en-US" sz="1100" b="1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b="1">
                  <a:latin typeface="Arial" panose="020B0604020202020204" pitchFamily="34" charset="0"/>
                  <a:cs typeface="Arial" panose="020B0604020202020204" pitchFamily="34" charset="0"/>
                </a:rPr>
                <a:t>over 24-hr horizon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8AD332D-49E3-0353-0084-B2382E371F6D}"/>
              </a:ext>
            </a:extLst>
          </p:cNvPr>
          <p:cNvGrpSpPr/>
          <p:nvPr/>
        </p:nvGrpSpPr>
        <p:grpSpPr>
          <a:xfrm>
            <a:off x="4743450" y="1381438"/>
            <a:ext cx="2743200" cy="3533463"/>
            <a:chOff x="4991543" y="988841"/>
            <a:chExt cx="2743200" cy="353346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DEEDC5B-762B-143A-1CC5-C1A447B8C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5002801" y="1393887"/>
              <a:ext cx="2720685" cy="312841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8431B9D-E0B4-24F7-33BA-825FECDBD76E}"/>
                </a:ext>
              </a:extLst>
            </p:cNvPr>
            <p:cNvSpPr txBox="1"/>
            <p:nvPr/>
          </p:nvSpPr>
          <p:spPr>
            <a:xfrm>
              <a:off x="4991543" y="988841"/>
              <a:ext cx="2743200" cy="2757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1100" b="1">
                  <a:latin typeface="Arial" panose="020B0604020202020204" pitchFamily="34" charset="0"/>
                  <a:cs typeface="Arial" panose="020B0604020202020204" pitchFamily="34" charset="0"/>
                </a:rPr>
                <a:t>Thailand over 24-hr horizon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9B8B0EA-882C-6C19-C046-624DF86576D3}"/>
              </a:ext>
            </a:extLst>
          </p:cNvPr>
          <p:cNvSpPr txBox="1"/>
          <p:nvPr/>
        </p:nvSpPr>
        <p:spPr>
          <a:xfrm>
            <a:off x="324000" y="1067783"/>
            <a:ext cx="413846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Plots of strong scaling factors</a:t>
            </a:r>
          </a:p>
        </p:txBody>
      </p:sp>
    </p:spTree>
    <p:extLst>
      <p:ext uri="{BB962C8B-B14F-4D97-AF65-F5344CB8AC3E}">
        <p14:creationId xmlns:p14="http://schemas.microsoft.com/office/powerpoint/2010/main" val="17943146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9F899-E53B-8C84-B493-C66BFFC30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FFCC51FE-C03A-85DB-F954-627E6D65AFC1}"/>
              </a:ext>
            </a:extLst>
          </p:cNvPr>
          <p:cNvSpPr/>
          <p:nvPr/>
        </p:nvSpPr>
        <p:spPr>
          <a:xfrm>
            <a:off x="289422" y="2493947"/>
            <a:ext cx="7814576" cy="6284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8588" indent="-128588">
              <a:buFont typeface="Arial" panose="020B0604020202020204" pitchFamily="34" charset="0"/>
              <a:buChar char="•"/>
            </a:pPr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23D475-1A1F-25D1-9D84-4FA12DEAB75E}"/>
              </a:ext>
            </a:extLst>
          </p:cNvPr>
          <p:cNvSpPr txBox="1"/>
          <p:nvPr/>
        </p:nvSpPr>
        <p:spPr>
          <a:xfrm>
            <a:off x="324000" y="270134"/>
            <a:ext cx="80726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conclude…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B8AF43-60AC-7CAB-6699-5BF64D20D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>
                <a:cs typeface="Arial" panose="020B0604020202020204" pitchFamily="34" charset="0"/>
              </a:rPr>
              <a:t>44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7097FE-75F1-DEDB-272E-89EF72359AF2}"/>
              </a:ext>
            </a:extLst>
          </p:cNvPr>
          <p:cNvSpPr txBox="1"/>
          <p:nvPr/>
        </p:nvSpPr>
        <p:spPr>
          <a:xfrm>
            <a:off x="324001" y="1016544"/>
            <a:ext cx="2821133" cy="3269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171450" indent="-171450">
              <a:lnSpc>
                <a:spcPct val="200000"/>
              </a:lnSpc>
              <a:buFont typeface="Arial" panose="020B0604020202020204" pitchFamily="34" charset="0"/>
              <a:buChar char="•"/>
              <a:defRPr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defRPr>
            </a:lvl1pPr>
            <a:lvl2pPr marL="514350" lvl="1" indent="-171450">
              <a:lnSpc>
                <a:spcPct val="200000"/>
              </a:lnSpc>
              <a:buFont typeface="Arial" panose="020B0604020202020204" pitchFamily="34" charset="0"/>
              <a:buChar char="•"/>
              <a:defRPr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defRPr>
            </a:lvl2pPr>
          </a:lstStyle>
          <a:p>
            <a:pPr marL="0" indent="0">
              <a:lnSpc>
                <a:spcPct val="150000"/>
              </a:lnSpc>
              <a:buNone/>
            </a:pPr>
            <a:r>
              <a:rPr lang="en-US"/>
              <a:t>Research questions to address</a:t>
            </a:r>
          </a:p>
          <a:p>
            <a:pPr>
              <a:lnSpc>
                <a:spcPct val="150000"/>
              </a:lnSpc>
            </a:pPr>
            <a:r>
              <a:rPr lang="en-US" b="0"/>
              <a:t>What is the performance of heuristics?</a:t>
            </a:r>
          </a:p>
          <a:p>
            <a:pPr lvl="1">
              <a:lnSpc>
                <a:spcPct val="150000"/>
              </a:lnSpc>
            </a:pPr>
            <a:r>
              <a:rPr lang="en-US" b="0"/>
              <a:t>Solution feasibility</a:t>
            </a:r>
          </a:p>
          <a:p>
            <a:pPr lvl="1">
              <a:lnSpc>
                <a:spcPct val="150000"/>
              </a:lnSpc>
            </a:pPr>
            <a:r>
              <a:rPr lang="en-US" b="0"/>
              <a:t>Solution quality</a:t>
            </a:r>
          </a:p>
          <a:p>
            <a:pPr lvl="1">
              <a:lnSpc>
                <a:spcPct val="150000"/>
              </a:lnSpc>
            </a:pPr>
            <a:r>
              <a:rPr lang="en-US" b="0"/>
              <a:t>Optimization time</a:t>
            </a:r>
          </a:p>
          <a:p>
            <a:pPr>
              <a:lnSpc>
                <a:spcPct val="150000"/>
              </a:lnSpc>
            </a:pPr>
            <a:endParaRPr lang="en-US" b="0"/>
          </a:p>
          <a:p>
            <a:pPr>
              <a:lnSpc>
                <a:spcPct val="150000"/>
              </a:lnSpc>
            </a:pPr>
            <a:r>
              <a:rPr lang="en-US" b="0"/>
              <a:t>How robust are the performance of the heuristics to their parameterizations?</a:t>
            </a:r>
          </a:p>
          <a:p>
            <a:pPr>
              <a:lnSpc>
                <a:spcPct val="150000"/>
              </a:lnSpc>
            </a:pPr>
            <a:endParaRPr lang="en-US" b="0"/>
          </a:p>
          <a:p>
            <a:pPr>
              <a:lnSpc>
                <a:spcPct val="150000"/>
              </a:lnSpc>
            </a:pPr>
            <a:r>
              <a:rPr lang="en-US" b="0"/>
              <a:t>What are modeling conditions under </a:t>
            </a:r>
            <a:br>
              <a:rPr lang="en-US" b="0"/>
            </a:br>
            <a:r>
              <a:rPr lang="en-US" b="0"/>
              <a:t>which these heuristics outperform </a:t>
            </a:r>
            <a:br>
              <a:rPr lang="en-US" b="0"/>
            </a:br>
            <a:r>
              <a:rPr lang="en-US" b="0"/>
              <a:t>the default solver?</a:t>
            </a:r>
          </a:p>
          <a:p>
            <a:pPr>
              <a:lnSpc>
                <a:spcPct val="150000"/>
              </a:lnSpc>
            </a:pPr>
            <a:endParaRPr lang="en-US" b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CAF49EC-8F7F-9736-BD02-51F501E43339}"/>
              </a:ext>
            </a:extLst>
          </p:cNvPr>
          <p:cNvGrpSpPr/>
          <p:nvPr/>
        </p:nvGrpSpPr>
        <p:grpSpPr>
          <a:xfrm>
            <a:off x="3304420" y="1384505"/>
            <a:ext cx="354960" cy="354960"/>
            <a:chOff x="3601720" y="1604397"/>
            <a:chExt cx="660400" cy="6604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D02F226-F28B-7CF2-113E-FFB0772106FA}"/>
                </a:ext>
              </a:extLst>
            </p:cNvPr>
            <p:cNvSpPr/>
            <p:nvPr/>
          </p:nvSpPr>
          <p:spPr>
            <a:xfrm>
              <a:off x="3601720" y="1604397"/>
              <a:ext cx="660400" cy="660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E6771A22-8D48-5150-CC71-092AE363D0D6}"/>
                </a:ext>
              </a:extLst>
            </p:cNvPr>
            <p:cNvSpPr/>
            <p:nvPr/>
          </p:nvSpPr>
          <p:spPr>
            <a:xfrm rot="5400000">
              <a:off x="3703922" y="1784905"/>
              <a:ext cx="525186" cy="296325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8A44DDC-7D5E-D50F-40DE-AB68DEEEB789}"/>
              </a:ext>
            </a:extLst>
          </p:cNvPr>
          <p:cNvSpPr txBox="1"/>
          <p:nvPr/>
        </p:nvSpPr>
        <p:spPr>
          <a:xfrm>
            <a:off x="4032959" y="1285665"/>
            <a:ext cx="3890166" cy="73039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Iterative rounding can perform well across metrics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DDW ensures feasibility but at the cost of solution quality and optimization time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41A8B6-953D-8831-AFBE-08871F565006}"/>
              </a:ext>
            </a:extLst>
          </p:cNvPr>
          <p:cNvSpPr txBox="1"/>
          <p:nvPr/>
        </p:nvSpPr>
        <p:spPr>
          <a:xfrm>
            <a:off x="4032959" y="2524361"/>
            <a:ext cx="4071038" cy="48160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Iterative rounding is sensitive to its rounding threshold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DDW is more robust against termination criteria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F6310D9-7F2A-BADB-2D45-168BBD655D08}"/>
              </a:ext>
            </a:extLst>
          </p:cNvPr>
          <p:cNvGrpSpPr/>
          <p:nvPr/>
        </p:nvGrpSpPr>
        <p:grpSpPr>
          <a:xfrm>
            <a:off x="3304420" y="2605768"/>
            <a:ext cx="354960" cy="354960"/>
            <a:chOff x="3601720" y="1604397"/>
            <a:chExt cx="660400" cy="6604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F0D592E-7D04-DC92-0132-41DA8744826B}"/>
                </a:ext>
              </a:extLst>
            </p:cNvPr>
            <p:cNvSpPr/>
            <p:nvPr/>
          </p:nvSpPr>
          <p:spPr>
            <a:xfrm>
              <a:off x="3601720" y="1604397"/>
              <a:ext cx="660400" cy="660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FED44A3C-0CB0-00DD-D494-710AFD5E1254}"/>
                </a:ext>
              </a:extLst>
            </p:cNvPr>
            <p:cNvSpPr/>
            <p:nvPr/>
          </p:nvSpPr>
          <p:spPr>
            <a:xfrm rot="5400000">
              <a:off x="3703922" y="1784905"/>
              <a:ext cx="525186" cy="296325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34D5A8C-F421-91DE-714B-80CC28E83749}"/>
              </a:ext>
            </a:extLst>
          </p:cNvPr>
          <p:cNvGrpSpPr/>
          <p:nvPr/>
        </p:nvGrpSpPr>
        <p:grpSpPr>
          <a:xfrm>
            <a:off x="3304420" y="3433858"/>
            <a:ext cx="354960" cy="354960"/>
            <a:chOff x="3601720" y="1604397"/>
            <a:chExt cx="660400" cy="6604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BE32E39-0D1F-E3C2-F7E6-5EBE4BF1EF00}"/>
                </a:ext>
              </a:extLst>
            </p:cNvPr>
            <p:cNvSpPr/>
            <p:nvPr/>
          </p:nvSpPr>
          <p:spPr>
            <a:xfrm>
              <a:off x="3601720" y="1604397"/>
              <a:ext cx="660400" cy="660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57F207C9-6A99-CDDD-7306-5B98C05AE3FB}"/>
                </a:ext>
              </a:extLst>
            </p:cNvPr>
            <p:cNvSpPr/>
            <p:nvPr/>
          </p:nvSpPr>
          <p:spPr>
            <a:xfrm rot="5400000">
              <a:off x="3703922" y="1784905"/>
              <a:ext cx="525186" cy="296325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1DB853F-F606-0055-38DD-4223FCCDB6C9}"/>
              </a:ext>
            </a:extLst>
          </p:cNvPr>
          <p:cNvSpPr txBox="1"/>
          <p:nvPr/>
        </p:nvSpPr>
        <p:spPr>
          <a:xfrm>
            <a:off x="4032959" y="3281565"/>
            <a:ext cx="3890166" cy="4764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Iterative rounding scales with problem size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DDW requires parallelization at the least</a:t>
            </a:r>
          </a:p>
        </p:txBody>
      </p:sp>
    </p:spTree>
    <p:extLst>
      <p:ext uri="{BB962C8B-B14F-4D97-AF65-F5344CB8AC3E}">
        <p14:creationId xmlns:p14="http://schemas.microsoft.com/office/powerpoint/2010/main" val="38095530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909F2-74F7-1FCF-9B66-4C0A132EE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91B1C4E-7A99-5FED-D992-ADC979A17D25}"/>
              </a:ext>
            </a:extLst>
          </p:cNvPr>
          <p:cNvSpPr txBox="1"/>
          <p:nvPr/>
        </p:nvSpPr>
        <p:spPr>
          <a:xfrm>
            <a:off x="324000" y="270134"/>
            <a:ext cx="80726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contributions from the first chapter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EEAA60-742A-F0B8-5CC9-4105FA216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>
                <a:cs typeface="Arial" panose="020B0604020202020204" pitchFamily="34" charset="0"/>
              </a:rPr>
              <a:t>45</a:t>
            </a:fld>
            <a:endParaRPr lang="en-US"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2776D8C-E1D1-4819-77B4-61BE24B4A7FC}"/>
              </a:ext>
            </a:extLst>
          </p:cNvPr>
          <p:cNvGrpSpPr/>
          <p:nvPr/>
        </p:nvGrpSpPr>
        <p:grpSpPr>
          <a:xfrm>
            <a:off x="6728636" y="1231281"/>
            <a:ext cx="1920240" cy="1996529"/>
            <a:chOff x="4426471" y="1231281"/>
            <a:chExt cx="1920240" cy="199652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832CE28-D754-609B-CB1D-DE58EA9ECFBD}"/>
                </a:ext>
              </a:extLst>
            </p:cNvPr>
            <p:cNvSpPr txBox="1"/>
            <p:nvPr/>
          </p:nvSpPr>
          <p:spPr>
            <a:xfrm>
              <a:off x="5126036" y="1231281"/>
              <a:ext cx="5211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7C8A88C-5662-B9AF-59E7-D99BFDE99491}"/>
                </a:ext>
              </a:extLst>
            </p:cNvPr>
            <p:cNvSpPr txBox="1"/>
            <p:nvPr/>
          </p:nvSpPr>
          <p:spPr>
            <a:xfrm>
              <a:off x="4426471" y="2302725"/>
              <a:ext cx="192024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Dataset on the</a:t>
              </a:r>
              <a:br>
                <a:rPr lang="en-US" sz="10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ASEAN Power Grid</a:t>
              </a:r>
              <a:endParaRPr 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Graphic 10" descr="Usb Stick with solid fill">
              <a:extLst>
                <a:ext uri="{FF2B5EF4-FFF2-40B4-BE49-F238E27FC236}">
                  <a16:creationId xmlns:a16="http://schemas.microsoft.com/office/drawing/2014/main" id="{FC132CAE-4C06-46D4-37B1-0440AAAA9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19442" y="1643756"/>
              <a:ext cx="534299" cy="53429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3F147A5-813F-2E08-1713-80D845FEEA03}"/>
                </a:ext>
              </a:extLst>
            </p:cNvPr>
            <p:cNvSpPr txBox="1"/>
            <p:nvPr/>
          </p:nvSpPr>
          <p:spPr>
            <a:xfrm>
              <a:off x="4426471" y="2766145"/>
              <a:ext cx="1920240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Detailed dataset of the national grid across 10 countries in ASEAN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2B09530-8A4E-C372-672D-2D3838CB19FC}"/>
              </a:ext>
            </a:extLst>
          </p:cNvPr>
          <p:cNvSpPr txBox="1"/>
          <p:nvPr/>
        </p:nvSpPr>
        <p:spPr>
          <a:xfrm>
            <a:off x="3022653" y="1231281"/>
            <a:ext cx="521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73C3E1-58BE-EB10-AF8E-75615009C760}"/>
              </a:ext>
            </a:extLst>
          </p:cNvPr>
          <p:cNvSpPr txBox="1"/>
          <p:nvPr/>
        </p:nvSpPr>
        <p:spPr>
          <a:xfrm>
            <a:off x="2323088" y="2302725"/>
            <a:ext cx="192024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system model</a:t>
            </a:r>
            <a:endParaRPr lang="en-US" sz="1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phic 12" descr="Monitor with solid fill">
            <a:extLst>
              <a:ext uri="{FF2B5EF4-FFF2-40B4-BE49-F238E27FC236}">
                <a16:creationId xmlns:a16="http://schemas.microsoft.com/office/drawing/2014/main" id="{AAA6D9DB-0722-5593-433F-12E9EB3205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16059" y="1643756"/>
            <a:ext cx="534299" cy="53429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B9B97FC-E3C7-35F4-9438-1EBB206651E9}"/>
              </a:ext>
            </a:extLst>
          </p:cNvPr>
          <p:cNvGrpSpPr/>
          <p:nvPr/>
        </p:nvGrpSpPr>
        <p:grpSpPr>
          <a:xfrm>
            <a:off x="3087739" y="1787690"/>
            <a:ext cx="390939" cy="195470"/>
            <a:chOff x="4159490" y="3818057"/>
            <a:chExt cx="669054" cy="334527"/>
          </a:xfrm>
        </p:grpSpPr>
        <p:pic>
          <p:nvPicPr>
            <p:cNvPr id="15" name="Graphic 14" descr="Electric Tower with solid fill">
              <a:extLst>
                <a:ext uri="{FF2B5EF4-FFF2-40B4-BE49-F238E27FC236}">
                  <a16:creationId xmlns:a16="http://schemas.microsoft.com/office/drawing/2014/main" id="{6D691A70-6DB2-80AD-2666-0CA0F8B11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159490" y="3818057"/>
              <a:ext cx="334527" cy="334527"/>
            </a:xfrm>
            <a:prstGeom prst="rect">
              <a:avLst/>
            </a:prstGeom>
          </p:spPr>
        </p:pic>
        <p:pic>
          <p:nvPicPr>
            <p:cNvPr id="16" name="Graphic 15" descr="Electric Tower with solid fill">
              <a:extLst>
                <a:ext uri="{FF2B5EF4-FFF2-40B4-BE49-F238E27FC236}">
                  <a16:creationId xmlns:a16="http://schemas.microsoft.com/office/drawing/2014/main" id="{ED5342B8-C825-C624-0E72-D7B93DF2E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329941" y="3818057"/>
              <a:ext cx="334527" cy="334527"/>
            </a:xfrm>
            <a:prstGeom prst="rect">
              <a:avLst/>
            </a:prstGeom>
          </p:spPr>
        </p:pic>
        <p:pic>
          <p:nvPicPr>
            <p:cNvPr id="17" name="Graphic 16" descr="Electric Tower with solid fill">
              <a:extLst>
                <a:ext uri="{FF2B5EF4-FFF2-40B4-BE49-F238E27FC236}">
                  <a16:creationId xmlns:a16="http://schemas.microsoft.com/office/drawing/2014/main" id="{06E13BEB-C129-9831-89EF-3451EE12F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494017" y="3818057"/>
              <a:ext cx="334527" cy="334527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8CC8825-6E1A-B1B1-A604-24F835666587}"/>
              </a:ext>
            </a:extLst>
          </p:cNvPr>
          <p:cNvSpPr txBox="1"/>
          <p:nvPr/>
        </p:nvSpPr>
        <p:spPr>
          <a:xfrm>
            <a:off x="2323088" y="2766145"/>
            <a:ext cx="1920240" cy="10002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a new power system model in Python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on GitHub with </a:t>
            </a:r>
            <a:b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Docs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 to submit a manuscript to JOSS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53B6D6-41B8-D4FB-D074-FA90BBF351CC}"/>
              </a:ext>
            </a:extLst>
          </p:cNvPr>
          <p:cNvGrpSpPr/>
          <p:nvPr/>
        </p:nvGrpSpPr>
        <p:grpSpPr>
          <a:xfrm>
            <a:off x="4466449" y="1231281"/>
            <a:ext cx="1920240" cy="2496666"/>
            <a:chOff x="6728636" y="1231281"/>
            <a:chExt cx="1920240" cy="249666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1FA84AE-9300-EF8E-9009-9927E31A5BA5}"/>
                </a:ext>
              </a:extLst>
            </p:cNvPr>
            <p:cNvSpPr txBox="1"/>
            <p:nvPr/>
          </p:nvSpPr>
          <p:spPr>
            <a:xfrm>
              <a:off x="7428201" y="1231281"/>
              <a:ext cx="5211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F54240C-00CC-1F9F-8918-AB8274BA8BA1}"/>
                </a:ext>
              </a:extLst>
            </p:cNvPr>
            <p:cNvSpPr txBox="1"/>
            <p:nvPr/>
          </p:nvSpPr>
          <p:spPr>
            <a:xfrm>
              <a:off x="6728636" y="2302725"/>
              <a:ext cx="1920240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Decomposition technique(s)</a:t>
              </a:r>
              <a:endPara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Graphic 17" descr="Abacus with solid fill">
              <a:extLst>
                <a:ext uri="{FF2B5EF4-FFF2-40B4-BE49-F238E27FC236}">
                  <a16:creationId xmlns:a16="http://schemas.microsoft.com/office/drawing/2014/main" id="{59DA3820-C04C-26E8-AADF-80190B650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421607" y="1643756"/>
              <a:ext cx="534299" cy="534299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C471954-B0C5-0DFA-B785-73DE62B7FFE1}"/>
                </a:ext>
              </a:extLst>
            </p:cNvPr>
            <p:cNvSpPr txBox="1"/>
            <p:nvPr/>
          </p:nvSpPr>
          <p:spPr>
            <a:xfrm>
              <a:off x="6728636" y="2766145"/>
              <a:ext cx="1920240" cy="9618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Python package to implement Dantzig-Wolfe Decomposition</a:t>
              </a:r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Planned to include other decomposition techniques: Lagrangian Relaxation and ADMM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65A8F3F-E2C8-672D-E9CF-4376CCC6C30C}"/>
              </a:ext>
            </a:extLst>
          </p:cNvPr>
          <p:cNvSpPr txBox="1"/>
          <p:nvPr/>
        </p:nvSpPr>
        <p:spPr>
          <a:xfrm>
            <a:off x="919270" y="1231281"/>
            <a:ext cx="521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94B817-36C0-7166-65FC-0318AB4372B8}"/>
              </a:ext>
            </a:extLst>
          </p:cNvPr>
          <p:cNvSpPr txBox="1"/>
          <p:nvPr/>
        </p:nvSpPr>
        <p:spPr>
          <a:xfrm>
            <a:off x="219705" y="2302725"/>
            <a:ext cx="192024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Publication</a:t>
            </a:r>
            <a:endParaRPr lang="en-US" sz="1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22D134E9-4097-A003-1B4C-51EA077D7B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912676" y="1643756"/>
            <a:ext cx="534299" cy="53429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71FF3FA-63D3-48AB-8284-BC301E100D86}"/>
              </a:ext>
            </a:extLst>
          </p:cNvPr>
          <p:cNvSpPr txBox="1"/>
          <p:nvPr/>
        </p:nvSpPr>
        <p:spPr>
          <a:xfrm>
            <a:off x="219705" y="2766145"/>
            <a:ext cx="1920240" cy="12695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Bunnak, Coniglio, Galelli. (2024).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Balancing Accuracy and Runtime: Heuristics to Solve a Unit Commitment Problem.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Applied Energy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(in prep)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submission </a:t>
            </a:r>
            <a:b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June-July 2024</a:t>
            </a:r>
          </a:p>
        </p:txBody>
      </p:sp>
    </p:spTree>
    <p:extLst>
      <p:ext uri="{BB962C8B-B14F-4D97-AF65-F5344CB8AC3E}">
        <p14:creationId xmlns:p14="http://schemas.microsoft.com/office/powerpoint/2010/main" val="19267188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B741A-5B99-62F1-45C2-F97F2BC8D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asia with red and blue dots&#10;&#10;Description automatically generated">
            <a:extLst>
              <a:ext uri="{FF2B5EF4-FFF2-40B4-BE49-F238E27FC236}">
                <a16:creationId xmlns:a16="http://schemas.microsoft.com/office/drawing/2014/main" id="{E3A11383-6691-AFD7-4766-7DE7903F5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01" y="1078430"/>
            <a:ext cx="2584997" cy="37289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3CF0FF-9DA0-47D4-27D8-AF0E59D65C4E}"/>
              </a:ext>
            </a:extLst>
          </p:cNvPr>
          <p:cNvSpPr txBox="1"/>
          <p:nvPr/>
        </p:nvSpPr>
        <p:spPr>
          <a:xfrm>
            <a:off x="324001" y="276114"/>
            <a:ext cx="758191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the dataset of power assets in ASEAN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55240A-F189-4764-87D7-A74BA050161E}"/>
              </a:ext>
            </a:extLst>
          </p:cNvPr>
          <p:cNvSpPr txBox="1"/>
          <p:nvPr/>
        </p:nvSpPr>
        <p:spPr>
          <a:xfrm>
            <a:off x="3207888" y="1067783"/>
            <a:ext cx="427311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A dataset of power assets in South-east Asia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1D8C833-3C88-3ADF-B693-115A35AE6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46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7635F33-FDBC-5E27-75D2-8E7ACD05E752}"/>
              </a:ext>
            </a:extLst>
          </p:cNvPr>
          <p:cNvGrpSpPr/>
          <p:nvPr/>
        </p:nvGrpSpPr>
        <p:grpSpPr>
          <a:xfrm>
            <a:off x="3363638" y="1389460"/>
            <a:ext cx="2469430" cy="1261884"/>
            <a:chOff x="3363638" y="1389460"/>
            <a:chExt cx="2469430" cy="126188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CB7CFEC-ACE0-8CC1-EDEA-EC3EC252A58A}"/>
                </a:ext>
              </a:extLst>
            </p:cNvPr>
            <p:cNvSpPr txBox="1"/>
            <p:nvPr/>
          </p:nvSpPr>
          <p:spPr>
            <a:xfrm>
              <a:off x="3363638" y="1389460"/>
              <a:ext cx="1163145" cy="12618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100" u="sng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rPr>
                <a:t>Countries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rPr>
                <a:t>Brunei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rPr>
                <a:t>Cambodia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rPr>
                <a:t>Philippines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rPr>
                <a:t>Indonesia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rPr>
                <a:t>Laos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10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5C82AE9-F719-0039-9699-47797ABBCE7A}"/>
                </a:ext>
              </a:extLst>
            </p:cNvPr>
            <p:cNvSpPr txBox="1"/>
            <p:nvPr/>
          </p:nvSpPr>
          <p:spPr>
            <a:xfrm>
              <a:off x="4371033" y="1551042"/>
              <a:ext cx="1462035" cy="9387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rPr>
                <a:t>Malaysia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rPr>
                <a:t>Myanmar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rPr>
                <a:t>Singapore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rPr>
                <a:t>Thailand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rPr>
                <a:t>Vietnam</a:t>
              </a:r>
              <a:endParaRPr lang="en-US" sz="1100">
                <a:latin typeface="Arial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7C3F291-DE76-1FBF-846B-38E80EFA321B}"/>
              </a:ext>
            </a:extLst>
          </p:cNvPr>
          <p:cNvSpPr txBox="1"/>
          <p:nvPr/>
        </p:nvSpPr>
        <p:spPr>
          <a:xfrm>
            <a:off x="3363638" y="2719104"/>
            <a:ext cx="4273110" cy="14003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u="sng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Dataset characteristics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Detailed spatial representation</a:t>
            </a:r>
          </a:p>
          <a:p>
            <a:pPr indent="231775">
              <a:spcAft>
                <a:spcPts val="600"/>
              </a:spcAft>
            </a:pPr>
            <a:r>
              <a:rPr lang="en-US" sz="110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- Unit representation of power plants (10MW+)</a:t>
            </a:r>
          </a:p>
          <a:p>
            <a:pPr indent="231775">
              <a:spcAft>
                <a:spcPts val="600"/>
              </a:spcAft>
            </a:pPr>
            <a:r>
              <a:rPr lang="en-US" sz="110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- Transmission lines (230 kV+)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The dataset enables modeling at an hourly timescale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>
              <a:latin typeface="Arial" panose="020B0604020202020204" pitchFamily="34" charset="0"/>
              <a:ea typeface="Gill Sans MT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4390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FFD733-C293-41AF-B101-CA593E2DA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8015-46E4-4C1D-BA82-BC539E295F87}" type="slidenum">
              <a:rPr lang="en-SG" smtClean="0"/>
              <a:t>47</a:t>
            </a:fld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028A39-740E-170D-7B3B-9DE5AEF1C771}"/>
              </a:ext>
            </a:extLst>
          </p:cNvPr>
          <p:cNvSpPr txBox="1"/>
          <p:nvPr/>
        </p:nvSpPr>
        <p:spPr>
          <a:xfrm>
            <a:off x="324000" y="276114"/>
            <a:ext cx="83749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themes of my research relates to the regional electricity trade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F50DD83-3B84-BE65-8685-7EA8C7089CA5}"/>
              </a:ext>
            </a:extLst>
          </p:cNvPr>
          <p:cNvSpPr txBox="1"/>
          <p:nvPr/>
        </p:nvSpPr>
        <p:spPr>
          <a:xfrm>
            <a:off x="524654" y="2929769"/>
            <a:ext cx="2286000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Fast heuristics to solve </a:t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unit commitment problems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F0ACFC-13D7-2825-24AF-CE148324817E}"/>
              </a:ext>
            </a:extLst>
          </p:cNvPr>
          <p:cNvSpPr txBox="1"/>
          <p:nvPr/>
        </p:nvSpPr>
        <p:spPr>
          <a:xfrm>
            <a:off x="3315635" y="2929769"/>
            <a:ext cx="2286000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The impact of electricity trading on system economics and performance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27CA34-C547-F067-F457-7A7C65A78313}"/>
              </a:ext>
            </a:extLst>
          </p:cNvPr>
          <p:cNvSpPr txBox="1"/>
          <p:nvPr/>
        </p:nvSpPr>
        <p:spPr>
          <a:xfrm>
            <a:off x="6245267" y="2929769"/>
            <a:ext cx="2286000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The impact of electricity trading on household welfare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F524D08-624E-4A42-929E-B42C25B04938}"/>
              </a:ext>
            </a:extLst>
          </p:cNvPr>
          <p:cNvSpPr txBox="1"/>
          <p:nvPr/>
        </p:nvSpPr>
        <p:spPr>
          <a:xfrm>
            <a:off x="3315635" y="3463368"/>
            <a:ext cx="2286000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knowledge </a:t>
            </a:r>
            <a:br>
              <a:rPr lang="en-US" sz="11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cost-benefit of trading </a:t>
            </a:r>
            <a:endParaRPr lang="en-US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8B75EE2-B1CB-9AD8-8090-E23B21F7F8EF}"/>
              </a:ext>
            </a:extLst>
          </p:cNvPr>
          <p:cNvSpPr txBox="1"/>
          <p:nvPr/>
        </p:nvSpPr>
        <p:spPr>
          <a:xfrm>
            <a:off x="6245267" y="3463368"/>
            <a:ext cx="228600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one should be left behind!</a:t>
            </a:r>
            <a:endParaRPr lang="en-US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B76822-9A8B-E2C6-B7E8-D05424EC188A}"/>
              </a:ext>
            </a:extLst>
          </p:cNvPr>
          <p:cNvSpPr txBox="1"/>
          <p:nvPr/>
        </p:nvSpPr>
        <p:spPr>
          <a:xfrm>
            <a:off x="1010429" y="2545826"/>
            <a:ext cx="13144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7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Advancing modeling </a:t>
            </a:r>
          </a:p>
          <a:p>
            <a:r>
              <a:rPr lang="en-US"/>
              <a:t>techniques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5BFD95E-D6B5-328C-3C33-29364E8DD421}"/>
              </a:ext>
            </a:extLst>
          </p:cNvPr>
          <p:cNvSpPr txBox="1"/>
          <p:nvPr/>
        </p:nvSpPr>
        <p:spPr>
          <a:xfrm>
            <a:off x="524654" y="3463368"/>
            <a:ext cx="228600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 models have long runtime</a:t>
            </a:r>
            <a:endParaRPr lang="en-US" sz="11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2158D8-10DA-6C91-2E43-50A6CDAB2314}"/>
              </a:ext>
            </a:extLst>
          </p:cNvPr>
          <p:cNvSpPr txBox="1"/>
          <p:nvPr/>
        </p:nvSpPr>
        <p:spPr>
          <a:xfrm>
            <a:off x="1010429" y="2232107"/>
            <a:ext cx="13144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 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004B16-62CF-0C33-0B4F-987CB10F6F63}"/>
              </a:ext>
            </a:extLst>
          </p:cNvPr>
          <p:cNvSpPr txBox="1"/>
          <p:nvPr/>
        </p:nvSpPr>
        <p:spPr>
          <a:xfrm>
            <a:off x="3801410" y="2201715"/>
            <a:ext cx="13144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2 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2D95AC-8CA2-06CE-210A-A27051222671}"/>
              </a:ext>
            </a:extLst>
          </p:cNvPr>
          <p:cNvSpPr txBox="1"/>
          <p:nvPr/>
        </p:nvSpPr>
        <p:spPr>
          <a:xfrm>
            <a:off x="6731042" y="2181225"/>
            <a:ext cx="13144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3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CE51AC-D08A-F0CD-DDE7-CF2F57F262EE}"/>
              </a:ext>
            </a:extLst>
          </p:cNvPr>
          <p:cNvSpPr txBox="1"/>
          <p:nvPr/>
        </p:nvSpPr>
        <p:spPr>
          <a:xfrm>
            <a:off x="6731042" y="2545826"/>
            <a:ext cx="131445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7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Bridging science and policy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955B82-1E74-5F36-C51A-BEF77CD5ECE2}"/>
              </a:ext>
            </a:extLst>
          </p:cNvPr>
          <p:cNvSpPr txBox="1"/>
          <p:nvPr/>
        </p:nvSpPr>
        <p:spPr>
          <a:xfrm>
            <a:off x="3772835" y="2545826"/>
            <a:ext cx="137160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Bridging science and policy</a:t>
            </a:r>
          </a:p>
        </p:txBody>
      </p:sp>
      <p:pic>
        <p:nvPicPr>
          <p:cNvPr id="18" name="Graphic 17" descr="Abacus with solid fill">
            <a:extLst>
              <a:ext uri="{FF2B5EF4-FFF2-40B4-BE49-F238E27FC236}">
                <a16:creationId xmlns:a16="http://schemas.microsoft.com/office/drawing/2014/main" id="{F2109D86-C94D-CE53-1D14-D25E655EF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9054" y="1620184"/>
            <a:ext cx="457200" cy="457200"/>
          </a:xfrm>
          <a:prstGeom prst="rect">
            <a:avLst/>
          </a:prstGeom>
        </p:spPr>
      </p:pic>
      <p:pic>
        <p:nvPicPr>
          <p:cNvPr id="20" name="Graphic 19" descr="Group success with solid fill">
            <a:extLst>
              <a:ext uri="{FF2B5EF4-FFF2-40B4-BE49-F238E27FC236}">
                <a16:creationId xmlns:a16="http://schemas.microsoft.com/office/drawing/2014/main" id="{4F5669D7-CC66-A5E1-8066-9042B512EB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84081" y="1683254"/>
            <a:ext cx="408372" cy="40837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03A7A03-5FFA-0517-EEFB-B96E1E57EA46}"/>
              </a:ext>
            </a:extLst>
          </p:cNvPr>
          <p:cNvGrpSpPr/>
          <p:nvPr/>
        </p:nvGrpSpPr>
        <p:grpSpPr>
          <a:xfrm>
            <a:off x="3848970" y="1572741"/>
            <a:ext cx="1219331" cy="589787"/>
            <a:chOff x="3772835" y="1572741"/>
            <a:chExt cx="1219331" cy="589787"/>
          </a:xfrm>
        </p:grpSpPr>
        <p:pic>
          <p:nvPicPr>
            <p:cNvPr id="24" name="Graphic 23" descr="Transfer with solid fill">
              <a:extLst>
                <a:ext uri="{FF2B5EF4-FFF2-40B4-BE49-F238E27FC236}">
                  <a16:creationId xmlns:a16="http://schemas.microsoft.com/office/drawing/2014/main" id="{8C2B5A8D-693E-07A9-1230-DB5396477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376456" y="1837200"/>
              <a:ext cx="242212" cy="242212"/>
            </a:xfrm>
            <a:prstGeom prst="rect">
              <a:avLst/>
            </a:prstGeom>
          </p:spPr>
        </p:pic>
        <p:pic>
          <p:nvPicPr>
            <p:cNvPr id="32" name="Graphic 31" descr="Coins with solid fill">
              <a:extLst>
                <a:ext uri="{FF2B5EF4-FFF2-40B4-BE49-F238E27FC236}">
                  <a16:creationId xmlns:a16="http://schemas.microsoft.com/office/drawing/2014/main" id="{05FB96A9-0C65-2777-241C-270FF950E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684389" y="1811375"/>
              <a:ext cx="307777" cy="307777"/>
            </a:xfrm>
            <a:prstGeom prst="rect">
              <a:avLst/>
            </a:prstGeom>
          </p:spPr>
        </p:pic>
        <p:pic>
          <p:nvPicPr>
            <p:cNvPr id="35" name="Graphic 34" descr="Factory with solid fill">
              <a:extLst>
                <a:ext uri="{FF2B5EF4-FFF2-40B4-BE49-F238E27FC236}">
                  <a16:creationId xmlns:a16="http://schemas.microsoft.com/office/drawing/2014/main" id="{84030DA3-0CC6-AAC5-8791-107A1B50C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772835" y="1572741"/>
              <a:ext cx="589787" cy="589787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D5C972EC-0666-648D-1E81-E175A8867E52}"/>
              </a:ext>
            </a:extLst>
          </p:cNvPr>
          <p:cNvSpPr/>
          <p:nvPr/>
        </p:nvSpPr>
        <p:spPr>
          <a:xfrm>
            <a:off x="6196034" y="1342338"/>
            <a:ext cx="2581232" cy="262242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586620-37E5-7CA4-25B5-CFA1E62B99D2}"/>
              </a:ext>
            </a:extLst>
          </p:cNvPr>
          <p:cNvSpPr/>
          <p:nvPr/>
        </p:nvSpPr>
        <p:spPr>
          <a:xfrm>
            <a:off x="411763" y="1585216"/>
            <a:ext cx="2650992" cy="262242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8126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A63D0-14DB-1E47-8103-F17CD1CBC35A}" type="slidenum">
              <a:rPr lang="en-US" smtClean="0">
                <a:cs typeface="Arial" panose="020B0604020202020204" pitchFamily="34" charset="0"/>
              </a:rPr>
              <a:t>48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FFF5E9-6BDE-2D63-0139-908F4CAD4093}"/>
              </a:ext>
            </a:extLst>
          </p:cNvPr>
          <p:cNvSpPr txBox="1"/>
          <p:nvPr/>
        </p:nvSpPr>
        <p:spPr>
          <a:xfrm>
            <a:off x="324000" y="270134"/>
            <a:ext cx="807269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most comprehensive study only looks at </a:t>
            </a:r>
            <a:b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expansion under limited scenarios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9F626B-0C9F-A82E-39F4-7C1282704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472" y="952159"/>
            <a:ext cx="6617216" cy="37092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1BF09A-816A-59FB-553A-97A6BBB857FF}"/>
              </a:ext>
            </a:extLst>
          </p:cNvPr>
          <p:cNvSpPr txBox="1"/>
          <p:nvPr/>
        </p:nvSpPr>
        <p:spPr>
          <a:xfrm>
            <a:off x="324001" y="4824075"/>
            <a:ext cx="331626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SOURCE: </a:t>
            </a:r>
            <a:r>
              <a:rPr lang="en-US" sz="7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ASEAN Center for Energy (2021)</a:t>
            </a:r>
            <a:r>
              <a:rPr lang="en-US" sz="70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70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b="0" i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 ASEAN Interconnection Masterplan Study (AIMS) III</a:t>
            </a:r>
            <a:endParaRPr lang="en-US" sz="700">
              <a:latin typeface="Arial" panose="020B0604020202020204" pitchFamily="34" charset="0"/>
              <a:ea typeface="Gill Sans MT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9883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3E5D641-AB27-527E-0A66-4EF36ADD5430}"/>
              </a:ext>
            </a:extLst>
          </p:cNvPr>
          <p:cNvSpPr txBox="1"/>
          <p:nvPr/>
        </p:nvSpPr>
        <p:spPr>
          <a:xfrm>
            <a:off x="328759" y="1021679"/>
            <a:ext cx="2821133" cy="202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171450" indent="-171450">
              <a:lnSpc>
                <a:spcPct val="200000"/>
              </a:lnSpc>
              <a:buFont typeface="Arial" panose="020B0604020202020204" pitchFamily="34" charset="0"/>
              <a:buChar char="•"/>
              <a:defRPr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defRPr>
            </a:lvl1pPr>
            <a:lvl2pPr marL="514350" lvl="1" indent="-171450">
              <a:lnSpc>
                <a:spcPct val="200000"/>
              </a:lnSpc>
              <a:buFont typeface="Arial" panose="020B0604020202020204" pitchFamily="34" charset="0"/>
              <a:buChar char="•"/>
              <a:defRPr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defRPr>
            </a:lvl2pPr>
          </a:lstStyle>
          <a:p>
            <a:pPr marL="0" indent="0">
              <a:lnSpc>
                <a:spcPct val="150000"/>
              </a:lnSpc>
              <a:buNone/>
            </a:pPr>
            <a:r>
              <a:rPr lang="en-US" sz="1000"/>
              <a:t>Research questions to address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A63D0-14DB-1E47-8103-F17CD1CBC35A}" type="slidenum">
              <a:rPr lang="en-US" smtClean="0">
                <a:cs typeface="Arial" panose="020B0604020202020204" pitchFamily="34" charset="0"/>
              </a:rPr>
              <a:t>49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802657-B0EB-D327-15C4-E98138F9D5BF}"/>
              </a:ext>
            </a:extLst>
          </p:cNvPr>
          <p:cNvSpPr txBox="1"/>
          <p:nvPr/>
        </p:nvSpPr>
        <p:spPr>
          <a:xfrm flipH="1">
            <a:off x="4283168" y="1029666"/>
            <a:ext cx="22860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Key activities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B6D389-4F18-4544-9686-8B2833908E54}"/>
              </a:ext>
            </a:extLst>
          </p:cNvPr>
          <p:cNvSpPr txBox="1"/>
          <p:nvPr/>
        </p:nvSpPr>
        <p:spPr>
          <a:xfrm>
            <a:off x="4283168" y="1498036"/>
            <a:ext cx="2286000" cy="84638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1200">
                <a:latin typeface="Gill Sans MT" panose="020B0502020104020203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Model regional trading schemes: </a:t>
            </a:r>
          </a:p>
          <a:p>
            <a:pPr marL="514350" lvl="1" indent="-1714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Single market</a:t>
            </a:r>
          </a:p>
          <a:p>
            <a:pPr marL="514350" lvl="1" indent="-1714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bilateral trading (fixed contract)</a:t>
            </a:r>
          </a:p>
          <a:p>
            <a:pPr marL="514350" lvl="1" indent="-1714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bilateral trading (liberalized)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6631848-C32B-38FB-4903-7DC5B354A0A4}"/>
              </a:ext>
            </a:extLst>
          </p:cNvPr>
          <p:cNvGrpSpPr/>
          <p:nvPr/>
        </p:nvGrpSpPr>
        <p:grpSpPr>
          <a:xfrm>
            <a:off x="3463732" y="1498036"/>
            <a:ext cx="240953" cy="240953"/>
            <a:chOff x="1803400" y="3759200"/>
            <a:chExt cx="825500" cy="8255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886B7BD-1139-8E7A-1789-7FF6BCBFD992}"/>
                </a:ext>
              </a:extLst>
            </p:cNvPr>
            <p:cNvSpPr/>
            <p:nvPr/>
          </p:nvSpPr>
          <p:spPr>
            <a:xfrm>
              <a:off x="1803400" y="3759200"/>
              <a:ext cx="825500" cy="8255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9982D655-7964-6FFF-7715-6A73B99956B4}"/>
                </a:ext>
              </a:extLst>
            </p:cNvPr>
            <p:cNvSpPr/>
            <p:nvPr/>
          </p:nvSpPr>
          <p:spPr>
            <a:xfrm rot="5400000">
              <a:off x="1986135" y="4013310"/>
              <a:ext cx="619757" cy="31728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 panose="020B0604020202020204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4D09B84-0E5C-59C0-02BD-121686B52C29}"/>
              </a:ext>
            </a:extLst>
          </p:cNvPr>
          <p:cNvSpPr txBox="1"/>
          <p:nvPr/>
        </p:nvSpPr>
        <p:spPr>
          <a:xfrm flipH="1">
            <a:off x="328758" y="1498036"/>
            <a:ext cx="27192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How do trading schemes compare in terms of costs and CO2 emissions?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2F7DFD-9879-60A7-42DD-0F8F713F6CF9}"/>
              </a:ext>
            </a:extLst>
          </p:cNvPr>
          <p:cNvSpPr txBox="1"/>
          <p:nvPr/>
        </p:nvSpPr>
        <p:spPr>
          <a:xfrm flipH="1">
            <a:off x="328758" y="2690896"/>
            <a:ext cx="27192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What are drivers for the change in system costs? (e.g., demand, solar, hydropower)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D259D56-3131-98F9-8631-3DCA2C411F11}"/>
              </a:ext>
            </a:extLst>
          </p:cNvPr>
          <p:cNvSpPr txBox="1"/>
          <p:nvPr/>
        </p:nvSpPr>
        <p:spPr>
          <a:xfrm>
            <a:off x="4283168" y="2690896"/>
            <a:ext cx="2286000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128588" indent="-128588"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</a:defRPr>
            </a:lvl1pPr>
          </a:lstStyle>
          <a:p>
            <a:r>
              <a:rPr lang="en-US" sz="1000" dirty="0">
                <a:cs typeface="Arial" panose="020B0604020202020204" pitchFamily="34" charset="0"/>
              </a:rPr>
              <a:t>Compare economics and reliability metrics under hydroclimatic variability</a:t>
            </a:r>
          </a:p>
          <a:p>
            <a:pPr marL="514350" lvl="1" indent="-1714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Regional level</a:t>
            </a:r>
          </a:p>
          <a:p>
            <a:pPr marL="514350" lvl="1" indent="-1714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Country-level</a:t>
            </a:r>
          </a:p>
          <a:p>
            <a:pPr marL="514350" lvl="1" indent="-1714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Node-level (demand centers and reservoirs)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02717B8-0F86-18FF-54D5-E4966FF709EB}"/>
              </a:ext>
            </a:extLst>
          </p:cNvPr>
          <p:cNvGrpSpPr/>
          <p:nvPr/>
        </p:nvGrpSpPr>
        <p:grpSpPr>
          <a:xfrm>
            <a:off x="3463732" y="2690896"/>
            <a:ext cx="240953" cy="240953"/>
            <a:chOff x="1803400" y="3759200"/>
            <a:chExt cx="825500" cy="8255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B4079C3-701C-3E43-888D-5F61413CC0D9}"/>
                </a:ext>
              </a:extLst>
            </p:cNvPr>
            <p:cNvSpPr/>
            <p:nvPr/>
          </p:nvSpPr>
          <p:spPr>
            <a:xfrm>
              <a:off x="1803400" y="3759200"/>
              <a:ext cx="825500" cy="8255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D59C9C12-0466-D769-8921-8139AE393489}"/>
                </a:ext>
              </a:extLst>
            </p:cNvPr>
            <p:cNvSpPr/>
            <p:nvPr/>
          </p:nvSpPr>
          <p:spPr>
            <a:xfrm rot="5400000">
              <a:off x="1986135" y="4013310"/>
              <a:ext cx="619757" cy="31728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 panose="020B0604020202020204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5C19F94-0BC3-7FD8-5FFB-9910164B4B43}"/>
              </a:ext>
            </a:extLst>
          </p:cNvPr>
          <p:cNvSpPr txBox="1"/>
          <p:nvPr/>
        </p:nvSpPr>
        <p:spPr>
          <a:xfrm>
            <a:off x="328758" y="4299876"/>
            <a:ext cx="2719237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28588" indent="-1285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Which trading scheme is more robust against climate variability?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C365CDB-9C0A-84FC-6E91-878F2482D1B9}"/>
              </a:ext>
            </a:extLst>
          </p:cNvPr>
          <p:cNvSpPr txBox="1"/>
          <p:nvPr/>
        </p:nvSpPr>
        <p:spPr>
          <a:xfrm>
            <a:off x="4283168" y="4299876"/>
            <a:ext cx="22860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128588" indent="-128588"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</a:defRPr>
            </a:lvl1pPr>
          </a:lstStyle>
          <a:p>
            <a:r>
              <a:rPr lang="en-US" sz="1000" dirty="0">
                <a:cs typeface="Arial" panose="020B0604020202020204" pitchFamily="34" charset="0"/>
              </a:rPr>
              <a:t>Identify strengths and weaknesses of different trading schemes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72AA04-FF94-0093-A084-D6A6D4D4AAE5}"/>
              </a:ext>
            </a:extLst>
          </p:cNvPr>
          <p:cNvGrpSpPr/>
          <p:nvPr/>
        </p:nvGrpSpPr>
        <p:grpSpPr>
          <a:xfrm>
            <a:off x="3463732" y="4299876"/>
            <a:ext cx="240953" cy="240953"/>
            <a:chOff x="1803400" y="3759200"/>
            <a:chExt cx="825500" cy="8255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8A1AA23-5629-7E4E-7397-15314473C065}"/>
                </a:ext>
              </a:extLst>
            </p:cNvPr>
            <p:cNvSpPr/>
            <p:nvPr/>
          </p:nvSpPr>
          <p:spPr>
            <a:xfrm>
              <a:off x="1803400" y="3759200"/>
              <a:ext cx="825500" cy="8255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6F2BE829-BEC9-BCD5-6BF0-494E19B6ED87}"/>
                </a:ext>
              </a:extLst>
            </p:cNvPr>
            <p:cNvSpPr/>
            <p:nvPr/>
          </p:nvSpPr>
          <p:spPr>
            <a:xfrm rot="5400000">
              <a:off x="1986135" y="4013310"/>
              <a:ext cx="619757" cy="31728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 panose="020B0604020202020204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3B4EC8D-8929-74B7-C347-E6B7E80031F8}"/>
              </a:ext>
            </a:extLst>
          </p:cNvPr>
          <p:cNvSpPr txBox="1"/>
          <p:nvPr/>
        </p:nvSpPr>
        <p:spPr>
          <a:xfrm>
            <a:off x="324000" y="270134"/>
            <a:ext cx="807269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2 The impact of electricity trading </a:t>
            </a:r>
            <a:b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system economics and reliability performance</a:t>
            </a:r>
          </a:p>
        </p:txBody>
      </p:sp>
    </p:spTree>
    <p:extLst>
      <p:ext uri="{BB962C8B-B14F-4D97-AF65-F5344CB8AC3E}">
        <p14:creationId xmlns:p14="http://schemas.microsoft.com/office/powerpoint/2010/main" val="1625881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165A6-3717-BADD-95D0-EB5B7ACB5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3605D2-6127-5807-E467-8E14D156F829}"/>
              </a:ext>
            </a:extLst>
          </p:cNvPr>
          <p:cNvSpPr txBox="1"/>
          <p:nvPr/>
        </p:nvSpPr>
        <p:spPr>
          <a:xfrm>
            <a:off x="333941" y="1005182"/>
            <a:ext cx="535191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Motivations</a:t>
            </a:r>
          </a:p>
          <a:p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study South-east Asia?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914605-2468-F24C-EC3B-B31D6F321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318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BCF70-C0F2-92DF-03C3-2E1B22209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5D90291-8935-BD1A-557E-7508E6A96070}"/>
              </a:ext>
            </a:extLst>
          </p:cNvPr>
          <p:cNvSpPr txBox="1"/>
          <p:nvPr/>
        </p:nvSpPr>
        <p:spPr>
          <a:xfrm>
            <a:off x="324000" y="270134"/>
            <a:ext cx="807269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Methodology: Modeling trading schemes (1/2)</a:t>
            </a:r>
          </a:p>
          <a:p>
            <a:r>
              <a:rPr lang="en-US" sz="20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model set-ups</a:t>
            </a:r>
          </a:p>
        </p:txBody>
      </p:sp>
      <p:sp>
        <p:nvSpPr>
          <p:cNvPr id="70" name="Slide Number Placeholder 69">
            <a:extLst>
              <a:ext uri="{FF2B5EF4-FFF2-40B4-BE49-F238E27FC236}">
                <a16:creationId xmlns:a16="http://schemas.microsoft.com/office/drawing/2014/main" id="{49B6F98A-01A6-C134-EE11-511CF16BA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50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C1B743-7CEB-FBF0-B0E8-EB684CFA565A}"/>
              </a:ext>
            </a:extLst>
          </p:cNvPr>
          <p:cNvSpPr txBox="1"/>
          <p:nvPr/>
        </p:nvSpPr>
        <p:spPr>
          <a:xfrm>
            <a:off x="324001" y="4824075"/>
            <a:ext cx="331626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SOURCE: </a:t>
            </a:r>
            <a:r>
              <a:rPr lang="en-US" sz="7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IEA (2019), </a:t>
            </a:r>
            <a:r>
              <a:rPr lang="en-US" sz="700" b="0" i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Establishing multilateral power trade in ASEAN</a:t>
            </a:r>
            <a:r>
              <a:rPr lang="en-US" sz="7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IEA, Paris</a:t>
            </a:r>
            <a:endParaRPr lang="en-US" sz="700">
              <a:latin typeface="Arial" panose="020B0604020202020204" pitchFamily="34" charset="0"/>
              <a:ea typeface="Gill Sans MT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643867-48C0-1E87-D846-965E76B50284}"/>
              </a:ext>
            </a:extLst>
          </p:cNvPr>
          <p:cNvSpPr txBox="1"/>
          <p:nvPr/>
        </p:nvSpPr>
        <p:spPr>
          <a:xfrm>
            <a:off x="1126074" y="1645487"/>
            <a:ext cx="1246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Harmonized bilateral trade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5BDB80-27FF-3AA2-AC61-4EBA702C0242}"/>
              </a:ext>
            </a:extLst>
          </p:cNvPr>
          <p:cNvSpPr txBox="1"/>
          <p:nvPr/>
        </p:nvSpPr>
        <p:spPr>
          <a:xfrm>
            <a:off x="1140553" y="2610941"/>
            <a:ext cx="1246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Secondary trading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00BE44-E4D3-11DC-972E-382D1134636C}"/>
              </a:ext>
            </a:extLst>
          </p:cNvPr>
          <p:cNvSpPr txBox="1"/>
          <p:nvPr/>
        </p:nvSpPr>
        <p:spPr>
          <a:xfrm>
            <a:off x="1140553" y="3712205"/>
            <a:ext cx="1246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Primary trading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A0FC93-F909-C2AF-8F3E-75415B13C8E7}"/>
              </a:ext>
            </a:extLst>
          </p:cNvPr>
          <p:cNvSpPr txBox="1"/>
          <p:nvPr/>
        </p:nvSpPr>
        <p:spPr>
          <a:xfrm>
            <a:off x="2546350" y="2610941"/>
            <a:ext cx="2444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Domestic markets or power systems would clear first, and the secondary market would be used only if and when doing so adds value to participating AMS.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AC1D2C-1F3C-B9E3-8217-7624F88E9AC8}"/>
              </a:ext>
            </a:extLst>
          </p:cNvPr>
          <p:cNvSpPr txBox="1"/>
          <p:nvPr/>
        </p:nvSpPr>
        <p:spPr>
          <a:xfrm>
            <a:off x="2546350" y="3712205"/>
            <a:ext cx="24447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All generation in the participating countries would clear in the regional market.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C8AB4-9727-2A73-FD71-36DA75ABAD7E}"/>
              </a:ext>
            </a:extLst>
          </p:cNvPr>
          <p:cNvSpPr txBox="1"/>
          <p:nvPr/>
        </p:nvSpPr>
        <p:spPr>
          <a:xfrm>
            <a:off x="2546350" y="1645487"/>
            <a:ext cx="24447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A common framework for entering into and managing cross-border bilateral contracts. This enables countries to trade even when not sharing a border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B9D90F1-8A4C-6E1D-D823-61BA11FD9150}"/>
              </a:ext>
            </a:extLst>
          </p:cNvPr>
          <p:cNvCxnSpPr>
            <a:cxnSpLocks/>
          </p:cNvCxnSpPr>
          <p:nvPr/>
        </p:nvCxnSpPr>
        <p:spPr>
          <a:xfrm>
            <a:off x="843122" y="2244450"/>
            <a:ext cx="0" cy="13491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414ADDB-299F-9533-7841-DF83B6D20958}"/>
              </a:ext>
            </a:extLst>
          </p:cNvPr>
          <p:cNvSpPr txBox="1"/>
          <p:nvPr/>
        </p:nvSpPr>
        <p:spPr>
          <a:xfrm rot="16200000">
            <a:off x="-523023" y="2900747"/>
            <a:ext cx="21272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Increasing level of free trade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C14B1F-1429-D904-6AFF-C73F8B502188}"/>
              </a:ext>
            </a:extLst>
          </p:cNvPr>
          <p:cNvSpPr txBox="1"/>
          <p:nvPr/>
        </p:nvSpPr>
        <p:spPr>
          <a:xfrm>
            <a:off x="1216678" y="1107541"/>
            <a:ext cx="828022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Trading scheme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83A623-5CEE-CBD0-E1F8-7074F1959EE9}"/>
              </a:ext>
            </a:extLst>
          </p:cNvPr>
          <p:cNvSpPr txBox="1"/>
          <p:nvPr/>
        </p:nvSpPr>
        <p:spPr>
          <a:xfrm>
            <a:off x="2546350" y="1107541"/>
            <a:ext cx="1008064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C6A206-FA68-F83D-A97C-271F7A25B976}"/>
              </a:ext>
            </a:extLst>
          </p:cNvPr>
          <p:cNvSpPr txBox="1"/>
          <p:nvPr/>
        </p:nvSpPr>
        <p:spPr>
          <a:xfrm>
            <a:off x="5503288" y="1107541"/>
            <a:ext cx="1897064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 with PowNet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23B8D11-4261-3A99-E950-2DDE2FF08152}"/>
              </a:ext>
            </a:extLst>
          </p:cNvPr>
          <p:cNvSpPr txBox="1"/>
          <p:nvPr/>
        </p:nvSpPr>
        <p:spPr>
          <a:xfrm>
            <a:off x="5503288" y="1645487"/>
            <a:ext cx="24447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Current approach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BEA5B74-334D-EE24-0D1A-D6A45DD5F384}"/>
              </a:ext>
            </a:extLst>
          </p:cNvPr>
          <p:cNvSpPr txBox="1"/>
          <p:nvPr/>
        </p:nvSpPr>
        <p:spPr>
          <a:xfrm>
            <a:off x="5503288" y="2610941"/>
            <a:ext cx="24447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Discrete Dantzig-Wolfe</a:t>
            </a: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Decomposition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C2B79A-4C9A-9E29-D5D2-762AF27ADF28}"/>
              </a:ext>
            </a:extLst>
          </p:cNvPr>
          <p:cNvSpPr txBox="1"/>
          <p:nvPr/>
        </p:nvSpPr>
        <p:spPr>
          <a:xfrm>
            <a:off x="5503288" y="3712205"/>
            <a:ext cx="24447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Combine systems into </a:t>
            </a: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a single model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E7DBA34-5B3A-F44C-9617-9D5FAA21F60B}"/>
              </a:ext>
            </a:extLst>
          </p:cNvPr>
          <p:cNvCxnSpPr>
            <a:cxnSpLocks/>
          </p:cNvCxnSpPr>
          <p:nvPr/>
        </p:nvCxnSpPr>
        <p:spPr>
          <a:xfrm flipV="1">
            <a:off x="1216678" y="1536352"/>
            <a:ext cx="6005286" cy="169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60D469A-1F0B-03D2-FC13-24AF5568A176}"/>
              </a:ext>
            </a:extLst>
          </p:cNvPr>
          <p:cNvSpPr/>
          <p:nvPr/>
        </p:nvSpPr>
        <p:spPr>
          <a:xfrm>
            <a:off x="5029200" y="885687"/>
            <a:ext cx="2543174" cy="3810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90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BCF70-C0F2-92DF-03C3-2E1B22209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5D90291-8935-BD1A-557E-7508E6A96070}"/>
              </a:ext>
            </a:extLst>
          </p:cNvPr>
          <p:cNvSpPr txBox="1"/>
          <p:nvPr/>
        </p:nvSpPr>
        <p:spPr>
          <a:xfrm>
            <a:off x="324000" y="270134"/>
            <a:ext cx="807269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Methodology: Modeling trading schemes (1/2)</a:t>
            </a:r>
          </a:p>
          <a:p>
            <a:r>
              <a:rPr lang="en-US" sz="20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model set-ups</a:t>
            </a:r>
          </a:p>
        </p:txBody>
      </p:sp>
      <p:sp>
        <p:nvSpPr>
          <p:cNvPr id="70" name="Slide Number Placeholder 69">
            <a:extLst>
              <a:ext uri="{FF2B5EF4-FFF2-40B4-BE49-F238E27FC236}">
                <a16:creationId xmlns:a16="http://schemas.microsoft.com/office/drawing/2014/main" id="{49B6F98A-01A6-C134-EE11-511CF16BA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51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C1B743-7CEB-FBF0-B0E8-EB684CFA565A}"/>
              </a:ext>
            </a:extLst>
          </p:cNvPr>
          <p:cNvSpPr txBox="1"/>
          <p:nvPr/>
        </p:nvSpPr>
        <p:spPr>
          <a:xfrm>
            <a:off x="324001" y="4824075"/>
            <a:ext cx="331626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SOURCE: </a:t>
            </a:r>
            <a:r>
              <a:rPr lang="en-US" sz="7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IEA (2019), </a:t>
            </a:r>
            <a:r>
              <a:rPr lang="en-US" sz="700" b="0" i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Establishing multilateral power trade in ASEAN</a:t>
            </a:r>
            <a:r>
              <a:rPr lang="en-US" sz="7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IEA, Paris</a:t>
            </a:r>
            <a:endParaRPr lang="en-US" sz="700">
              <a:latin typeface="Arial" panose="020B0604020202020204" pitchFamily="34" charset="0"/>
              <a:ea typeface="Gill Sans MT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643867-48C0-1E87-D846-965E76B50284}"/>
              </a:ext>
            </a:extLst>
          </p:cNvPr>
          <p:cNvSpPr txBox="1"/>
          <p:nvPr/>
        </p:nvSpPr>
        <p:spPr>
          <a:xfrm>
            <a:off x="1126074" y="1645487"/>
            <a:ext cx="1246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Harmonized bilateral trade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5BDB80-27FF-3AA2-AC61-4EBA702C0242}"/>
              </a:ext>
            </a:extLst>
          </p:cNvPr>
          <p:cNvSpPr txBox="1"/>
          <p:nvPr/>
        </p:nvSpPr>
        <p:spPr>
          <a:xfrm>
            <a:off x="1140553" y="2610941"/>
            <a:ext cx="1246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Secondary trading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00BE44-E4D3-11DC-972E-382D1134636C}"/>
              </a:ext>
            </a:extLst>
          </p:cNvPr>
          <p:cNvSpPr txBox="1"/>
          <p:nvPr/>
        </p:nvSpPr>
        <p:spPr>
          <a:xfrm>
            <a:off x="1140553" y="3712205"/>
            <a:ext cx="1246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Primary trading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A0FC93-F909-C2AF-8F3E-75415B13C8E7}"/>
              </a:ext>
            </a:extLst>
          </p:cNvPr>
          <p:cNvSpPr txBox="1"/>
          <p:nvPr/>
        </p:nvSpPr>
        <p:spPr>
          <a:xfrm>
            <a:off x="2546350" y="2610941"/>
            <a:ext cx="2444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Domestic markets or power systems would clear first, and the secondary market would be used only if and when doing so adds value to participating AMS.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AC1D2C-1F3C-B9E3-8217-7624F88E9AC8}"/>
              </a:ext>
            </a:extLst>
          </p:cNvPr>
          <p:cNvSpPr txBox="1"/>
          <p:nvPr/>
        </p:nvSpPr>
        <p:spPr>
          <a:xfrm>
            <a:off x="2546350" y="3712205"/>
            <a:ext cx="24447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All generation in the participating countries would clear in the regional market.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C8AB4-9727-2A73-FD71-36DA75ABAD7E}"/>
              </a:ext>
            </a:extLst>
          </p:cNvPr>
          <p:cNvSpPr txBox="1"/>
          <p:nvPr/>
        </p:nvSpPr>
        <p:spPr>
          <a:xfrm>
            <a:off x="2546350" y="1645487"/>
            <a:ext cx="24447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 common framework for entering into and managing cross-border bilateral contracts. This enables countries to trade even when not sharing a border.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B9D90F1-8A4C-6E1D-D823-61BA11FD9150}"/>
              </a:ext>
            </a:extLst>
          </p:cNvPr>
          <p:cNvCxnSpPr>
            <a:cxnSpLocks/>
          </p:cNvCxnSpPr>
          <p:nvPr/>
        </p:nvCxnSpPr>
        <p:spPr>
          <a:xfrm>
            <a:off x="843122" y="2244450"/>
            <a:ext cx="0" cy="13491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414ADDB-299F-9533-7841-DF83B6D20958}"/>
              </a:ext>
            </a:extLst>
          </p:cNvPr>
          <p:cNvSpPr txBox="1"/>
          <p:nvPr/>
        </p:nvSpPr>
        <p:spPr>
          <a:xfrm rot="16200000">
            <a:off x="-523023" y="2900747"/>
            <a:ext cx="21272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Increasing level of free trade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C14B1F-1429-D904-6AFF-C73F8B502188}"/>
              </a:ext>
            </a:extLst>
          </p:cNvPr>
          <p:cNvSpPr txBox="1"/>
          <p:nvPr/>
        </p:nvSpPr>
        <p:spPr>
          <a:xfrm>
            <a:off x="1216678" y="1107541"/>
            <a:ext cx="828022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Trading scheme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83A623-5CEE-CBD0-E1F8-7074F1959EE9}"/>
              </a:ext>
            </a:extLst>
          </p:cNvPr>
          <p:cNvSpPr txBox="1"/>
          <p:nvPr/>
        </p:nvSpPr>
        <p:spPr>
          <a:xfrm>
            <a:off x="2546350" y="1107541"/>
            <a:ext cx="1008064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C6A206-FA68-F83D-A97C-271F7A25B976}"/>
              </a:ext>
            </a:extLst>
          </p:cNvPr>
          <p:cNvSpPr txBox="1"/>
          <p:nvPr/>
        </p:nvSpPr>
        <p:spPr>
          <a:xfrm>
            <a:off x="5503288" y="1107541"/>
            <a:ext cx="1897064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 with PowNet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23B8D11-4261-3A99-E950-2DDE2FF08152}"/>
              </a:ext>
            </a:extLst>
          </p:cNvPr>
          <p:cNvSpPr txBox="1"/>
          <p:nvPr/>
        </p:nvSpPr>
        <p:spPr>
          <a:xfrm>
            <a:off x="5503288" y="1645487"/>
            <a:ext cx="24447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Current model set-up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BEA5B74-334D-EE24-0D1A-D6A45DD5F384}"/>
              </a:ext>
            </a:extLst>
          </p:cNvPr>
          <p:cNvSpPr txBox="1"/>
          <p:nvPr/>
        </p:nvSpPr>
        <p:spPr>
          <a:xfrm>
            <a:off x="5503288" y="2610941"/>
            <a:ext cx="24447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Discrete Dantzig-Wolfe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Decomposition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C2B79A-4C9A-9E29-D5D2-762AF27ADF28}"/>
              </a:ext>
            </a:extLst>
          </p:cNvPr>
          <p:cNvSpPr txBox="1"/>
          <p:nvPr/>
        </p:nvSpPr>
        <p:spPr>
          <a:xfrm>
            <a:off x="5503288" y="3712205"/>
            <a:ext cx="24447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Combine systems into 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 single model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E7DBA34-5B3A-F44C-9617-9D5FAA21F60B}"/>
              </a:ext>
            </a:extLst>
          </p:cNvPr>
          <p:cNvCxnSpPr>
            <a:cxnSpLocks/>
          </p:cNvCxnSpPr>
          <p:nvPr/>
        </p:nvCxnSpPr>
        <p:spPr>
          <a:xfrm flipV="1">
            <a:off x="1216678" y="1536352"/>
            <a:ext cx="6005286" cy="169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72C1CCBF-8F8D-0CFC-0E15-C9E3F78BE70A}"/>
              </a:ext>
            </a:extLst>
          </p:cNvPr>
          <p:cNvGrpSpPr/>
          <p:nvPr/>
        </p:nvGrpSpPr>
        <p:grpSpPr>
          <a:xfrm>
            <a:off x="5126717" y="1719279"/>
            <a:ext cx="240953" cy="240953"/>
            <a:chOff x="1803400" y="3759200"/>
            <a:chExt cx="825500" cy="8255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0FFFD60-EBD6-E5DF-5E7E-0975313B632E}"/>
                </a:ext>
              </a:extLst>
            </p:cNvPr>
            <p:cNvSpPr/>
            <p:nvPr/>
          </p:nvSpPr>
          <p:spPr>
            <a:xfrm>
              <a:off x="1803400" y="3759200"/>
              <a:ext cx="825500" cy="8255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2D088AFC-3FC0-AC12-D190-3BD142B40025}"/>
                </a:ext>
              </a:extLst>
            </p:cNvPr>
            <p:cNvSpPr/>
            <p:nvPr/>
          </p:nvSpPr>
          <p:spPr>
            <a:xfrm rot="5400000">
              <a:off x="1986135" y="4013310"/>
              <a:ext cx="619757" cy="31728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 panose="020B0604020202020204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C931C7-3D04-444F-110D-FF22E50E7F9A}"/>
              </a:ext>
            </a:extLst>
          </p:cNvPr>
          <p:cNvGrpSpPr/>
          <p:nvPr/>
        </p:nvGrpSpPr>
        <p:grpSpPr>
          <a:xfrm>
            <a:off x="5126716" y="2678058"/>
            <a:ext cx="240953" cy="240953"/>
            <a:chOff x="1803400" y="3759200"/>
            <a:chExt cx="825500" cy="8255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182F7EE-63C5-F1E4-0B71-6ACEB11FF896}"/>
                </a:ext>
              </a:extLst>
            </p:cNvPr>
            <p:cNvSpPr/>
            <p:nvPr/>
          </p:nvSpPr>
          <p:spPr>
            <a:xfrm>
              <a:off x="1803400" y="3759200"/>
              <a:ext cx="825500" cy="8255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BECE90CB-2E75-3811-E791-1AB2F4B3A62A}"/>
                </a:ext>
              </a:extLst>
            </p:cNvPr>
            <p:cNvSpPr/>
            <p:nvPr/>
          </p:nvSpPr>
          <p:spPr>
            <a:xfrm rot="5400000">
              <a:off x="1986135" y="4013310"/>
              <a:ext cx="619757" cy="31728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 panose="020B0604020202020204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BD7C548-9E3D-7079-AF93-76C3B0C19562}"/>
              </a:ext>
            </a:extLst>
          </p:cNvPr>
          <p:cNvGrpSpPr/>
          <p:nvPr/>
        </p:nvGrpSpPr>
        <p:grpSpPr>
          <a:xfrm>
            <a:off x="5103721" y="3748251"/>
            <a:ext cx="240953" cy="240953"/>
            <a:chOff x="1803400" y="3759200"/>
            <a:chExt cx="825500" cy="8255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849451C-A01D-E9A2-3999-253A1047AF1F}"/>
                </a:ext>
              </a:extLst>
            </p:cNvPr>
            <p:cNvSpPr/>
            <p:nvPr/>
          </p:nvSpPr>
          <p:spPr>
            <a:xfrm>
              <a:off x="1803400" y="3759200"/>
              <a:ext cx="825500" cy="8255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9DE8518E-E443-21D7-95EF-2933EA4BAF95}"/>
                </a:ext>
              </a:extLst>
            </p:cNvPr>
            <p:cNvSpPr/>
            <p:nvPr/>
          </p:nvSpPr>
          <p:spPr>
            <a:xfrm rot="5400000">
              <a:off x="1986135" y="4013310"/>
              <a:ext cx="619757" cy="31728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80086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B741A-5B99-62F1-45C2-F97F2BC8D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D3CF0FF-9DA0-47D4-27D8-AF0E59D65C4E}"/>
              </a:ext>
            </a:extLst>
          </p:cNvPr>
          <p:cNvSpPr txBox="1"/>
          <p:nvPr/>
        </p:nvSpPr>
        <p:spPr>
          <a:xfrm>
            <a:off x="324000" y="276114"/>
            <a:ext cx="824849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Methodology: Modeling trading schemes (2/2)</a:t>
            </a:r>
          </a:p>
          <a:p>
            <a:r>
              <a:rPr lang="en-US" sz="20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secondary trading with discrete Dantzig-Wolfe decomposition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1D8C833-3C88-3ADF-B693-115A35AE6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52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7AE65B-215E-A20C-B7E6-BB7D8803EC55}"/>
              </a:ext>
            </a:extLst>
          </p:cNvPr>
          <p:cNvSpPr txBox="1"/>
          <p:nvPr/>
        </p:nvSpPr>
        <p:spPr>
          <a:xfrm>
            <a:off x="324001" y="1067783"/>
            <a:ext cx="415572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Structure of the constraint matrix of the </a:t>
            </a:r>
            <a:r>
              <a:rPr lang="en-US" sz="1100" b="1" u="sng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Cambodian grid. </a:t>
            </a:r>
            <a:br>
              <a:rPr lang="en-US"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</a:br>
            <a:r>
              <a:rPr lang="en-US"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Dots represent non-zero coefficient.</a:t>
            </a:r>
          </a:p>
        </p:txBody>
      </p:sp>
      <p:pic>
        <p:nvPicPr>
          <p:cNvPr id="4" name="Picture 3" descr="A graph of a graph&#10;&#10;Description automatically generated">
            <a:extLst>
              <a:ext uri="{FF2B5EF4-FFF2-40B4-BE49-F238E27FC236}">
                <a16:creationId xmlns:a16="http://schemas.microsoft.com/office/drawing/2014/main" id="{D10EC746-1536-0A03-0285-4D456CF54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00" y="1528763"/>
            <a:ext cx="3596949" cy="34322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96C143-29E0-D6AC-AB6C-387A082F31A0}"/>
              </a:ext>
            </a:extLst>
          </p:cNvPr>
          <p:cNvSpPr txBox="1"/>
          <p:nvPr/>
        </p:nvSpPr>
        <p:spPr>
          <a:xfrm>
            <a:off x="4377800" y="1283227"/>
            <a:ext cx="3802103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938" lvl="1"/>
            <a:r>
              <a:rPr lang="en-US" sz="11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constraints at regional level</a:t>
            </a:r>
          </a:p>
          <a:p>
            <a:pPr marL="179388" lvl="1" indent="-171450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Sends pricing signals to countries to guide their trading</a:t>
            </a:r>
          </a:p>
          <a:p>
            <a:pPr marL="179388" lvl="1" indent="-171450">
              <a:buFont typeface="Arial" panose="020B0604020202020204" pitchFamily="34" charset="0"/>
              <a:buChar char="•"/>
            </a:pPr>
            <a:endParaRPr lang="en-US" sz="110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lvl="1" indent="-171450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Constraints include</a:t>
            </a:r>
          </a:p>
          <a:p>
            <a:pPr marL="7938" lvl="1" indent="166688"/>
            <a:r>
              <a:rPr lang="en-US" sz="11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Reserve requirement at the regional level</a:t>
            </a:r>
          </a:p>
          <a:p>
            <a:pPr marL="7938" lvl="1" indent="166688"/>
            <a:r>
              <a:rPr lang="en-US" sz="11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System-wide shortfall/curtailment</a:t>
            </a:r>
          </a:p>
          <a:p>
            <a:pPr marL="7938" lvl="1" indent="166688"/>
            <a:r>
              <a:rPr lang="en-US" sz="11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Flow balance at trading nodes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4E9220-AA0D-5BC6-4F94-9B929D91DABC}"/>
              </a:ext>
            </a:extLst>
          </p:cNvPr>
          <p:cNvSpPr txBox="1"/>
          <p:nvPr/>
        </p:nvSpPr>
        <p:spPr>
          <a:xfrm>
            <a:off x="4345274" y="2945287"/>
            <a:ext cx="3283937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938" lvl="1"/>
            <a:r>
              <a:rPr lang="en-US" sz="11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constraints</a:t>
            </a:r>
            <a:endParaRPr lang="en-US" sz="110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lvl="1" indent="-171450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Decides the amount to produce based on pricing signal from the master problem</a:t>
            </a:r>
          </a:p>
          <a:p>
            <a:pPr marL="179388" lvl="1" indent="-171450">
              <a:buFont typeface="Arial" panose="020B0604020202020204" pitchFamily="34" charset="0"/>
              <a:buChar char="•"/>
            </a:pPr>
            <a:endParaRPr lang="en-US" sz="110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lvl="1" indent="-171450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Constraints include</a:t>
            </a:r>
          </a:p>
          <a:p>
            <a:pPr marL="7938" lvl="1" indent="163513"/>
            <a:r>
              <a:rPr lang="en-US" sz="11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systems at the national level</a:t>
            </a:r>
          </a:p>
          <a:p>
            <a:pPr marL="179388" lvl="1" indent="-171450">
              <a:buFontTx/>
              <a:buChar char="-"/>
            </a:pPr>
            <a:endParaRPr lang="en-US" sz="110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E2843619-FC21-6A92-C1C6-792439270DA7}"/>
              </a:ext>
            </a:extLst>
          </p:cNvPr>
          <p:cNvSpPr/>
          <p:nvPr/>
        </p:nvSpPr>
        <p:spPr>
          <a:xfrm>
            <a:off x="4053600" y="1727999"/>
            <a:ext cx="259200" cy="743895"/>
          </a:xfrm>
          <a:prstGeom prst="rightBrace">
            <a:avLst>
              <a:gd name="adj1" fmla="val 63889"/>
              <a:gd name="adj2" fmla="val 50000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5D8E999-8B2E-0A38-0DD3-6725B90BFF55}"/>
              </a:ext>
            </a:extLst>
          </p:cNvPr>
          <p:cNvSpPr/>
          <p:nvPr/>
        </p:nvSpPr>
        <p:spPr>
          <a:xfrm rot="19305123">
            <a:off x="1419127" y="2096258"/>
            <a:ext cx="510327" cy="3091024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A09F020-8BC5-3618-B786-52D8F5A61213}"/>
              </a:ext>
            </a:extLst>
          </p:cNvPr>
          <p:cNvCxnSpPr>
            <a:cxnSpLocks/>
          </p:cNvCxnSpPr>
          <p:nvPr/>
        </p:nvCxnSpPr>
        <p:spPr>
          <a:xfrm flipH="1">
            <a:off x="2321169" y="3873748"/>
            <a:ext cx="1862031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53085AD-3FB2-D9E9-C4BE-B79BADEE90D6}"/>
              </a:ext>
            </a:extLst>
          </p:cNvPr>
          <p:cNvSpPr txBox="1"/>
          <p:nvPr/>
        </p:nvSpPr>
        <p:spPr>
          <a:xfrm>
            <a:off x="4233936" y="4130227"/>
            <a:ext cx="4695751" cy="8156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800" u="sng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Example studies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Wu et al. (2022). </a:t>
            </a:r>
            <a:r>
              <a:rPr lang="en-US" sz="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Optimal trading strategies for multi-energy microgrid cluster considering demand response under different </a:t>
            </a:r>
            <a:r>
              <a:rPr lang="en-US" sz="800" b="1" dirty="0">
                <a:solidFill>
                  <a:srgbClr val="222222"/>
                </a:solidFill>
                <a:latin typeface="Arial" panose="020B0604020202020204" pitchFamily="34" charset="0"/>
              </a:rPr>
              <a:t>trading modes</a:t>
            </a: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: A comparison study. Energy, 254, 124448.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Wang et al. (2023). </a:t>
            </a:r>
            <a:r>
              <a:rPr lang="en-US" sz="800" b="1" dirty="0">
                <a:solidFill>
                  <a:srgbClr val="222222"/>
                </a:solidFill>
                <a:latin typeface="Arial" panose="020B0604020202020204" pitchFamily="34" charset="0"/>
              </a:rPr>
              <a:t>Distributed optimization for network-constrained peer-to-peer energy trading among multiple microgrids under uncertainty</a:t>
            </a: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. International Journal of Electrical Power &amp; Energy Systems, 149, 109065.</a:t>
            </a:r>
          </a:p>
        </p:txBody>
      </p:sp>
    </p:spTree>
    <p:extLst>
      <p:ext uri="{BB962C8B-B14F-4D97-AF65-F5344CB8AC3E}">
        <p14:creationId xmlns:p14="http://schemas.microsoft.com/office/powerpoint/2010/main" val="28789891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B741A-5B99-62F1-45C2-F97F2BC8D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D3CF0FF-9DA0-47D4-27D8-AF0E59D65C4E}"/>
              </a:ext>
            </a:extLst>
          </p:cNvPr>
          <p:cNvSpPr txBox="1"/>
          <p:nvPr/>
        </p:nvSpPr>
        <p:spPr>
          <a:xfrm>
            <a:off x="324001" y="276114"/>
            <a:ext cx="758191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Methodology: Creating synthetic time series (1/3)</a:t>
            </a:r>
          </a:p>
          <a:p>
            <a:r>
              <a:rPr lang="en-US" sz="20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 power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1D8C833-3C88-3ADF-B693-115A35AE6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53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7CCAD5-27DC-CF2E-C8C7-050FEB2B9770}"/>
              </a:ext>
            </a:extLst>
          </p:cNvPr>
          <p:cNvSpPr txBox="1"/>
          <p:nvPr/>
        </p:nvSpPr>
        <p:spPr>
          <a:xfrm>
            <a:off x="328759" y="1021679"/>
            <a:ext cx="4143850" cy="202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171450" indent="-171450">
              <a:lnSpc>
                <a:spcPct val="200000"/>
              </a:lnSpc>
              <a:buFont typeface="Arial" panose="020B0604020202020204" pitchFamily="34" charset="0"/>
              <a:buChar char="•"/>
              <a:defRPr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defRPr>
            </a:lvl1pPr>
            <a:lvl2pPr marL="514350" lvl="1" indent="-171450">
              <a:lnSpc>
                <a:spcPct val="200000"/>
              </a:lnSpc>
              <a:buFont typeface="Arial" panose="020B0604020202020204" pitchFamily="34" charset="0"/>
              <a:buChar char="•"/>
              <a:defRPr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defRPr>
            </a:lvl2pPr>
          </a:lstStyle>
          <a:p>
            <a:pPr marL="0" indent="0">
              <a:lnSpc>
                <a:spcPct val="150000"/>
              </a:lnSpc>
              <a:buNone/>
            </a:pPr>
            <a:r>
              <a:rPr lang="en-US" sz="1000"/>
              <a:t>Generate using time series model under clear-sky conditions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E13A98-8989-9BED-72B1-2FF0473820FA}"/>
                  </a:ext>
                </a:extLst>
              </p:cNvPr>
              <p:cNvSpPr txBox="1"/>
              <p:nvPr/>
            </p:nvSpPr>
            <p:spPr>
              <a:xfrm>
                <a:off x="499645" y="1358491"/>
                <a:ext cx="4143850" cy="9237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171450" indent="-171450">
                  <a:lnSpc>
                    <a:spcPct val="200000"/>
                  </a:lnSpc>
                  <a:buFont typeface="Arial" panose="020B0604020202020204" pitchFamily="34" charset="0"/>
                  <a:buChar char="•"/>
                  <a:defRPr sz="1100" b="1">
                    <a:latin typeface="Arial" panose="020B0604020202020204" pitchFamily="34" charset="0"/>
                    <a:ea typeface="Gill Sans MT" charset="0"/>
                    <a:cs typeface="Arial" panose="020B0604020202020204" pitchFamily="34" charset="0"/>
                  </a:defRPr>
                </a:lvl1pPr>
                <a:lvl2pPr marL="514350" lvl="1" indent="-171450">
                  <a:lnSpc>
                    <a:spcPct val="200000"/>
                  </a:lnSpc>
                  <a:buFont typeface="Arial" panose="020B0604020202020204" pitchFamily="34" charset="0"/>
                  <a:buChar char="•"/>
                  <a:defRPr sz="1100" b="1">
                    <a:latin typeface="Arial" panose="020B0604020202020204" pitchFamily="34" charset="0"/>
                    <a:ea typeface="Gill Sans MT" charset="0"/>
                    <a:cs typeface="Arial" panose="020B0604020202020204" pitchFamily="34" charset="0"/>
                  </a:defRPr>
                </a:lvl2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000" b="0"/>
                  <a:t>Notations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000" b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1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1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b>
                      <m:sup>
                        <m:r>
                          <a:rPr lang="en-US" sz="1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sup>
                    </m:sSubSup>
                  </m:oMath>
                </a14:m>
                <a:r>
                  <a:rPr lang="en-US" sz="1000" b="0"/>
                  <a:t> represents the irradiance ‘‘losses’’ on day 𝑑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1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1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𝑐𝑠</m:t>
                        </m:r>
                      </m:sub>
                      <m:sup>
                        <m:r>
                          <a:rPr lang="en-US" sz="1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1000" b="0"/>
                  <a:t> the ‘‘clear sky’ irradiance on calendar day 𝑛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1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1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𝑜𝑏𝑠</m:t>
                        </m:r>
                      </m:sub>
                      <m:sup>
                        <m:r>
                          <a:rPr lang="en-US" sz="1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p>
                    </m:sSubSup>
                  </m:oMath>
                </a14:m>
                <a:r>
                  <a:rPr lang="en-US" sz="1000" b="0"/>
                  <a:t> the observed irradiance on day 𝑑.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E13A98-8989-9BED-72B1-2FF047382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45" y="1358491"/>
                <a:ext cx="4143850" cy="923714"/>
              </a:xfrm>
              <a:prstGeom prst="rect">
                <a:avLst/>
              </a:prstGeom>
              <a:blipFill>
                <a:blip r:embed="rId3"/>
                <a:stretch>
                  <a:fillRect l="-1912" b="-7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B1C3AEF-1A7B-6D17-021B-8F31EDEE4905}"/>
                  </a:ext>
                </a:extLst>
              </p:cNvPr>
              <p:cNvSpPr txBox="1"/>
              <p:nvPr/>
            </p:nvSpPr>
            <p:spPr>
              <a:xfrm>
                <a:off x="560672" y="2897796"/>
                <a:ext cx="1828800" cy="321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𝑙</m:t>
                          </m:r>
                        </m:sup>
                      </m:sSubSup>
                      <m:r>
                        <a:rPr lang="en-US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𝑐𝑠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bSup>
                      <m:r>
                        <a:rPr lang="en-US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𝑜𝑏𝑠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sup>
                      </m:sSubSup>
                    </m:oMath>
                  </m:oMathPara>
                </a14:m>
                <a:endParaRPr lang="en-US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B1C3AEF-1A7B-6D17-021B-8F31EDEE4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72" y="2897796"/>
                <a:ext cx="1828800" cy="3218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B55BBCB-938F-27A9-6BC3-E0B18FE86116}"/>
                  </a:ext>
                </a:extLst>
              </p:cNvPr>
              <p:cNvSpPr txBox="1"/>
              <p:nvPr/>
            </p:nvSpPr>
            <p:spPr>
              <a:xfrm>
                <a:off x="560672" y="3817659"/>
                <a:ext cx="1828800" cy="596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𝑙</m:t>
                          </m:r>
                        </m:sup>
                      </m:sSubSup>
                      <m:r>
                        <a:rPr lang="en-US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𝑙</m:t>
                              </m:r>
                            </m:sup>
                          </m:sSubSup>
                          <m:r>
                            <a:rPr lang="en-US" sz="14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−</m:t>
                          </m:r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E</m:t>
                          </m:r>
                          <m:r>
                            <a:rPr lang="en-US" sz="14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[</m:t>
                          </m:r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𝑙</m:t>
                              </m:r>
                            </m:sup>
                          </m:sSubSup>
                          <m:r>
                            <a:rPr lang="en-US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]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sz="1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[</m:t>
                          </m:r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𝑙</m:t>
                              </m:r>
                            </m:sup>
                          </m:sSubSup>
                          <m:r>
                            <a:rPr lang="en-US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B55BBCB-938F-27A9-6BC3-E0B18FE86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72" y="3817659"/>
                <a:ext cx="1828800" cy="5965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9D68AA4-C4F4-1B74-1890-F15D3A98D98A}"/>
              </a:ext>
            </a:extLst>
          </p:cNvPr>
          <p:cNvSpPr txBox="1"/>
          <p:nvPr/>
        </p:nvSpPr>
        <p:spPr>
          <a:xfrm>
            <a:off x="366859" y="2569322"/>
            <a:ext cx="1828800" cy="202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171450" indent="-171450">
              <a:lnSpc>
                <a:spcPct val="200000"/>
              </a:lnSpc>
              <a:buFont typeface="Arial" panose="020B0604020202020204" pitchFamily="34" charset="0"/>
              <a:buChar char="•"/>
              <a:defRPr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defRPr>
            </a:lvl1pPr>
            <a:lvl2pPr marL="514350" lvl="1" indent="-171450">
              <a:lnSpc>
                <a:spcPct val="200000"/>
              </a:lnSpc>
              <a:buFont typeface="Arial" panose="020B0604020202020204" pitchFamily="34" charset="0"/>
              <a:buChar char="•"/>
              <a:defRPr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defRPr>
            </a:lvl2pPr>
          </a:lstStyle>
          <a:p>
            <a:pPr marL="0" indent="0">
              <a:lnSpc>
                <a:spcPct val="150000"/>
              </a:lnSpc>
              <a:buNone/>
            </a:pPr>
            <a:r>
              <a:rPr lang="en-US" sz="1000"/>
              <a:t>1   Calculate irradiance losses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65467C-C4AF-776B-F839-85CD93F63C11}"/>
              </a:ext>
            </a:extLst>
          </p:cNvPr>
          <p:cNvSpPr txBox="1"/>
          <p:nvPr/>
        </p:nvSpPr>
        <p:spPr>
          <a:xfrm>
            <a:off x="366859" y="3425250"/>
            <a:ext cx="1828800" cy="202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171450" indent="-171450">
              <a:lnSpc>
                <a:spcPct val="200000"/>
              </a:lnSpc>
              <a:buFont typeface="Arial" panose="020B0604020202020204" pitchFamily="34" charset="0"/>
              <a:buChar char="•"/>
              <a:defRPr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defRPr>
            </a:lvl1pPr>
            <a:lvl2pPr marL="514350" lvl="1" indent="-171450">
              <a:lnSpc>
                <a:spcPct val="200000"/>
              </a:lnSpc>
              <a:buFont typeface="Arial" panose="020B0604020202020204" pitchFamily="34" charset="0"/>
              <a:buChar char="•"/>
              <a:defRPr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defRPr>
            </a:lvl2pPr>
          </a:lstStyle>
          <a:p>
            <a:pPr marL="0" indent="0">
              <a:lnSpc>
                <a:spcPct val="150000"/>
              </a:lnSpc>
              <a:buNone/>
            </a:pPr>
            <a:r>
              <a:rPr lang="en-US" sz="1000"/>
              <a:t>2   Standardize the time series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916501-8865-39A6-D13F-2F1983C981C6}"/>
              </a:ext>
            </a:extLst>
          </p:cNvPr>
          <p:cNvCxnSpPr>
            <a:cxnSpLocks/>
          </p:cNvCxnSpPr>
          <p:nvPr/>
        </p:nvCxnSpPr>
        <p:spPr>
          <a:xfrm>
            <a:off x="4407520" y="1101109"/>
            <a:ext cx="0" cy="34112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019299D-B78A-CBFA-18E4-0D2A5585C6A8}"/>
                  </a:ext>
                </a:extLst>
              </p:cNvPr>
              <p:cNvSpPr txBox="1"/>
              <p:nvPr/>
            </p:nvSpPr>
            <p:spPr>
              <a:xfrm>
                <a:off x="4892474" y="1160199"/>
                <a:ext cx="2432663" cy="2160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171450" indent="-171450">
                  <a:lnSpc>
                    <a:spcPct val="200000"/>
                  </a:lnSpc>
                  <a:buFont typeface="Arial" panose="020B0604020202020204" pitchFamily="34" charset="0"/>
                  <a:buChar char="•"/>
                  <a:defRPr sz="1100" b="1">
                    <a:latin typeface="Arial" panose="020B0604020202020204" pitchFamily="34" charset="0"/>
                    <a:ea typeface="Gill Sans MT" charset="0"/>
                    <a:cs typeface="Arial" panose="020B0604020202020204" pitchFamily="34" charset="0"/>
                  </a:defRPr>
                </a:lvl1pPr>
                <a:lvl2pPr marL="514350" lvl="1" indent="-171450">
                  <a:lnSpc>
                    <a:spcPct val="200000"/>
                  </a:lnSpc>
                  <a:buFont typeface="Arial" panose="020B0604020202020204" pitchFamily="34" charset="0"/>
                  <a:buChar char="•"/>
                  <a:defRPr sz="1100" b="1">
                    <a:latin typeface="Arial" panose="020B0604020202020204" pitchFamily="34" charset="0"/>
                    <a:ea typeface="Gill Sans MT" charset="0"/>
                    <a:cs typeface="Arial" panose="020B0604020202020204" pitchFamily="34" charset="0"/>
                  </a:defRPr>
                </a:lvl2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000"/>
                  <a:t>3   Fit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sz="1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b>
                      <m:sup>
                        <m:r>
                          <a:rPr lang="en-US" sz="1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sup>
                    </m:sSubSup>
                  </m:oMath>
                </a14:m>
                <a:r>
                  <a:rPr lang="en-US" sz="1000"/>
                  <a:t> to a time series model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019299D-B78A-CBFA-18E4-0D2A5585C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474" y="1160199"/>
                <a:ext cx="2432663" cy="216021"/>
              </a:xfrm>
              <a:prstGeom prst="rect">
                <a:avLst/>
              </a:prstGeom>
              <a:blipFill>
                <a:blip r:embed="rId6"/>
                <a:stretch>
                  <a:fillRect l="-3258" b="-3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3E03767-3CEA-A9C1-0126-AB6E17F37D56}"/>
                  </a:ext>
                </a:extLst>
              </p:cNvPr>
              <p:cNvSpPr txBox="1"/>
              <p:nvPr/>
            </p:nvSpPr>
            <p:spPr>
              <a:xfrm>
                <a:off x="4892474" y="1644752"/>
                <a:ext cx="2432663" cy="2160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171450" indent="-171450">
                  <a:lnSpc>
                    <a:spcPct val="200000"/>
                  </a:lnSpc>
                  <a:buFont typeface="Arial" panose="020B0604020202020204" pitchFamily="34" charset="0"/>
                  <a:buChar char="•"/>
                  <a:defRPr sz="1100" b="1">
                    <a:latin typeface="Arial" panose="020B0604020202020204" pitchFamily="34" charset="0"/>
                    <a:ea typeface="Gill Sans MT" charset="0"/>
                    <a:cs typeface="Arial" panose="020B0604020202020204" pitchFamily="34" charset="0"/>
                  </a:defRPr>
                </a:lvl1pPr>
                <a:lvl2pPr marL="514350" lvl="1" indent="-171450">
                  <a:lnSpc>
                    <a:spcPct val="200000"/>
                  </a:lnSpc>
                  <a:buFont typeface="Arial" panose="020B0604020202020204" pitchFamily="34" charset="0"/>
                  <a:buChar char="•"/>
                  <a:defRPr sz="1100" b="1">
                    <a:latin typeface="Arial" panose="020B0604020202020204" pitchFamily="34" charset="0"/>
                    <a:ea typeface="Gill Sans MT" charset="0"/>
                    <a:cs typeface="Arial" panose="020B0604020202020204" pitchFamily="34" charset="0"/>
                  </a:defRPr>
                </a:lvl2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000"/>
                  <a:t>4   Generate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sz="1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b>
                      <m:sup>
                        <m:r>
                          <a:rPr lang="en-US" sz="1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sup>
                    </m:sSubSup>
                  </m:oMath>
                </a14:m>
                <a:r>
                  <a:rPr lang="en-US" sz="1000"/>
                  <a:t> to a time series model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3E03767-3CEA-A9C1-0126-AB6E17F37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474" y="1644752"/>
                <a:ext cx="2432663" cy="216021"/>
              </a:xfrm>
              <a:prstGeom prst="rect">
                <a:avLst/>
              </a:prstGeom>
              <a:blipFill>
                <a:blip r:embed="rId7"/>
                <a:stretch>
                  <a:fillRect l="-3258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13B7AD7-24A6-7F3F-F682-819638F85FD6}"/>
                  </a:ext>
                </a:extLst>
              </p:cNvPr>
              <p:cNvSpPr txBox="1"/>
              <p:nvPr/>
            </p:nvSpPr>
            <p:spPr>
              <a:xfrm>
                <a:off x="4892474" y="2174194"/>
                <a:ext cx="3357003" cy="2389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171450" indent="-171450">
                  <a:lnSpc>
                    <a:spcPct val="200000"/>
                  </a:lnSpc>
                  <a:buFont typeface="Arial" panose="020B0604020202020204" pitchFamily="34" charset="0"/>
                  <a:buChar char="•"/>
                  <a:defRPr sz="1100" b="1">
                    <a:latin typeface="Arial" panose="020B0604020202020204" pitchFamily="34" charset="0"/>
                    <a:ea typeface="Gill Sans MT" charset="0"/>
                    <a:cs typeface="Arial" panose="020B0604020202020204" pitchFamily="34" charset="0"/>
                  </a:defRPr>
                </a:lvl1pPr>
                <a:lvl2pPr marL="514350" lvl="1" indent="-171450">
                  <a:lnSpc>
                    <a:spcPct val="200000"/>
                  </a:lnSpc>
                  <a:buFont typeface="Arial" panose="020B0604020202020204" pitchFamily="34" charset="0"/>
                  <a:buChar char="•"/>
                  <a:defRPr sz="1100" b="1">
                    <a:latin typeface="Arial" panose="020B0604020202020204" pitchFamily="34" charset="0"/>
                    <a:ea typeface="Gill Sans MT" charset="0"/>
                    <a:cs typeface="Arial" panose="020B0604020202020204" pitchFamily="34" charset="0"/>
                  </a:defRPr>
                </a:lvl2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000"/>
                  <a:t>5   Recover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000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000" b="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000" b="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sz="1000" b="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p>
                    </m:sSubSup>
                  </m:oMath>
                </a14:m>
                <a:r>
                  <a:rPr lang="en-US" sz="1000"/>
                  <a:t>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sz="1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b>
                      <m:sup>
                        <m:r>
                          <a:rPr lang="en-US" sz="1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sup>
                    </m:sSubSup>
                  </m:oMath>
                </a14:m>
                <a:endParaRPr lang="en-US" sz="10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13B7AD7-24A6-7F3F-F682-819638F85F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474" y="2174194"/>
                <a:ext cx="3357003" cy="238912"/>
              </a:xfrm>
              <a:prstGeom prst="rect">
                <a:avLst/>
              </a:prstGeom>
              <a:blipFill>
                <a:blip r:embed="rId8"/>
                <a:stretch>
                  <a:fillRect l="-2364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8D84B27C-70CB-32E0-BBF6-FD10E7C6C904}"/>
              </a:ext>
            </a:extLst>
          </p:cNvPr>
          <p:cNvSpPr txBox="1"/>
          <p:nvPr/>
        </p:nvSpPr>
        <p:spPr>
          <a:xfrm>
            <a:off x="4892474" y="2681775"/>
            <a:ext cx="3357003" cy="202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171450" indent="-171450">
              <a:lnSpc>
                <a:spcPct val="200000"/>
              </a:lnSpc>
              <a:buFont typeface="Arial" panose="020B0604020202020204" pitchFamily="34" charset="0"/>
              <a:buChar char="•"/>
              <a:defRPr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defRPr>
            </a:lvl1pPr>
            <a:lvl2pPr marL="514350" lvl="1" indent="-171450">
              <a:lnSpc>
                <a:spcPct val="200000"/>
              </a:lnSpc>
              <a:buFont typeface="Arial" panose="020B0604020202020204" pitchFamily="34" charset="0"/>
              <a:buChar char="•"/>
              <a:defRPr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defRPr>
            </a:lvl2pPr>
          </a:lstStyle>
          <a:p>
            <a:pPr marL="0" indent="0">
              <a:lnSpc>
                <a:spcPct val="150000"/>
              </a:lnSpc>
              <a:buNone/>
            </a:pPr>
            <a:r>
              <a:rPr lang="en-US" sz="1000"/>
              <a:t>6  Recover irradiance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E6E901F-956A-BD2E-1533-527300B4FF01}"/>
                  </a:ext>
                </a:extLst>
              </p:cNvPr>
              <p:cNvSpPr txBox="1"/>
              <p:nvPr/>
            </p:nvSpPr>
            <p:spPr>
              <a:xfrm>
                <a:off x="5086288" y="3075813"/>
                <a:ext cx="1828800" cy="342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SG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sub>
                        <m:sup>
                          <m:r>
                            <a:rPr lang="en-SG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𝑛𝑒𝑤</m:t>
                          </m:r>
                        </m:sup>
                      </m:sSubSup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𝑐𝑠</m:t>
                          </m:r>
                        </m:sub>
                        <m:sup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bSup>
                      <m:r>
                        <a:rPr lang="en-SG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𝑛𝑒𝑤</m:t>
                          </m:r>
                        </m:sup>
                      </m:sSubSup>
                    </m:oMath>
                  </m:oMathPara>
                </a14:m>
                <a:endParaRPr lang="en-US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E6E901F-956A-BD2E-1533-527300B4F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288" y="3075813"/>
                <a:ext cx="1828800" cy="3429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49B474DB-EE2D-CDF9-ECA6-98CB9F7204E3}"/>
              </a:ext>
            </a:extLst>
          </p:cNvPr>
          <p:cNvSpPr txBox="1"/>
          <p:nvPr/>
        </p:nvSpPr>
        <p:spPr>
          <a:xfrm>
            <a:off x="324001" y="4824075"/>
            <a:ext cx="331626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SOURCE: </a:t>
            </a:r>
            <a:r>
              <a:rPr lang="en-US" sz="7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Koh et al (2019), Hard-coupling water and power system models increases the complementarity of renewable energy sources</a:t>
            </a:r>
            <a:endParaRPr lang="en-US" sz="700">
              <a:latin typeface="Arial" panose="020B0604020202020204" pitchFamily="34" charset="0"/>
              <a:ea typeface="Gill Sans MT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76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B741A-5B99-62F1-45C2-F97F2BC8D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D3CF0FF-9DA0-47D4-27D8-AF0E59D65C4E}"/>
              </a:ext>
            </a:extLst>
          </p:cNvPr>
          <p:cNvSpPr txBox="1"/>
          <p:nvPr/>
        </p:nvSpPr>
        <p:spPr>
          <a:xfrm>
            <a:off x="324001" y="276114"/>
            <a:ext cx="758191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Methodology: Creating synthetic time series (2/3)</a:t>
            </a:r>
          </a:p>
          <a:p>
            <a:r>
              <a:rPr lang="en-US" sz="20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Electricity demand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1D8C833-3C88-3ADF-B693-115A35AE6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54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09B397-4741-B979-5658-40A904470F5B}"/>
              </a:ext>
            </a:extLst>
          </p:cNvPr>
          <p:cNvSpPr txBox="1"/>
          <p:nvPr/>
        </p:nvSpPr>
        <p:spPr>
          <a:xfrm>
            <a:off x="405016" y="1697190"/>
            <a:ext cx="526028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1) Use regression to predict peak demand from minimum air temperature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AF6781-FD69-0115-EB78-1C026F55A0F8}"/>
              </a:ext>
            </a:extLst>
          </p:cNvPr>
          <p:cNvSpPr txBox="1"/>
          <p:nvPr/>
        </p:nvSpPr>
        <p:spPr>
          <a:xfrm>
            <a:off x="405016" y="2204713"/>
            <a:ext cx="526028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2) Calculate residuals between predicted and observed monthly peak demand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01EC24-8F3D-D75D-A45A-A644997D2CC6}"/>
              </a:ext>
            </a:extLst>
          </p:cNvPr>
          <p:cNvSpPr txBox="1"/>
          <p:nvPr/>
        </p:nvSpPr>
        <p:spPr>
          <a:xfrm>
            <a:off x="405014" y="2712236"/>
            <a:ext cx="526028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3) Create synthetic time series of minimum air temperature and residuals from (2)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F6135C-3D89-A596-8EBC-28299FE9BD73}"/>
              </a:ext>
            </a:extLst>
          </p:cNvPr>
          <p:cNvSpPr txBox="1"/>
          <p:nvPr/>
        </p:nvSpPr>
        <p:spPr>
          <a:xfrm>
            <a:off x="405016" y="3727284"/>
            <a:ext cx="526028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5) Downscale monthly peak demand to hourly considering using a regression model (weekday-weekend, peak and off-peak)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772E5A-1B18-3BD0-C24D-AF4217A34094}"/>
              </a:ext>
            </a:extLst>
          </p:cNvPr>
          <p:cNvSpPr txBox="1"/>
          <p:nvPr/>
        </p:nvSpPr>
        <p:spPr>
          <a:xfrm>
            <a:off x="328759" y="1021679"/>
            <a:ext cx="4143850" cy="433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171450" indent="-171450">
              <a:lnSpc>
                <a:spcPct val="200000"/>
              </a:lnSpc>
              <a:buFont typeface="Arial" panose="020B0604020202020204" pitchFamily="34" charset="0"/>
              <a:buChar char="•"/>
              <a:defRPr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defRPr>
            </a:lvl1pPr>
            <a:lvl2pPr marL="514350" lvl="1" indent="-171450">
              <a:lnSpc>
                <a:spcPct val="200000"/>
              </a:lnSpc>
              <a:buFont typeface="Arial" panose="020B0604020202020204" pitchFamily="34" charset="0"/>
              <a:buChar char="•"/>
              <a:defRPr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defRPr>
            </a:lvl2pPr>
          </a:lstStyle>
          <a:p>
            <a:pPr marL="0" indent="0">
              <a:lnSpc>
                <a:spcPct val="150000"/>
              </a:lnSpc>
              <a:buNone/>
            </a:pPr>
            <a:r>
              <a:rPr lang="en-US" sz="1000"/>
              <a:t>Generate time series of electricity demand using time series </a:t>
            </a:r>
            <a:br>
              <a:rPr lang="en-US" sz="1000"/>
            </a:br>
            <a:r>
              <a:rPr lang="en-US" sz="1000"/>
              <a:t>and regression models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EAB691-6ED4-F436-5E73-709FA4C7CA75}"/>
              </a:ext>
            </a:extLst>
          </p:cNvPr>
          <p:cNvSpPr txBox="1"/>
          <p:nvPr/>
        </p:nvSpPr>
        <p:spPr>
          <a:xfrm>
            <a:off x="405013" y="3219759"/>
            <a:ext cx="526028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4) Use the time series from (3) to generate the monthly peak demand</a:t>
            </a:r>
          </a:p>
        </p:txBody>
      </p:sp>
    </p:spTree>
    <p:extLst>
      <p:ext uri="{BB962C8B-B14F-4D97-AF65-F5344CB8AC3E}">
        <p14:creationId xmlns:p14="http://schemas.microsoft.com/office/powerpoint/2010/main" val="10459799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B741A-5B99-62F1-45C2-F97F2BC8D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D3CF0FF-9DA0-47D4-27D8-AF0E59D65C4E}"/>
              </a:ext>
            </a:extLst>
          </p:cNvPr>
          <p:cNvSpPr txBox="1"/>
          <p:nvPr/>
        </p:nvSpPr>
        <p:spPr>
          <a:xfrm>
            <a:off x="324001" y="276114"/>
            <a:ext cx="758191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Methodology: Creating synthetic time series (3/3)</a:t>
            </a:r>
          </a:p>
          <a:p>
            <a:r>
              <a:rPr lang="en-US" sz="20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Hydropower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1D8C833-3C88-3ADF-B693-115A35AE6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55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772E5A-1B18-3BD0-C24D-AF4217A34094}"/>
              </a:ext>
            </a:extLst>
          </p:cNvPr>
          <p:cNvSpPr txBox="1"/>
          <p:nvPr/>
        </p:nvSpPr>
        <p:spPr>
          <a:xfrm>
            <a:off x="324001" y="1021679"/>
            <a:ext cx="4143850" cy="202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171450" indent="-171450">
              <a:lnSpc>
                <a:spcPct val="200000"/>
              </a:lnSpc>
              <a:buFont typeface="Arial" panose="020B0604020202020204" pitchFamily="34" charset="0"/>
              <a:buChar char="•"/>
              <a:defRPr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defRPr>
            </a:lvl1pPr>
            <a:lvl2pPr marL="514350" lvl="1" indent="-171450">
              <a:lnSpc>
                <a:spcPct val="200000"/>
              </a:lnSpc>
              <a:buFont typeface="Arial" panose="020B0604020202020204" pitchFamily="34" charset="0"/>
              <a:buChar char="•"/>
              <a:defRPr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defRPr>
            </a:lvl2pPr>
          </a:lstStyle>
          <a:p>
            <a:pPr marL="0" indent="0">
              <a:lnSpc>
                <a:spcPct val="150000"/>
              </a:lnSpc>
              <a:buNone/>
            </a:pPr>
            <a:r>
              <a:rPr lang="en-US" sz="1000"/>
              <a:t>Generate hydropower capacity using VIC-RES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A7ECE8-27B8-12D8-4CE8-D7F4E82AA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588" y="1406378"/>
            <a:ext cx="6627075" cy="331865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F1E45B2-7EA2-7115-6277-9F5E790C0184}"/>
              </a:ext>
            </a:extLst>
          </p:cNvPr>
          <p:cNvSpPr txBox="1"/>
          <p:nvPr/>
        </p:nvSpPr>
        <p:spPr>
          <a:xfrm>
            <a:off x="324001" y="4824075"/>
            <a:ext cx="331626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SOURCE: </a:t>
            </a:r>
            <a:r>
              <a:rPr lang="en-US" sz="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Critical Infrastructure Lab</a:t>
            </a:r>
            <a:endParaRPr lang="en-US" sz="700" dirty="0">
              <a:latin typeface="Arial" panose="020B0604020202020204" pitchFamily="34" charset="0"/>
              <a:ea typeface="Gill Sans MT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5375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B741A-5B99-62F1-45C2-F97F2BC8D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D3CF0FF-9DA0-47D4-27D8-AF0E59D65C4E}"/>
              </a:ext>
            </a:extLst>
          </p:cNvPr>
          <p:cNvSpPr txBox="1"/>
          <p:nvPr/>
        </p:nvSpPr>
        <p:spPr>
          <a:xfrm>
            <a:off x="324001" y="276114"/>
            <a:ext cx="758191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Tentative experimental set-up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1D8C833-3C88-3ADF-B693-115A35AE6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56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2C0585-23FD-D495-E4EA-673622AF5F89}"/>
              </a:ext>
            </a:extLst>
          </p:cNvPr>
          <p:cNvSpPr txBox="1"/>
          <p:nvPr/>
        </p:nvSpPr>
        <p:spPr>
          <a:xfrm>
            <a:off x="323999" y="972660"/>
            <a:ext cx="3997148" cy="28777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 b="1"/>
            </a:lvl1pPr>
          </a:lstStyle>
          <a:p>
            <a:pPr marL="0" indent="0">
              <a:buNone/>
            </a:pPr>
            <a:r>
              <a:rPr lang="en-US" sz="1100" u="sng">
                <a:latin typeface="Arial" panose="020B0604020202020204" pitchFamily="34" charset="0"/>
              </a:rPr>
              <a:t>Key steps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b="0">
                <a:latin typeface="Arial" panose="020B0604020202020204" pitchFamily="34" charset="0"/>
              </a:rPr>
              <a:t>Select two power systems</a:t>
            </a:r>
          </a:p>
          <a:p>
            <a:pPr marL="339725" indent="-112713">
              <a:tabLst>
                <a:tab pos="339725" algn="l"/>
              </a:tabLst>
            </a:pPr>
            <a:r>
              <a:rPr lang="en-US" sz="1100" b="0">
                <a:latin typeface="Arial" panose="020B0604020202020204" pitchFamily="34" charset="0"/>
                <a:cs typeface="Arial" panose="020B0604020202020204" pitchFamily="34" charset="0"/>
              </a:rPr>
              <a:t>Laos (1,411 constraints and 1,056 variables)</a:t>
            </a:r>
          </a:p>
          <a:p>
            <a:pPr marL="339725" indent="-112713">
              <a:tabLst>
                <a:tab pos="339725" algn="l"/>
              </a:tabLst>
            </a:pPr>
            <a:r>
              <a:rPr lang="en-US" sz="1100" b="0">
                <a:latin typeface="Arial" panose="020B0604020202020204" pitchFamily="34" charset="0"/>
                <a:cs typeface="Arial" panose="020B0604020202020204" pitchFamily="34" charset="0"/>
              </a:rPr>
              <a:t>Thailand (74,633 constraints and 54,312 variables)</a:t>
            </a:r>
          </a:p>
          <a:p>
            <a:pPr marL="228600" indent="-228600">
              <a:buFont typeface="+mj-lt"/>
              <a:buAutoNum type="arabicPeriod" startAt="2"/>
            </a:pPr>
            <a:r>
              <a:rPr lang="en-US" sz="1100" b="0">
                <a:latin typeface="Arial" panose="020B0604020202020204" pitchFamily="34" charset="0"/>
              </a:rPr>
              <a:t>Set-up model for the three trading schemes</a:t>
            </a:r>
          </a:p>
          <a:p>
            <a:pPr marL="228600" indent="-228600">
              <a:buFont typeface="+mj-lt"/>
              <a:buAutoNum type="arabicPeriod" startAt="2"/>
            </a:pPr>
            <a:r>
              <a:rPr lang="en-US" sz="1100" b="0">
                <a:latin typeface="Arial" panose="020B0604020202020204" pitchFamily="34" charset="0"/>
              </a:rPr>
              <a:t>Generate time-series inputs </a:t>
            </a:r>
          </a:p>
          <a:p>
            <a:pPr marL="339725" indent="-112713">
              <a:tabLst>
                <a:tab pos="339725" algn="l"/>
              </a:tabLst>
            </a:pPr>
            <a:r>
              <a:rPr lang="en-US" sz="1100" b="0">
                <a:latin typeface="Arial" panose="020B0604020202020204" pitchFamily="34" charset="0"/>
                <a:cs typeface="Arial" panose="020B0604020202020204" pitchFamily="34" charset="0"/>
              </a:rPr>
              <a:t>Solar and hydro</a:t>
            </a:r>
          </a:p>
          <a:p>
            <a:pPr marL="339725" indent="-112713">
              <a:tabLst>
                <a:tab pos="339725" algn="l"/>
              </a:tabLst>
            </a:pPr>
            <a:r>
              <a:rPr lang="en-US" sz="1100" b="0">
                <a:latin typeface="Arial" panose="020B0604020202020204" pitchFamily="34" charset="0"/>
                <a:cs typeface="Arial" panose="020B0604020202020204" pitchFamily="34" charset="0"/>
              </a:rPr>
              <a:t>Electricity demand</a:t>
            </a:r>
          </a:p>
          <a:p>
            <a:pPr marL="339725" indent="-112713">
              <a:tabLst>
                <a:tab pos="339725" algn="l"/>
              </a:tabLst>
            </a:pPr>
            <a:r>
              <a:rPr lang="en-US" sz="1100" b="0">
                <a:latin typeface="Arial" panose="020B0604020202020204" pitchFamily="34" charset="0"/>
                <a:cs typeface="Arial" panose="020B0604020202020204" pitchFamily="34" charset="0"/>
              </a:rPr>
              <a:t>Natural gas price</a:t>
            </a:r>
          </a:p>
          <a:p>
            <a:pPr marL="228600" indent="-228600">
              <a:buFont typeface="+mj-lt"/>
              <a:buAutoNum type="arabicPeriod" startAt="4"/>
            </a:pPr>
            <a:r>
              <a:rPr lang="en-US" sz="1100" b="0">
                <a:latin typeface="Arial" panose="020B0604020202020204" pitchFamily="34" charset="0"/>
                <a:cs typeface="Arial" panose="020B0604020202020204" pitchFamily="34" charset="0"/>
              </a:rPr>
              <a:t>Generate scenarios from time-series</a:t>
            </a:r>
          </a:p>
          <a:p>
            <a:pPr marL="228600" indent="-228600">
              <a:buFont typeface="+mj-lt"/>
              <a:buAutoNum type="arabicPeriod" startAt="4"/>
            </a:pPr>
            <a:r>
              <a:rPr lang="en-US" sz="1100" b="0">
                <a:latin typeface="Arial" panose="020B0604020202020204" pitchFamily="34" charset="0"/>
                <a:cs typeface="Arial" panose="020B0604020202020204" pitchFamily="34" charset="0"/>
              </a:rPr>
              <a:t>Run experiments over scenarios</a:t>
            </a:r>
          </a:p>
          <a:p>
            <a:pPr marL="228600" indent="-228600">
              <a:buFont typeface="+mj-lt"/>
              <a:buAutoNum type="arabicPeriod" startAt="4"/>
            </a:pPr>
            <a:r>
              <a:rPr lang="en-US" sz="1100" b="0">
                <a:latin typeface="Arial" panose="020B0604020202020204" pitchFamily="34" charset="0"/>
                <a:cs typeface="Arial" panose="020B0604020202020204" pitchFamily="34" charset="0"/>
              </a:rPr>
              <a:t>Extract model outputs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5078C-27B0-DB92-9E04-B5FE87697F7C}"/>
              </a:ext>
            </a:extLst>
          </p:cNvPr>
          <p:cNvSpPr txBox="1"/>
          <p:nvPr/>
        </p:nvSpPr>
        <p:spPr>
          <a:xfrm>
            <a:off x="5284101" y="972660"/>
            <a:ext cx="2605633" cy="198515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Hardware</a:t>
            </a:r>
          </a:p>
          <a:p>
            <a:pPr marL="112713" indent="-1127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Hopper Cluster (@Cornell CAC)</a:t>
            </a:r>
          </a:p>
          <a:p>
            <a:pPr marL="112713" indent="-11271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39725" algn="l"/>
              </a:tabLst>
            </a:pP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Dual 20-core Intel Xeon Gold 5218R CPUs @ 2.1 GHz, 192 GB of RAM</a:t>
            </a:r>
          </a:p>
          <a:p>
            <a:pPr marL="112713" indent="-11271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39725" algn="l"/>
              </a:tabLst>
            </a:pPr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tabLst>
                <a:tab pos="339725" algn="l"/>
              </a:tabLst>
            </a:pPr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</a:p>
          <a:p>
            <a:pPr marL="112713" indent="-11271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39725" algn="l"/>
              </a:tabLst>
            </a:pP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Python 3.10</a:t>
            </a:r>
          </a:p>
          <a:p>
            <a:pPr marL="112713" indent="-11271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39725" algn="l"/>
              </a:tabLst>
            </a:pPr>
            <a:r>
              <a:rPr lang="en-US" sz="1100" err="1">
                <a:latin typeface="Arial" panose="020B0604020202020204" pitchFamily="34" charset="0"/>
                <a:cs typeface="Arial" panose="020B0604020202020204" pitchFamily="34" charset="0"/>
              </a:rPr>
              <a:t>OpenHPC</a:t>
            </a: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 2.3 with Rocky Linux 8.4</a:t>
            </a:r>
          </a:p>
          <a:p>
            <a:pPr marL="112713" indent="-11271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39725" algn="l"/>
              </a:tabLst>
            </a:pPr>
            <a:r>
              <a:rPr lang="en-US" sz="1100" err="1">
                <a:latin typeface="Arial" panose="020B0604020202020204" pitchFamily="34" charset="0"/>
                <a:cs typeface="Arial" panose="020B0604020202020204" pitchFamily="34" charset="0"/>
              </a:rPr>
              <a:t>Gurobi</a:t>
            </a: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 3.9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CC5211A-287A-CE98-D4D3-1D31442D241A}"/>
              </a:ext>
            </a:extLst>
          </p:cNvPr>
          <p:cNvCxnSpPr>
            <a:cxnSpLocks/>
          </p:cNvCxnSpPr>
          <p:nvPr/>
        </p:nvCxnSpPr>
        <p:spPr>
          <a:xfrm>
            <a:off x="4904476" y="911474"/>
            <a:ext cx="0" cy="29364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8662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FFD733-C293-41AF-B101-CA593E2DA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8015-46E4-4C1D-BA82-BC539E295F87}" type="slidenum">
              <a:rPr lang="en-SG" smtClean="0"/>
              <a:t>57</a:t>
            </a:fld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028A39-740E-170D-7B3B-9DE5AEF1C771}"/>
              </a:ext>
            </a:extLst>
          </p:cNvPr>
          <p:cNvSpPr txBox="1"/>
          <p:nvPr/>
        </p:nvSpPr>
        <p:spPr>
          <a:xfrm>
            <a:off x="324000" y="276114"/>
            <a:ext cx="83749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themes of my research relates to the regional electricity trade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F50DD83-3B84-BE65-8685-7EA8C7089CA5}"/>
              </a:ext>
            </a:extLst>
          </p:cNvPr>
          <p:cNvSpPr txBox="1"/>
          <p:nvPr/>
        </p:nvSpPr>
        <p:spPr>
          <a:xfrm>
            <a:off x="524654" y="2929769"/>
            <a:ext cx="2286000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Fast heuristics to solve </a:t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unit commitment problems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F0ACFC-13D7-2825-24AF-CE148324817E}"/>
              </a:ext>
            </a:extLst>
          </p:cNvPr>
          <p:cNvSpPr txBox="1"/>
          <p:nvPr/>
        </p:nvSpPr>
        <p:spPr>
          <a:xfrm>
            <a:off x="3315635" y="2929769"/>
            <a:ext cx="2286000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The impact of electricity trading on system economics and performance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27CA34-C547-F067-F457-7A7C65A78313}"/>
              </a:ext>
            </a:extLst>
          </p:cNvPr>
          <p:cNvSpPr txBox="1"/>
          <p:nvPr/>
        </p:nvSpPr>
        <p:spPr>
          <a:xfrm>
            <a:off x="6245267" y="2929769"/>
            <a:ext cx="2286000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The impact of electricity trading on household welfare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F524D08-624E-4A42-929E-B42C25B04938}"/>
              </a:ext>
            </a:extLst>
          </p:cNvPr>
          <p:cNvSpPr txBox="1"/>
          <p:nvPr/>
        </p:nvSpPr>
        <p:spPr>
          <a:xfrm>
            <a:off x="3315635" y="3463368"/>
            <a:ext cx="2286000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knowledge </a:t>
            </a:r>
            <a:br>
              <a:rPr lang="en-US" sz="11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cost-benefit of trading </a:t>
            </a:r>
            <a:endParaRPr lang="en-US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8B75EE2-B1CB-9AD8-8090-E23B21F7F8EF}"/>
              </a:ext>
            </a:extLst>
          </p:cNvPr>
          <p:cNvSpPr txBox="1"/>
          <p:nvPr/>
        </p:nvSpPr>
        <p:spPr>
          <a:xfrm>
            <a:off x="6245267" y="3463368"/>
            <a:ext cx="228600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one should be left behind!</a:t>
            </a:r>
            <a:endParaRPr lang="en-US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B76822-9A8B-E2C6-B7E8-D05424EC188A}"/>
              </a:ext>
            </a:extLst>
          </p:cNvPr>
          <p:cNvSpPr txBox="1"/>
          <p:nvPr/>
        </p:nvSpPr>
        <p:spPr>
          <a:xfrm>
            <a:off x="1010429" y="2545826"/>
            <a:ext cx="13144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7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Advancing modeling </a:t>
            </a:r>
          </a:p>
          <a:p>
            <a:r>
              <a:rPr lang="en-US"/>
              <a:t>techniques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5BFD95E-D6B5-328C-3C33-29364E8DD421}"/>
              </a:ext>
            </a:extLst>
          </p:cNvPr>
          <p:cNvSpPr txBox="1"/>
          <p:nvPr/>
        </p:nvSpPr>
        <p:spPr>
          <a:xfrm>
            <a:off x="524654" y="3463368"/>
            <a:ext cx="228600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 models have long runtime</a:t>
            </a:r>
            <a:endParaRPr lang="en-US" sz="11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2158D8-10DA-6C91-2E43-50A6CDAB2314}"/>
              </a:ext>
            </a:extLst>
          </p:cNvPr>
          <p:cNvSpPr txBox="1"/>
          <p:nvPr/>
        </p:nvSpPr>
        <p:spPr>
          <a:xfrm>
            <a:off x="1010429" y="2232107"/>
            <a:ext cx="13144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 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004B16-62CF-0C33-0B4F-987CB10F6F63}"/>
              </a:ext>
            </a:extLst>
          </p:cNvPr>
          <p:cNvSpPr txBox="1"/>
          <p:nvPr/>
        </p:nvSpPr>
        <p:spPr>
          <a:xfrm>
            <a:off x="3801410" y="2201715"/>
            <a:ext cx="13144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2 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2D95AC-8CA2-06CE-210A-A27051222671}"/>
              </a:ext>
            </a:extLst>
          </p:cNvPr>
          <p:cNvSpPr txBox="1"/>
          <p:nvPr/>
        </p:nvSpPr>
        <p:spPr>
          <a:xfrm>
            <a:off x="6731042" y="2181225"/>
            <a:ext cx="13144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3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CE51AC-D08A-F0CD-DDE7-CF2F57F262EE}"/>
              </a:ext>
            </a:extLst>
          </p:cNvPr>
          <p:cNvSpPr txBox="1"/>
          <p:nvPr/>
        </p:nvSpPr>
        <p:spPr>
          <a:xfrm>
            <a:off x="6731042" y="2545826"/>
            <a:ext cx="131445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7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Bridging science and policy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955B82-1E74-5F36-C51A-BEF77CD5ECE2}"/>
              </a:ext>
            </a:extLst>
          </p:cNvPr>
          <p:cNvSpPr txBox="1"/>
          <p:nvPr/>
        </p:nvSpPr>
        <p:spPr>
          <a:xfrm>
            <a:off x="3772835" y="2545826"/>
            <a:ext cx="137160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Bridging science and policy</a:t>
            </a:r>
          </a:p>
        </p:txBody>
      </p:sp>
      <p:pic>
        <p:nvPicPr>
          <p:cNvPr id="18" name="Graphic 17" descr="Abacus with solid fill">
            <a:extLst>
              <a:ext uri="{FF2B5EF4-FFF2-40B4-BE49-F238E27FC236}">
                <a16:creationId xmlns:a16="http://schemas.microsoft.com/office/drawing/2014/main" id="{F2109D86-C94D-CE53-1D14-D25E655EF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9054" y="1620184"/>
            <a:ext cx="457200" cy="457200"/>
          </a:xfrm>
          <a:prstGeom prst="rect">
            <a:avLst/>
          </a:prstGeom>
        </p:spPr>
      </p:pic>
      <p:pic>
        <p:nvPicPr>
          <p:cNvPr id="20" name="Graphic 19" descr="Group success with solid fill">
            <a:extLst>
              <a:ext uri="{FF2B5EF4-FFF2-40B4-BE49-F238E27FC236}">
                <a16:creationId xmlns:a16="http://schemas.microsoft.com/office/drawing/2014/main" id="{4F5669D7-CC66-A5E1-8066-9042B512EB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84081" y="1683254"/>
            <a:ext cx="408372" cy="40837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03A7A03-5FFA-0517-EEFB-B96E1E57EA46}"/>
              </a:ext>
            </a:extLst>
          </p:cNvPr>
          <p:cNvGrpSpPr/>
          <p:nvPr/>
        </p:nvGrpSpPr>
        <p:grpSpPr>
          <a:xfrm>
            <a:off x="3848970" y="1572741"/>
            <a:ext cx="1219331" cy="589787"/>
            <a:chOff x="3772835" y="1572741"/>
            <a:chExt cx="1219331" cy="589787"/>
          </a:xfrm>
        </p:grpSpPr>
        <p:pic>
          <p:nvPicPr>
            <p:cNvPr id="24" name="Graphic 23" descr="Transfer with solid fill">
              <a:extLst>
                <a:ext uri="{FF2B5EF4-FFF2-40B4-BE49-F238E27FC236}">
                  <a16:creationId xmlns:a16="http://schemas.microsoft.com/office/drawing/2014/main" id="{8C2B5A8D-693E-07A9-1230-DB5396477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376456" y="1837200"/>
              <a:ext cx="242212" cy="242212"/>
            </a:xfrm>
            <a:prstGeom prst="rect">
              <a:avLst/>
            </a:prstGeom>
          </p:spPr>
        </p:pic>
        <p:pic>
          <p:nvPicPr>
            <p:cNvPr id="32" name="Graphic 31" descr="Coins with solid fill">
              <a:extLst>
                <a:ext uri="{FF2B5EF4-FFF2-40B4-BE49-F238E27FC236}">
                  <a16:creationId xmlns:a16="http://schemas.microsoft.com/office/drawing/2014/main" id="{05FB96A9-0C65-2777-241C-270FF950E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684389" y="1811375"/>
              <a:ext cx="307777" cy="307777"/>
            </a:xfrm>
            <a:prstGeom prst="rect">
              <a:avLst/>
            </a:prstGeom>
          </p:spPr>
        </p:pic>
        <p:pic>
          <p:nvPicPr>
            <p:cNvPr id="35" name="Graphic 34" descr="Factory with solid fill">
              <a:extLst>
                <a:ext uri="{FF2B5EF4-FFF2-40B4-BE49-F238E27FC236}">
                  <a16:creationId xmlns:a16="http://schemas.microsoft.com/office/drawing/2014/main" id="{84030DA3-0CC6-AAC5-8791-107A1B50C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772835" y="1572741"/>
              <a:ext cx="589787" cy="589787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D5C972EC-0666-648D-1E81-E175A8867E52}"/>
              </a:ext>
            </a:extLst>
          </p:cNvPr>
          <p:cNvSpPr/>
          <p:nvPr/>
        </p:nvSpPr>
        <p:spPr>
          <a:xfrm>
            <a:off x="3120508" y="1550694"/>
            <a:ext cx="2581232" cy="262242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586620-37E5-7CA4-25B5-CFA1E62B99D2}"/>
              </a:ext>
            </a:extLst>
          </p:cNvPr>
          <p:cNvSpPr/>
          <p:nvPr/>
        </p:nvSpPr>
        <p:spPr>
          <a:xfrm>
            <a:off x="411763" y="1585216"/>
            <a:ext cx="2650992" cy="262242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3603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9F899-E53B-8C84-B493-C66BFFC30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42B37B2-0887-C08B-54F5-8D9CF709099A}"/>
              </a:ext>
            </a:extLst>
          </p:cNvPr>
          <p:cNvSpPr/>
          <p:nvPr/>
        </p:nvSpPr>
        <p:spPr>
          <a:xfrm>
            <a:off x="5565913" y="270134"/>
            <a:ext cx="3344517" cy="452868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23D475-1A1F-25D1-9D84-4FA12DEAB75E}"/>
              </a:ext>
            </a:extLst>
          </p:cNvPr>
          <p:cNvSpPr txBox="1"/>
          <p:nvPr/>
        </p:nvSpPr>
        <p:spPr>
          <a:xfrm>
            <a:off x="324001" y="270134"/>
            <a:ext cx="501331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policy should also explore impacts on consumers</a:t>
            </a:r>
          </a:p>
        </p:txBody>
      </p:sp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648C5AEE-5AA7-E46E-3051-DC25A6BB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8447FF33-F5BF-3A42-B664-EABD922DB817}" type="slidenum">
              <a:rPr lang="en-US" smtClean="0"/>
              <a:t>58</a:t>
            </a:fld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CB6A5FD-0BAB-7DF3-B49A-DCB22F068115}"/>
              </a:ext>
            </a:extLst>
          </p:cNvPr>
          <p:cNvSpPr txBox="1"/>
          <p:nvPr/>
        </p:nvSpPr>
        <p:spPr>
          <a:xfrm>
            <a:off x="324001" y="1067783"/>
            <a:ext cx="415572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Domestic energy consumption is heterogenous</a:t>
            </a:r>
          </a:p>
          <a:p>
            <a:r>
              <a:rPr lang="en-US" sz="100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(FX: 1 USD = 36 Baht)</a:t>
            </a:r>
          </a:p>
        </p:txBody>
      </p:sp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BFDEDB3C-7658-1839-BEFC-C099D4FD62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8636658"/>
              </p:ext>
            </p:extLst>
          </p:nvPr>
        </p:nvGraphicFramePr>
        <p:xfrm>
          <a:off x="324001" y="1316935"/>
          <a:ext cx="5013311" cy="3255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2AA7C6E-A7C7-59E2-849F-80B8D0B21BB2}"/>
              </a:ext>
            </a:extLst>
          </p:cNvPr>
          <p:cNvSpPr txBox="1"/>
          <p:nvPr/>
        </p:nvSpPr>
        <p:spPr>
          <a:xfrm>
            <a:off x="324001" y="4824075"/>
            <a:ext cx="331626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SOURCE: </a:t>
            </a:r>
            <a:r>
              <a:rPr lang="en-US" sz="7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Thailand household expenditure survey 2018</a:t>
            </a:r>
            <a:endParaRPr lang="en-US" sz="700">
              <a:latin typeface="Arial" panose="020B0604020202020204" pitchFamily="34" charset="0"/>
              <a:ea typeface="Gill Sans MT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9" name="Chart 8">
                <a:extLst>
                  <a:ext uri="{FF2B5EF4-FFF2-40B4-BE49-F238E27FC236}">
                    <a16:creationId xmlns:a16="http://schemas.microsoft.com/office/drawing/2014/main" id="{011BB29B-7562-035E-3D25-3282EF51AE1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059568668"/>
                  </p:ext>
                </p:extLst>
              </p:nvPr>
            </p:nvGraphicFramePr>
            <p:xfrm>
              <a:off x="5574834" y="284737"/>
              <a:ext cx="3344517" cy="453933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9" name="Chart 8">
                <a:extLst>
                  <a:ext uri="{FF2B5EF4-FFF2-40B4-BE49-F238E27FC236}">
                    <a16:creationId xmlns:a16="http://schemas.microsoft.com/office/drawing/2014/main" id="{011BB29B-7562-035E-3D25-3282EF51AE1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74834" y="284737"/>
                <a:ext cx="3344517" cy="453933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75927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9F899-E53B-8C84-B493-C66BFFC30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A23D475-1A1F-25D1-9D84-4FA12DEAB75E}"/>
              </a:ext>
            </a:extLst>
          </p:cNvPr>
          <p:cNvSpPr txBox="1"/>
          <p:nvPr/>
        </p:nvSpPr>
        <p:spPr>
          <a:xfrm>
            <a:off x="324000" y="270134"/>
            <a:ext cx="80726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Changing electricity price will impact household welfare</a:t>
            </a:r>
          </a:p>
        </p:txBody>
      </p:sp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648C5AEE-5AA7-E46E-3051-DC25A6BB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8447FF33-F5BF-3A42-B664-EABD922DB817}" type="slidenum">
              <a:rPr lang="en-US" smtClean="0"/>
              <a:t>59</a:t>
            </a:fld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55C95D2-564E-CCBC-80A9-9E12DC3C271E}"/>
              </a:ext>
            </a:extLst>
          </p:cNvPr>
          <p:cNvGrpSpPr/>
          <p:nvPr/>
        </p:nvGrpSpPr>
        <p:grpSpPr>
          <a:xfrm>
            <a:off x="902502" y="1470559"/>
            <a:ext cx="7338995" cy="3402807"/>
            <a:chOff x="953299" y="1470559"/>
            <a:chExt cx="7338995" cy="3402807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9D34F0FF-7B88-BFCE-6F70-98817CBB5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</a:blip>
            <a:stretch>
              <a:fillRect/>
            </a:stretch>
          </p:blipFill>
          <p:spPr>
            <a:xfrm>
              <a:off x="1287204" y="1470559"/>
              <a:ext cx="7005090" cy="3402807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CC7179C-DE00-994A-CA42-89AEED47E5DC}"/>
                </a:ext>
              </a:extLst>
            </p:cNvPr>
            <p:cNvSpPr txBox="1"/>
            <p:nvPr/>
          </p:nvSpPr>
          <p:spPr>
            <a:xfrm>
              <a:off x="1530351" y="2175877"/>
              <a:ext cx="106045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100" b="1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rPr>
                <a:t>Electricity price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68B4A82-496F-1DFE-FEB5-F2F02D71F7DF}"/>
                </a:ext>
              </a:extLst>
            </p:cNvPr>
            <p:cNvSpPr txBox="1"/>
            <p:nvPr/>
          </p:nvSpPr>
          <p:spPr>
            <a:xfrm>
              <a:off x="4259524" y="3960227"/>
              <a:ext cx="1060450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100" b="1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rPr>
                <a:t>Prices of goods and services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08AC832-FD90-512F-CB64-1D891CDEB4E0}"/>
                </a:ext>
              </a:extLst>
            </p:cNvPr>
            <p:cNvSpPr txBox="1"/>
            <p:nvPr/>
          </p:nvSpPr>
          <p:spPr>
            <a:xfrm>
              <a:off x="953299" y="3744496"/>
              <a:ext cx="1504151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en-US" sz="1100" b="1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rPr>
                <a:t>Trading schemes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en-US" sz="1100" b="1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rPr>
                <a:t>Other drivers of electricity price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3B1F70A-67E3-D3EA-51CB-16947FC398B7}"/>
                </a:ext>
              </a:extLst>
            </p:cNvPr>
            <p:cNvSpPr txBox="1"/>
            <p:nvPr/>
          </p:nvSpPr>
          <p:spPr>
            <a:xfrm>
              <a:off x="4194174" y="1769645"/>
              <a:ext cx="1060451" cy="169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100" b="1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rPr>
                <a:t>Direct cost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1763F59-A21F-FC94-C36C-808C64AFC5CC}"/>
                </a:ext>
              </a:extLst>
            </p:cNvPr>
            <p:cNvSpPr txBox="1"/>
            <p:nvPr/>
          </p:nvSpPr>
          <p:spPr>
            <a:xfrm rot="20425627">
              <a:off x="5889626" y="3753018"/>
              <a:ext cx="1060451" cy="169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100" b="1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rPr>
                <a:t>Indirect cost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035CA0B-B45A-C4D7-FE2A-3C985047B0E2}"/>
                </a:ext>
              </a:extLst>
            </p:cNvPr>
            <p:cNvSpPr txBox="1"/>
            <p:nvPr/>
          </p:nvSpPr>
          <p:spPr>
            <a:xfrm>
              <a:off x="7002724" y="2091238"/>
              <a:ext cx="1060450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100" b="1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rPr>
                <a:t>Household welfare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0477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A63D0-14DB-1E47-8103-F17CD1CBC35A}" type="slidenum">
              <a:rPr lang="en-US" smtClean="0">
                <a:cs typeface="Arial" panose="020B0604020202020204" pitchFamily="34" charset="0"/>
              </a:rPr>
              <a:t>6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4B52F8-1D80-516D-6C66-874006663073}"/>
              </a:ext>
            </a:extLst>
          </p:cNvPr>
          <p:cNvSpPr txBox="1"/>
          <p:nvPr/>
        </p:nvSpPr>
        <p:spPr>
          <a:xfrm>
            <a:off x="324001" y="276114"/>
            <a:ext cx="711938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Electricity trading can promote RE integration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950BB2-5060-FF07-F58F-EA70215822FA}"/>
              </a:ext>
            </a:extLst>
          </p:cNvPr>
          <p:cNvSpPr txBox="1"/>
          <p:nvPr/>
        </p:nvSpPr>
        <p:spPr>
          <a:xfrm>
            <a:off x="5576448" y="1560756"/>
            <a:ext cx="3463456" cy="26161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Pros of APG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Increased regional power security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Effective integration of RE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Improved economic efficiency from competition</a:t>
            </a:r>
          </a:p>
          <a:p>
            <a:pPr marL="285750" lvl="2">
              <a:spcAft>
                <a:spcPts val="600"/>
              </a:spcAft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- Lower wholesale generation costs</a:t>
            </a:r>
          </a:p>
          <a:p>
            <a:pPr marL="285750" lvl="2">
              <a:spcAft>
                <a:spcPts val="600"/>
              </a:spcAft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- Potentially more innovation</a:t>
            </a:r>
          </a:p>
          <a:p>
            <a:pPr>
              <a:spcAft>
                <a:spcPts val="600"/>
              </a:spcAft>
            </a:pPr>
            <a:endParaRPr lang="en-US" sz="1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Cons of APG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National grids are exposed to external events, </a:t>
            </a:r>
            <a:b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especially for smaller countries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Domestic players under a regional regulator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Financial investments for interconnections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73584C-244A-DD7E-B002-2991BD87678D}"/>
              </a:ext>
            </a:extLst>
          </p:cNvPr>
          <p:cNvGrpSpPr/>
          <p:nvPr/>
        </p:nvGrpSpPr>
        <p:grpSpPr>
          <a:xfrm>
            <a:off x="376339" y="1370015"/>
            <a:ext cx="4498104" cy="3446534"/>
            <a:chOff x="3388617" y="893088"/>
            <a:chExt cx="4498104" cy="344653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DC2F5E8-B2CF-0467-0364-501C5D9AE2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88617" y="893088"/>
              <a:ext cx="4498104" cy="3446534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C36C8D5-0F1A-8184-1B00-08DA3F326C49}"/>
                </a:ext>
              </a:extLst>
            </p:cNvPr>
            <p:cNvGrpSpPr/>
            <p:nvPr/>
          </p:nvGrpSpPr>
          <p:grpSpPr>
            <a:xfrm>
              <a:off x="3886260" y="980959"/>
              <a:ext cx="3911365" cy="3305396"/>
              <a:chOff x="4825394" y="600925"/>
              <a:chExt cx="6953537" cy="5876260"/>
            </a:xfrm>
          </p:grpSpPr>
          <p:pic>
            <p:nvPicPr>
              <p:cNvPr id="11" name="Graphic 10" descr="Fluorescent Light Blub with solid fill">
                <a:extLst>
                  <a:ext uri="{FF2B5EF4-FFF2-40B4-BE49-F238E27FC236}">
                    <a16:creationId xmlns:a16="http://schemas.microsoft.com/office/drawing/2014/main" id="{032E08FB-7B70-2E5B-1282-D27887DA63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621944" y="2589579"/>
                <a:ext cx="296443" cy="296443"/>
              </a:xfrm>
              <a:prstGeom prst="rect">
                <a:avLst/>
              </a:prstGeom>
            </p:spPr>
          </p:pic>
          <p:pic>
            <p:nvPicPr>
              <p:cNvPr id="12" name="Graphic 11" descr="Fluorescent Light Blub with solid fill">
                <a:extLst>
                  <a:ext uri="{FF2B5EF4-FFF2-40B4-BE49-F238E27FC236}">
                    <a16:creationId xmlns:a16="http://schemas.microsoft.com/office/drawing/2014/main" id="{CA8EC541-1CA0-92B5-39AC-D9FB45E247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84218" y="2026834"/>
                <a:ext cx="296442" cy="296442"/>
              </a:xfrm>
              <a:prstGeom prst="rect">
                <a:avLst/>
              </a:prstGeom>
            </p:spPr>
          </p:pic>
          <p:pic>
            <p:nvPicPr>
              <p:cNvPr id="13" name="Graphic 12" descr="Hydropower with solid fill">
                <a:extLst>
                  <a:ext uri="{FF2B5EF4-FFF2-40B4-BE49-F238E27FC236}">
                    <a16:creationId xmlns:a16="http://schemas.microsoft.com/office/drawing/2014/main" id="{070E0A07-87B9-17AC-A6B9-95AD81F984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832604" y="2748556"/>
                <a:ext cx="149030" cy="149030"/>
              </a:xfrm>
              <a:prstGeom prst="rect">
                <a:avLst/>
              </a:prstGeom>
            </p:spPr>
          </p:pic>
          <p:pic>
            <p:nvPicPr>
              <p:cNvPr id="14" name="Graphic 13" descr="Hydropower with solid fill">
                <a:extLst>
                  <a:ext uri="{FF2B5EF4-FFF2-40B4-BE49-F238E27FC236}">
                    <a16:creationId xmlns:a16="http://schemas.microsoft.com/office/drawing/2014/main" id="{9BDFE28D-4717-0532-05D4-AE50D75D79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926090" y="1648568"/>
                <a:ext cx="188987" cy="188987"/>
              </a:xfrm>
              <a:prstGeom prst="rect">
                <a:avLst/>
              </a:prstGeom>
            </p:spPr>
          </p:pic>
          <p:pic>
            <p:nvPicPr>
              <p:cNvPr id="15" name="Graphic 14" descr="Hydropower with solid fill">
                <a:extLst>
                  <a:ext uri="{FF2B5EF4-FFF2-40B4-BE49-F238E27FC236}">
                    <a16:creationId xmlns:a16="http://schemas.microsoft.com/office/drawing/2014/main" id="{C7003368-DA84-4146-25BA-1239F741ED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288139" y="2016470"/>
                <a:ext cx="133865" cy="133865"/>
              </a:xfrm>
              <a:prstGeom prst="rect">
                <a:avLst/>
              </a:prstGeom>
            </p:spPr>
          </p:pic>
          <p:pic>
            <p:nvPicPr>
              <p:cNvPr id="16" name="Graphic 15" descr="Hydropower with solid fill">
                <a:extLst>
                  <a:ext uri="{FF2B5EF4-FFF2-40B4-BE49-F238E27FC236}">
                    <a16:creationId xmlns:a16="http://schemas.microsoft.com/office/drawing/2014/main" id="{7C054067-29D2-B5E1-22B8-697F1F26A4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573709" y="2911149"/>
                <a:ext cx="133865" cy="133865"/>
              </a:xfrm>
              <a:prstGeom prst="rect">
                <a:avLst/>
              </a:prstGeom>
            </p:spPr>
          </p:pic>
          <p:pic>
            <p:nvPicPr>
              <p:cNvPr id="17" name="Graphic 16" descr="Hydropower with solid fill">
                <a:extLst>
                  <a:ext uri="{FF2B5EF4-FFF2-40B4-BE49-F238E27FC236}">
                    <a16:creationId xmlns:a16="http://schemas.microsoft.com/office/drawing/2014/main" id="{94FC9C51-1368-D83C-14A1-4AA443A96A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885344" y="2067043"/>
                <a:ext cx="191734" cy="191734"/>
              </a:xfrm>
              <a:prstGeom prst="rect">
                <a:avLst/>
              </a:prstGeom>
            </p:spPr>
          </p:pic>
          <p:pic>
            <p:nvPicPr>
              <p:cNvPr id="18" name="Graphic 17" descr="Sun with solid fill">
                <a:extLst>
                  <a:ext uri="{FF2B5EF4-FFF2-40B4-BE49-F238E27FC236}">
                    <a16:creationId xmlns:a16="http://schemas.microsoft.com/office/drawing/2014/main" id="{2C10AFBF-44D8-F88C-2A86-B45B95D8CF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999652" y="2345292"/>
                <a:ext cx="259562" cy="259562"/>
              </a:xfrm>
              <a:prstGeom prst="rect">
                <a:avLst/>
              </a:prstGeom>
            </p:spPr>
          </p:pic>
          <p:pic>
            <p:nvPicPr>
              <p:cNvPr id="19" name="Graphic 18" descr="Fluorescent Light Blub with solid fill">
                <a:extLst>
                  <a:ext uri="{FF2B5EF4-FFF2-40B4-BE49-F238E27FC236}">
                    <a16:creationId xmlns:a16="http://schemas.microsoft.com/office/drawing/2014/main" id="{45FA20D1-ED8B-ACFA-C7CF-591D3E53C5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797333" y="2823071"/>
                <a:ext cx="296443" cy="296443"/>
              </a:xfrm>
              <a:prstGeom prst="rect">
                <a:avLst/>
              </a:prstGeom>
            </p:spPr>
          </p:pic>
          <p:pic>
            <p:nvPicPr>
              <p:cNvPr id="20" name="Graphic 19" descr="Fluorescent Light Blub with solid fill">
                <a:extLst>
                  <a:ext uri="{FF2B5EF4-FFF2-40B4-BE49-F238E27FC236}">
                    <a16:creationId xmlns:a16="http://schemas.microsoft.com/office/drawing/2014/main" id="{20F013D5-3B42-A463-1339-526D973792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832990" y="4315762"/>
                <a:ext cx="296443" cy="296443"/>
              </a:xfrm>
              <a:prstGeom prst="rect">
                <a:avLst/>
              </a:prstGeom>
            </p:spPr>
          </p:pic>
          <p:pic>
            <p:nvPicPr>
              <p:cNvPr id="21" name="Graphic 20" descr="Fluorescent Light Blub with solid fill">
                <a:extLst>
                  <a:ext uri="{FF2B5EF4-FFF2-40B4-BE49-F238E27FC236}">
                    <a16:creationId xmlns:a16="http://schemas.microsoft.com/office/drawing/2014/main" id="{104100D1-D88A-3F4C-8D08-8197C1BA33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139917" y="4570952"/>
                <a:ext cx="296443" cy="296443"/>
              </a:xfrm>
              <a:prstGeom prst="rect">
                <a:avLst/>
              </a:prstGeom>
            </p:spPr>
          </p:pic>
          <p:pic>
            <p:nvPicPr>
              <p:cNvPr id="22" name="Graphic 21" descr="Fluorescent Light Blub with solid fill">
                <a:extLst>
                  <a:ext uri="{FF2B5EF4-FFF2-40B4-BE49-F238E27FC236}">
                    <a16:creationId xmlns:a16="http://schemas.microsoft.com/office/drawing/2014/main" id="{47423260-0F8E-2B2F-2973-B758FB5CE5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651256" y="3245043"/>
                <a:ext cx="296443" cy="296443"/>
              </a:xfrm>
              <a:prstGeom prst="rect">
                <a:avLst/>
              </a:prstGeom>
            </p:spPr>
          </p:pic>
          <p:pic>
            <p:nvPicPr>
              <p:cNvPr id="23" name="Graphic 22" descr="Fluorescent Light Blub with solid fill">
                <a:extLst>
                  <a:ext uri="{FF2B5EF4-FFF2-40B4-BE49-F238E27FC236}">
                    <a16:creationId xmlns:a16="http://schemas.microsoft.com/office/drawing/2014/main" id="{AC907335-1059-4DF7-EB52-A7F220EDD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467288" y="1748271"/>
                <a:ext cx="296443" cy="296443"/>
              </a:xfrm>
              <a:prstGeom prst="rect">
                <a:avLst/>
              </a:prstGeom>
            </p:spPr>
          </p:pic>
          <p:pic>
            <p:nvPicPr>
              <p:cNvPr id="24" name="Graphic 23" descr="Hydropower with solid fill">
                <a:extLst>
                  <a:ext uri="{FF2B5EF4-FFF2-40B4-BE49-F238E27FC236}">
                    <a16:creationId xmlns:a16="http://schemas.microsoft.com/office/drawing/2014/main" id="{108BF2B6-0445-EA21-A26B-75EEDBA1B9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429371" y="2189411"/>
                <a:ext cx="133865" cy="133865"/>
              </a:xfrm>
              <a:prstGeom prst="rect">
                <a:avLst/>
              </a:prstGeom>
            </p:spPr>
          </p:pic>
          <p:pic>
            <p:nvPicPr>
              <p:cNvPr id="25" name="Graphic 24" descr="Hydropower with solid fill">
                <a:extLst>
                  <a:ext uri="{FF2B5EF4-FFF2-40B4-BE49-F238E27FC236}">
                    <a16:creationId xmlns:a16="http://schemas.microsoft.com/office/drawing/2014/main" id="{2F26221C-EF03-B788-6BC2-8246E99810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286061" y="1712064"/>
                <a:ext cx="133865" cy="133865"/>
              </a:xfrm>
              <a:prstGeom prst="rect">
                <a:avLst/>
              </a:prstGeom>
            </p:spPr>
          </p:pic>
          <p:pic>
            <p:nvPicPr>
              <p:cNvPr id="26" name="Graphic 25" descr="Hydropower with solid fill">
                <a:extLst>
                  <a:ext uri="{FF2B5EF4-FFF2-40B4-BE49-F238E27FC236}">
                    <a16:creationId xmlns:a16="http://schemas.microsoft.com/office/drawing/2014/main" id="{4B3BBD1E-33BB-F449-E2F6-F921C89204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634180" y="2346480"/>
                <a:ext cx="149030" cy="149030"/>
              </a:xfrm>
              <a:prstGeom prst="rect">
                <a:avLst/>
              </a:prstGeom>
            </p:spPr>
          </p:pic>
          <p:pic>
            <p:nvPicPr>
              <p:cNvPr id="27" name="Graphic 26" descr="Fluorescent Light Blub with solid fill">
                <a:extLst>
                  <a:ext uri="{FF2B5EF4-FFF2-40B4-BE49-F238E27FC236}">
                    <a16:creationId xmlns:a16="http://schemas.microsoft.com/office/drawing/2014/main" id="{2CA8CA26-4D5C-32EA-CE3B-FE18E9F966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285870" y="3027298"/>
                <a:ext cx="296443" cy="296443"/>
              </a:xfrm>
              <a:prstGeom prst="rect">
                <a:avLst/>
              </a:prstGeom>
            </p:spPr>
          </p:pic>
          <p:pic>
            <p:nvPicPr>
              <p:cNvPr id="28" name="Graphic 27" descr="Hydropower with solid fill">
                <a:extLst>
                  <a:ext uri="{FF2B5EF4-FFF2-40B4-BE49-F238E27FC236}">
                    <a16:creationId xmlns:a16="http://schemas.microsoft.com/office/drawing/2014/main" id="{BE5B71E8-4065-82F2-10C7-214E325BD6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184793" y="1243131"/>
                <a:ext cx="191734" cy="191734"/>
              </a:xfrm>
              <a:prstGeom prst="rect">
                <a:avLst/>
              </a:prstGeom>
            </p:spPr>
          </p:pic>
          <p:pic>
            <p:nvPicPr>
              <p:cNvPr id="29" name="Graphic 28" descr="Hydropower with solid fill">
                <a:extLst>
                  <a:ext uri="{FF2B5EF4-FFF2-40B4-BE49-F238E27FC236}">
                    <a16:creationId xmlns:a16="http://schemas.microsoft.com/office/drawing/2014/main" id="{F268059D-0BDE-D919-3C94-87ECE9A855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376527" y="1514743"/>
                <a:ext cx="191734" cy="191734"/>
              </a:xfrm>
              <a:prstGeom prst="rect">
                <a:avLst/>
              </a:prstGeom>
            </p:spPr>
          </p:pic>
          <p:pic>
            <p:nvPicPr>
              <p:cNvPr id="30" name="Graphic 29" descr="Hydropower with solid fill">
                <a:extLst>
                  <a:ext uri="{FF2B5EF4-FFF2-40B4-BE49-F238E27FC236}">
                    <a16:creationId xmlns:a16="http://schemas.microsoft.com/office/drawing/2014/main" id="{243C5A33-F716-34BD-18DE-1269DD5CE3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557821" y="2356087"/>
                <a:ext cx="133865" cy="133865"/>
              </a:xfrm>
              <a:prstGeom prst="rect">
                <a:avLst/>
              </a:prstGeom>
            </p:spPr>
          </p:pic>
          <p:pic>
            <p:nvPicPr>
              <p:cNvPr id="31" name="Graphic 30" descr="Hydropower with solid fill">
                <a:extLst>
                  <a:ext uri="{FF2B5EF4-FFF2-40B4-BE49-F238E27FC236}">
                    <a16:creationId xmlns:a16="http://schemas.microsoft.com/office/drawing/2014/main" id="{5F1A68DE-80AF-7A07-32B9-D9E15DB51C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727524" y="2256343"/>
                <a:ext cx="133865" cy="133865"/>
              </a:xfrm>
              <a:prstGeom prst="rect">
                <a:avLst/>
              </a:prstGeom>
            </p:spPr>
          </p:pic>
          <p:pic>
            <p:nvPicPr>
              <p:cNvPr id="32" name="Graphic 31" descr="Hydropower with solid fill">
                <a:extLst>
                  <a:ext uri="{FF2B5EF4-FFF2-40B4-BE49-F238E27FC236}">
                    <a16:creationId xmlns:a16="http://schemas.microsoft.com/office/drawing/2014/main" id="{5B56FAFF-6E8A-0127-3242-4479025D62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490888" y="2689206"/>
                <a:ext cx="133865" cy="133865"/>
              </a:xfrm>
              <a:prstGeom prst="rect">
                <a:avLst/>
              </a:prstGeom>
            </p:spPr>
          </p:pic>
          <p:pic>
            <p:nvPicPr>
              <p:cNvPr id="33" name="Graphic 32" descr="Hydropower with solid fill">
                <a:extLst>
                  <a:ext uri="{FF2B5EF4-FFF2-40B4-BE49-F238E27FC236}">
                    <a16:creationId xmlns:a16="http://schemas.microsoft.com/office/drawing/2014/main" id="{48BB596F-3271-1BE6-DD67-8EC8702C7A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448448" y="1860656"/>
                <a:ext cx="133865" cy="133865"/>
              </a:xfrm>
              <a:prstGeom prst="rect">
                <a:avLst/>
              </a:prstGeom>
            </p:spPr>
          </p:pic>
          <p:pic>
            <p:nvPicPr>
              <p:cNvPr id="34" name="Graphic 33" descr="Hydropower with solid fill">
                <a:extLst>
                  <a:ext uri="{FF2B5EF4-FFF2-40B4-BE49-F238E27FC236}">
                    <a16:creationId xmlns:a16="http://schemas.microsoft.com/office/drawing/2014/main" id="{6EC94CA1-7694-AD70-4355-DC226E1972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813834" y="3052581"/>
                <a:ext cx="133865" cy="133865"/>
              </a:xfrm>
              <a:prstGeom prst="rect">
                <a:avLst/>
              </a:prstGeom>
            </p:spPr>
          </p:pic>
          <p:pic>
            <p:nvPicPr>
              <p:cNvPr id="35" name="Graphic 34" descr="Fluorescent Light Blub with solid fill">
                <a:extLst>
                  <a:ext uri="{FF2B5EF4-FFF2-40B4-BE49-F238E27FC236}">
                    <a16:creationId xmlns:a16="http://schemas.microsoft.com/office/drawing/2014/main" id="{10195976-A30C-A803-804B-9E83F0E0D8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122987" y="2182409"/>
                <a:ext cx="162883" cy="162883"/>
              </a:xfrm>
              <a:prstGeom prst="rect">
                <a:avLst/>
              </a:prstGeom>
            </p:spPr>
          </p:pic>
          <p:pic>
            <p:nvPicPr>
              <p:cNvPr id="36" name="Graphic 35" descr="Topography Map with solid fill">
                <a:extLst>
                  <a:ext uri="{FF2B5EF4-FFF2-40B4-BE49-F238E27FC236}">
                    <a16:creationId xmlns:a16="http://schemas.microsoft.com/office/drawing/2014/main" id="{3F3EA4C0-A236-6536-5137-6D71FC49C1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030767" y="4072745"/>
                <a:ext cx="203343" cy="203343"/>
              </a:xfrm>
              <a:prstGeom prst="rect">
                <a:avLst/>
              </a:prstGeom>
            </p:spPr>
          </p:pic>
          <p:pic>
            <p:nvPicPr>
              <p:cNvPr id="37" name="Graphic 36" descr="Sun with solid fill">
                <a:extLst>
                  <a:ext uri="{FF2B5EF4-FFF2-40B4-BE49-F238E27FC236}">
                    <a16:creationId xmlns:a16="http://schemas.microsoft.com/office/drawing/2014/main" id="{6B8F3FFE-B070-22FC-24E8-BB25854D07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110728" y="5761749"/>
                <a:ext cx="259562" cy="259562"/>
              </a:xfrm>
              <a:prstGeom prst="rect">
                <a:avLst/>
              </a:prstGeom>
            </p:spPr>
          </p:pic>
          <p:pic>
            <p:nvPicPr>
              <p:cNvPr id="38" name="Graphic 37" descr="Sun with solid fill">
                <a:extLst>
                  <a:ext uri="{FF2B5EF4-FFF2-40B4-BE49-F238E27FC236}">
                    <a16:creationId xmlns:a16="http://schemas.microsoft.com/office/drawing/2014/main" id="{27754DAC-9B8F-8F7A-E778-AFD03C3785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147597" y="2538507"/>
                <a:ext cx="259562" cy="259562"/>
              </a:xfrm>
              <a:prstGeom prst="rect">
                <a:avLst/>
              </a:prstGeom>
            </p:spPr>
          </p:pic>
          <p:pic>
            <p:nvPicPr>
              <p:cNvPr id="39" name="Graphic 38" descr="Sun with solid fill">
                <a:extLst>
                  <a:ext uri="{FF2B5EF4-FFF2-40B4-BE49-F238E27FC236}">
                    <a16:creationId xmlns:a16="http://schemas.microsoft.com/office/drawing/2014/main" id="{2F43D01B-CA79-6D97-B12A-BCC6986BBC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438172" y="5844525"/>
                <a:ext cx="259562" cy="259562"/>
              </a:xfrm>
              <a:prstGeom prst="rect">
                <a:avLst/>
              </a:prstGeom>
            </p:spPr>
          </p:pic>
          <p:pic>
            <p:nvPicPr>
              <p:cNvPr id="40" name="Graphic 39" descr="Sun with solid fill">
                <a:extLst>
                  <a:ext uri="{FF2B5EF4-FFF2-40B4-BE49-F238E27FC236}">
                    <a16:creationId xmlns:a16="http://schemas.microsoft.com/office/drawing/2014/main" id="{2E90AB05-6D4A-FFCD-6F64-3298E0E427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8463278" y="5342650"/>
                <a:ext cx="259562" cy="259562"/>
              </a:xfrm>
              <a:prstGeom prst="rect">
                <a:avLst/>
              </a:prstGeom>
            </p:spPr>
          </p:pic>
          <p:pic>
            <p:nvPicPr>
              <p:cNvPr id="41" name="Graphic 40" descr="Sun with solid fill">
                <a:extLst>
                  <a:ext uri="{FF2B5EF4-FFF2-40B4-BE49-F238E27FC236}">
                    <a16:creationId xmlns:a16="http://schemas.microsoft.com/office/drawing/2014/main" id="{B7C8E3F6-8B65-F10B-90AB-4C248D368D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029511" y="4719173"/>
                <a:ext cx="259562" cy="259562"/>
              </a:xfrm>
              <a:prstGeom prst="rect">
                <a:avLst/>
              </a:prstGeom>
            </p:spPr>
          </p:pic>
          <p:pic>
            <p:nvPicPr>
              <p:cNvPr id="42" name="Graphic 41" descr="Sun with solid fill">
                <a:extLst>
                  <a:ext uri="{FF2B5EF4-FFF2-40B4-BE49-F238E27FC236}">
                    <a16:creationId xmlns:a16="http://schemas.microsoft.com/office/drawing/2014/main" id="{09CBEEB1-25F5-BAE5-7695-0DB97BE2B5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8834248" y="5212869"/>
                <a:ext cx="259562" cy="259562"/>
              </a:xfrm>
              <a:prstGeom prst="rect">
                <a:avLst/>
              </a:prstGeom>
            </p:spPr>
          </p:pic>
          <p:pic>
            <p:nvPicPr>
              <p:cNvPr id="43" name="Graphic 42" descr="Topography Map with solid fill">
                <a:extLst>
                  <a:ext uri="{FF2B5EF4-FFF2-40B4-BE49-F238E27FC236}">
                    <a16:creationId xmlns:a16="http://schemas.microsoft.com/office/drawing/2014/main" id="{899080FA-5148-8247-4261-4B822C3983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348762" y="4526292"/>
                <a:ext cx="203343" cy="203343"/>
              </a:xfrm>
              <a:prstGeom prst="rect">
                <a:avLst/>
              </a:prstGeom>
            </p:spPr>
          </p:pic>
          <p:pic>
            <p:nvPicPr>
              <p:cNvPr id="44" name="Graphic 43" descr="Topography Map with solid fill">
                <a:extLst>
                  <a:ext uri="{FF2B5EF4-FFF2-40B4-BE49-F238E27FC236}">
                    <a16:creationId xmlns:a16="http://schemas.microsoft.com/office/drawing/2014/main" id="{60E3D32C-007B-E2E4-7F26-7007F4B378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671683" y="4978735"/>
                <a:ext cx="203343" cy="203343"/>
              </a:xfrm>
              <a:prstGeom prst="rect">
                <a:avLst/>
              </a:prstGeom>
            </p:spPr>
          </p:pic>
          <p:pic>
            <p:nvPicPr>
              <p:cNvPr id="45" name="Graphic 44" descr="Topography Map with solid fill">
                <a:extLst>
                  <a:ext uri="{FF2B5EF4-FFF2-40B4-BE49-F238E27FC236}">
                    <a16:creationId xmlns:a16="http://schemas.microsoft.com/office/drawing/2014/main" id="{97EB8320-A7F1-F49C-873D-8201F6C79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926090" y="5340713"/>
                <a:ext cx="203343" cy="203343"/>
              </a:xfrm>
              <a:prstGeom prst="rect">
                <a:avLst/>
              </a:prstGeom>
            </p:spPr>
          </p:pic>
          <p:pic>
            <p:nvPicPr>
              <p:cNvPr id="46" name="Graphic 45" descr="Topography Map with solid fill">
                <a:extLst>
                  <a:ext uri="{FF2B5EF4-FFF2-40B4-BE49-F238E27FC236}">
                    <a16:creationId xmlns:a16="http://schemas.microsoft.com/office/drawing/2014/main" id="{F49E44CC-0840-E5CF-D081-D4299B053E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639796" y="5761749"/>
                <a:ext cx="203343" cy="203343"/>
              </a:xfrm>
              <a:prstGeom prst="rect">
                <a:avLst/>
              </a:prstGeom>
            </p:spPr>
          </p:pic>
          <p:pic>
            <p:nvPicPr>
              <p:cNvPr id="47" name="Graphic 46" descr="Topography Map with solid fill">
                <a:extLst>
                  <a:ext uri="{FF2B5EF4-FFF2-40B4-BE49-F238E27FC236}">
                    <a16:creationId xmlns:a16="http://schemas.microsoft.com/office/drawing/2014/main" id="{E183F233-19F1-9AAF-22EA-4639F82613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8535100" y="4776329"/>
                <a:ext cx="203343" cy="203343"/>
              </a:xfrm>
              <a:prstGeom prst="rect">
                <a:avLst/>
              </a:prstGeom>
            </p:spPr>
          </p:pic>
          <p:pic>
            <p:nvPicPr>
              <p:cNvPr id="48" name="Graphic 47" descr="Topography Map with solid fill">
                <a:extLst>
                  <a:ext uri="{FF2B5EF4-FFF2-40B4-BE49-F238E27FC236}">
                    <a16:creationId xmlns:a16="http://schemas.microsoft.com/office/drawing/2014/main" id="{25D409EC-6421-69F2-0311-B91E100A3A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8420670" y="5111197"/>
                <a:ext cx="203343" cy="203343"/>
              </a:xfrm>
              <a:prstGeom prst="rect">
                <a:avLst/>
              </a:prstGeom>
            </p:spPr>
          </p:pic>
          <p:pic>
            <p:nvPicPr>
              <p:cNvPr id="49" name="Graphic 48" descr="Topography Map with solid fill">
                <a:extLst>
                  <a:ext uri="{FF2B5EF4-FFF2-40B4-BE49-F238E27FC236}">
                    <a16:creationId xmlns:a16="http://schemas.microsoft.com/office/drawing/2014/main" id="{D4E2EF0F-0C05-978C-C2BB-D6FFCDF7BB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7110728" y="4689881"/>
                <a:ext cx="203343" cy="203343"/>
              </a:xfrm>
              <a:prstGeom prst="rect">
                <a:avLst/>
              </a:prstGeom>
            </p:spPr>
          </p:pic>
          <p:pic>
            <p:nvPicPr>
              <p:cNvPr id="50" name="Graphic 49" descr="Topography Map with solid fill">
                <a:extLst>
                  <a:ext uri="{FF2B5EF4-FFF2-40B4-BE49-F238E27FC236}">
                    <a16:creationId xmlns:a16="http://schemas.microsoft.com/office/drawing/2014/main" id="{50A2EDB6-9FD7-AC0E-4EEB-8ABDFD406F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955759" y="5919639"/>
                <a:ext cx="203343" cy="203343"/>
              </a:xfrm>
              <a:prstGeom prst="rect">
                <a:avLst/>
              </a:prstGeom>
            </p:spPr>
          </p:pic>
          <p:pic>
            <p:nvPicPr>
              <p:cNvPr id="51" name="Graphic 50" descr="Topography Map with solid fill">
                <a:extLst>
                  <a:ext uri="{FF2B5EF4-FFF2-40B4-BE49-F238E27FC236}">
                    <a16:creationId xmlns:a16="http://schemas.microsoft.com/office/drawing/2014/main" id="{EF6E6902-5EB0-29E2-3199-9C5CD58FC9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175706" y="5516295"/>
                <a:ext cx="203343" cy="203343"/>
              </a:xfrm>
              <a:prstGeom prst="rect">
                <a:avLst/>
              </a:prstGeom>
            </p:spPr>
          </p:pic>
          <p:pic>
            <p:nvPicPr>
              <p:cNvPr id="52" name="Graphic 51" descr="Topography Map with solid fill">
                <a:extLst>
                  <a:ext uri="{FF2B5EF4-FFF2-40B4-BE49-F238E27FC236}">
                    <a16:creationId xmlns:a16="http://schemas.microsoft.com/office/drawing/2014/main" id="{63D86418-F0E7-2887-E99C-F83A9DE632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680094" y="4689881"/>
                <a:ext cx="203343" cy="203343"/>
              </a:xfrm>
              <a:prstGeom prst="rect">
                <a:avLst/>
              </a:prstGeom>
            </p:spPr>
          </p:pic>
          <p:pic>
            <p:nvPicPr>
              <p:cNvPr id="53" name="Graphic 52" descr="Topography Map with solid fill">
                <a:extLst>
                  <a:ext uri="{FF2B5EF4-FFF2-40B4-BE49-F238E27FC236}">
                    <a16:creationId xmlns:a16="http://schemas.microsoft.com/office/drawing/2014/main" id="{E114246D-27D3-4853-A2F7-14C6777EC0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0409855" y="4907854"/>
                <a:ext cx="203343" cy="203343"/>
              </a:xfrm>
              <a:prstGeom prst="rect">
                <a:avLst/>
              </a:prstGeom>
            </p:spPr>
          </p:pic>
          <p:pic>
            <p:nvPicPr>
              <p:cNvPr id="54" name="Graphic 53" descr="Topography Map with solid fill">
                <a:extLst>
                  <a:ext uri="{FF2B5EF4-FFF2-40B4-BE49-F238E27FC236}">
                    <a16:creationId xmlns:a16="http://schemas.microsoft.com/office/drawing/2014/main" id="{A3762E52-210D-86DB-8FD0-10575DA09D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578422" y="5307622"/>
                <a:ext cx="203343" cy="203343"/>
              </a:xfrm>
              <a:prstGeom prst="rect">
                <a:avLst/>
              </a:prstGeom>
            </p:spPr>
          </p:pic>
          <p:pic>
            <p:nvPicPr>
              <p:cNvPr id="55" name="Graphic 54" descr="Topography Map with solid fill">
                <a:extLst>
                  <a:ext uri="{FF2B5EF4-FFF2-40B4-BE49-F238E27FC236}">
                    <a16:creationId xmlns:a16="http://schemas.microsoft.com/office/drawing/2014/main" id="{375D0BB7-689E-1875-FD62-92B2A3E275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926240" y="5319429"/>
                <a:ext cx="203343" cy="203343"/>
              </a:xfrm>
              <a:prstGeom prst="rect">
                <a:avLst/>
              </a:prstGeom>
            </p:spPr>
          </p:pic>
          <p:pic>
            <p:nvPicPr>
              <p:cNvPr id="56" name="Graphic 55" descr="Topography Map with solid fill">
                <a:extLst>
                  <a:ext uri="{FF2B5EF4-FFF2-40B4-BE49-F238E27FC236}">
                    <a16:creationId xmlns:a16="http://schemas.microsoft.com/office/drawing/2014/main" id="{2A48A51E-4CDC-AD7A-6E82-98AFF24AB3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8701522" y="2345292"/>
                <a:ext cx="203343" cy="203343"/>
              </a:xfrm>
              <a:prstGeom prst="rect">
                <a:avLst/>
              </a:prstGeom>
            </p:spPr>
          </p:pic>
          <p:pic>
            <p:nvPicPr>
              <p:cNvPr id="57" name="Graphic 56" descr="Topography Map with solid fill">
                <a:extLst>
                  <a:ext uri="{FF2B5EF4-FFF2-40B4-BE49-F238E27FC236}">
                    <a16:creationId xmlns:a16="http://schemas.microsoft.com/office/drawing/2014/main" id="{3BEE8A65-1DBD-2866-5649-023167CFC9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035854" y="2795914"/>
                <a:ext cx="203343" cy="203343"/>
              </a:xfrm>
              <a:prstGeom prst="rect">
                <a:avLst/>
              </a:prstGeom>
            </p:spPr>
          </p:pic>
          <p:pic>
            <p:nvPicPr>
              <p:cNvPr id="58" name="Graphic 57" descr="Topography Map with solid fill">
                <a:extLst>
                  <a:ext uri="{FF2B5EF4-FFF2-40B4-BE49-F238E27FC236}">
                    <a16:creationId xmlns:a16="http://schemas.microsoft.com/office/drawing/2014/main" id="{2F7F8F38-498D-7506-D337-381ECB9518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8654370" y="2845354"/>
                <a:ext cx="203343" cy="203343"/>
              </a:xfrm>
              <a:prstGeom prst="rect">
                <a:avLst/>
              </a:prstGeom>
            </p:spPr>
          </p:pic>
          <p:pic>
            <p:nvPicPr>
              <p:cNvPr id="59" name="Graphic 58" descr="Topography Map with solid fill">
                <a:extLst>
                  <a:ext uri="{FF2B5EF4-FFF2-40B4-BE49-F238E27FC236}">
                    <a16:creationId xmlns:a16="http://schemas.microsoft.com/office/drawing/2014/main" id="{748BD7ED-1D8E-E433-C4B3-03007BAEA8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289073" y="3733475"/>
                <a:ext cx="203343" cy="203343"/>
              </a:xfrm>
              <a:prstGeom prst="rect">
                <a:avLst/>
              </a:prstGeom>
            </p:spPr>
          </p:pic>
          <p:pic>
            <p:nvPicPr>
              <p:cNvPr id="60" name="Graphic 59" descr="Sun with solid fill">
                <a:extLst>
                  <a:ext uri="{FF2B5EF4-FFF2-40B4-BE49-F238E27FC236}">
                    <a16:creationId xmlns:a16="http://schemas.microsoft.com/office/drawing/2014/main" id="{16DE0331-3213-FA8C-C43E-DA6F044BD1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8463278" y="2518392"/>
                <a:ext cx="259562" cy="259562"/>
              </a:xfrm>
              <a:prstGeom prst="rect">
                <a:avLst/>
              </a:prstGeom>
            </p:spPr>
          </p:pic>
          <p:pic>
            <p:nvPicPr>
              <p:cNvPr id="61" name="Graphic 60" descr="Sun with solid fill">
                <a:extLst>
                  <a:ext uri="{FF2B5EF4-FFF2-40B4-BE49-F238E27FC236}">
                    <a16:creationId xmlns:a16="http://schemas.microsoft.com/office/drawing/2014/main" id="{9A494857-4DDF-C778-CF1E-98FC2F4B35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333409" y="2832239"/>
                <a:ext cx="259562" cy="259562"/>
              </a:xfrm>
              <a:prstGeom prst="rect">
                <a:avLst/>
              </a:prstGeom>
            </p:spPr>
          </p:pic>
          <p:pic>
            <p:nvPicPr>
              <p:cNvPr id="62" name="Graphic 61" descr="Sun with solid fill">
                <a:extLst>
                  <a:ext uri="{FF2B5EF4-FFF2-40B4-BE49-F238E27FC236}">
                    <a16:creationId xmlns:a16="http://schemas.microsoft.com/office/drawing/2014/main" id="{1AAD1F6D-57E2-8B92-6CB2-98EBB3F289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827643" y="1706477"/>
                <a:ext cx="259562" cy="259562"/>
              </a:xfrm>
              <a:prstGeom prst="rect">
                <a:avLst/>
              </a:prstGeom>
            </p:spPr>
          </p:pic>
          <p:pic>
            <p:nvPicPr>
              <p:cNvPr id="63" name="Graphic 62" descr="Sun with solid fill">
                <a:extLst>
                  <a:ext uri="{FF2B5EF4-FFF2-40B4-BE49-F238E27FC236}">
                    <a16:creationId xmlns:a16="http://schemas.microsoft.com/office/drawing/2014/main" id="{A8B153A1-D118-917A-EA20-29E641EF14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979337" y="6021310"/>
                <a:ext cx="259562" cy="259562"/>
              </a:xfrm>
              <a:prstGeom prst="rect">
                <a:avLst/>
              </a:prstGeom>
            </p:spPr>
          </p:pic>
          <p:pic>
            <p:nvPicPr>
              <p:cNvPr id="64" name="Graphic 63" descr="Sun with solid fill">
                <a:extLst>
                  <a:ext uri="{FF2B5EF4-FFF2-40B4-BE49-F238E27FC236}">
                    <a16:creationId xmlns:a16="http://schemas.microsoft.com/office/drawing/2014/main" id="{1809F663-55CC-151A-D849-9E91A157A1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866278" y="2862474"/>
                <a:ext cx="259562" cy="259562"/>
              </a:xfrm>
              <a:prstGeom prst="rect">
                <a:avLst/>
              </a:prstGeom>
            </p:spPr>
          </p:pic>
          <p:pic>
            <p:nvPicPr>
              <p:cNvPr id="65" name="Graphic 64" descr="Sun with solid fill">
                <a:extLst>
                  <a:ext uri="{FF2B5EF4-FFF2-40B4-BE49-F238E27FC236}">
                    <a16:creationId xmlns:a16="http://schemas.microsoft.com/office/drawing/2014/main" id="{56B27D3F-BF47-1675-07AE-4246F39B41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492153" y="3149450"/>
                <a:ext cx="259562" cy="259562"/>
              </a:xfrm>
              <a:prstGeom prst="rect">
                <a:avLst/>
              </a:prstGeom>
            </p:spPr>
          </p:pic>
          <p:pic>
            <p:nvPicPr>
              <p:cNvPr id="66" name="Graphic 65" descr="Wind Turbines with solid fill">
                <a:extLst>
                  <a:ext uri="{FF2B5EF4-FFF2-40B4-BE49-F238E27FC236}">
                    <a16:creationId xmlns:a16="http://schemas.microsoft.com/office/drawing/2014/main" id="{D76F408C-61BF-8052-34C6-1166EEEEE7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6580508" y="3487207"/>
                <a:ext cx="299744" cy="299744"/>
              </a:xfrm>
              <a:prstGeom prst="rect">
                <a:avLst/>
              </a:prstGeom>
            </p:spPr>
          </p:pic>
          <p:pic>
            <p:nvPicPr>
              <p:cNvPr id="67" name="Graphic 66" descr="Wind Turbines with solid fill">
                <a:extLst>
                  <a:ext uri="{FF2B5EF4-FFF2-40B4-BE49-F238E27FC236}">
                    <a16:creationId xmlns:a16="http://schemas.microsoft.com/office/drawing/2014/main" id="{166CF4A1-A3E4-CC7A-F73A-C5D2038E7B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6971386" y="3086082"/>
                <a:ext cx="299744" cy="299744"/>
              </a:xfrm>
              <a:prstGeom prst="rect">
                <a:avLst/>
              </a:prstGeom>
            </p:spPr>
          </p:pic>
          <p:pic>
            <p:nvPicPr>
              <p:cNvPr id="68" name="Graphic 67" descr="Wind Turbines with solid fill">
                <a:extLst>
                  <a:ext uri="{FF2B5EF4-FFF2-40B4-BE49-F238E27FC236}">
                    <a16:creationId xmlns:a16="http://schemas.microsoft.com/office/drawing/2014/main" id="{E913FBB9-D84A-2721-5E24-F32419F278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631676" y="2056972"/>
                <a:ext cx="259562" cy="259562"/>
              </a:xfrm>
              <a:prstGeom prst="rect">
                <a:avLst/>
              </a:prstGeom>
            </p:spPr>
          </p:pic>
          <p:pic>
            <p:nvPicPr>
              <p:cNvPr id="69" name="Graphic 68" descr="Wind Turbines with solid fill">
                <a:extLst>
                  <a:ext uri="{FF2B5EF4-FFF2-40B4-BE49-F238E27FC236}">
                    <a16:creationId xmlns:a16="http://schemas.microsoft.com/office/drawing/2014/main" id="{0BCEE785-3A38-B9D2-5166-F6817F59A0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4873803" y="1113350"/>
                <a:ext cx="259562" cy="259562"/>
              </a:xfrm>
              <a:prstGeom prst="rect">
                <a:avLst/>
              </a:prstGeom>
            </p:spPr>
          </p:pic>
          <p:pic>
            <p:nvPicPr>
              <p:cNvPr id="70" name="Graphic 69" descr="Sun with solid fill">
                <a:extLst>
                  <a:ext uri="{FF2B5EF4-FFF2-40B4-BE49-F238E27FC236}">
                    <a16:creationId xmlns:a16="http://schemas.microsoft.com/office/drawing/2014/main" id="{AC2A7172-928A-948D-2891-671720CFAF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029511" y="6217623"/>
                <a:ext cx="259562" cy="259562"/>
              </a:xfrm>
              <a:prstGeom prst="rect">
                <a:avLst/>
              </a:prstGeom>
            </p:spPr>
          </p:pic>
          <p:pic>
            <p:nvPicPr>
              <p:cNvPr id="71" name="Graphic 70" descr="Sun with solid fill">
                <a:extLst>
                  <a:ext uri="{FF2B5EF4-FFF2-40B4-BE49-F238E27FC236}">
                    <a16:creationId xmlns:a16="http://schemas.microsoft.com/office/drawing/2014/main" id="{74BB56FF-6C0E-D3A6-1596-A3C5879862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068004" y="3733475"/>
                <a:ext cx="259562" cy="259562"/>
              </a:xfrm>
              <a:prstGeom prst="rect">
                <a:avLst/>
              </a:prstGeom>
            </p:spPr>
          </p:pic>
          <p:pic>
            <p:nvPicPr>
              <p:cNvPr id="72" name="Graphic 71" descr="Sun with solid fill">
                <a:extLst>
                  <a:ext uri="{FF2B5EF4-FFF2-40B4-BE49-F238E27FC236}">
                    <a16:creationId xmlns:a16="http://schemas.microsoft.com/office/drawing/2014/main" id="{BAADA517-D6C9-0927-0E6F-948C2829B9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1142821" y="5284494"/>
                <a:ext cx="259562" cy="259562"/>
              </a:xfrm>
              <a:prstGeom prst="rect">
                <a:avLst/>
              </a:prstGeom>
            </p:spPr>
          </p:pic>
          <p:pic>
            <p:nvPicPr>
              <p:cNvPr id="73" name="Graphic 72" descr="Wind Turbines with solid fill">
                <a:extLst>
                  <a:ext uri="{FF2B5EF4-FFF2-40B4-BE49-F238E27FC236}">
                    <a16:creationId xmlns:a16="http://schemas.microsoft.com/office/drawing/2014/main" id="{FBEF64AD-3CA2-051D-F1D4-C1293A4713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6615509" y="1871787"/>
                <a:ext cx="299744" cy="299744"/>
              </a:xfrm>
              <a:prstGeom prst="rect">
                <a:avLst/>
              </a:prstGeom>
            </p:spPr>
          </p:pic>
          <p:pic>
            <p:nvPicPr>
              <p:cNvPr id="74" name="Graphic 73" descr="Wind Turbines with solid fill">
                <a:extLst>
                  <a:ext uri="{FF2B5EF4-FFF2-40B4-BE49-F238E27FC236}">
                    <a16:creationId xmlns:a16="http://schemas.microsoft.com/office/drawing/2014/main" id="{351FBF59-B8F7-7ABB-6F93-C95CC5E2BE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4825394" y="2398763"/>
                <a:ext cx="299744" cy="299744"/>
              </a:xfrm>
              <a:prstGeom prst="rect">
                <a:avLst/>
              </a:prstGeom>
            </p:spPr>
          </p:pic>
          <p:pic>
            <p:nvPicPr>
              <p:cNvPr id="75" name="Graphic 74" descr="Wind Turbines with solid fill">
                <a:extLst>
                  <a:ext uri="{FF2B5EF4-FFF2-40B4-BE49-F238E27FC236}">
                    <a16:creationId xmlns:a16="http://schemas.microsoft.com/office/drawing/2014/main" id="{1C86E9A3-502F-6057-AC0C-C19532EEBB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6217049" y="2329388"/>
                <a:ext cx="299744" cy="299744"/>
              </a:xfrm>
              <a:prstGeom prst="rect">
                <a:avLst/>
              </a:prstGeom>
            </p:spPr>
          </p:pic>
          <p:pic>
            <p:nvPicPr>
              <p:cNvPr id="76" name="Graphic 75" descr="Fluorescent Light Blub with solid fill">
                <a:extLst>
                  <a:ext uri="{FF2B5EF4-FFF2-40B4-BE49-F238E27FC236}">
                    <a16:creationId xmlns:a16="http://schemas.microsoft.com/office/drawing/2014/main" id="{0DCCACF9-B9E8-3243-875D-F06FC54BD4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614473" y="5583651"/>
                <a:ext cx="296443" cy="296443"/>
              </a:xfrm>
              <a:prstGeom prst="rect">
                <a:avLst/>
              </a:prstGeom>
            </p:spPr>
          </p:pic>
          <p:pic>
            <p:nvPicPr>
              <p:cNvPr id="77" name="Graphic 76" descr="Fluorescent Light Blub with solid fill">
                <a:extLst>
                  <a:ext uri="{FF2B5EF4-FFF2-40B4-BE49-F238E27FC236}">
                    <a16:creationId xmlns:a16="http://schemas.microsoft.com/office/drawing/2014/main" id="{46EF2FFF-9511-8186-D215-38FA67C940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526063" y="4540289"/>
                <a:ext cx="296443" cy="296443"/>
              </a:xfrm>
              <a:prstGeom prst="rect">
                <a:avLst/>
              </a:prstGeom>
            </p:spPr>
          </p:pic>
          <p:pic>
            <p:nvPicPr>
              <p:cNvPr id="78" name="Graphic 77" descr="Fluorescent Light Blub with solid fill">
                <a:extLst>
                  <a:ext uri="{FF2B5EF4-FFF2-40B4-BE49-F238E27FC236}">
                    <a16:creationId xmlns:a16="http://schemas.microsoft.com/office/drawing/2014/main" id="{64165824-C235-1990-75EC-D7EBFB0530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364444" y="5272878"/>
                <a:ext cx="296443" cy="296443"/>
              </a:xfrm>
              <a:prstGeom prst="rect">
                <a:avLst/>
              </a:prstGeom>
            </p:spPr>
          </p:pic>
          <p:pic>
            <p:nvPicPr>
              <p:cNvPr id="79" name="Graphic 78" descr="Hydropower with solid fill">
                <a:extLst>
                  <a:ext uri="{FF2B5EF4-FFF2-40B4-BE49-F238E27FC236}">
                    <a16:creationId xmlns:a16="http://schemas.microsoft.com/office/drawing/2014/main" id="{414162BB-7097-D040-3716-0CC0A38626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590456" y="4826291"/>
                <a:ext cx="133865" cy="133865"/>
              </a:xfrm>
              <a:prstGeom prst="rect">
                <a:avLst/>
              </a:prstGeom>
            </p:spPr>
          </p:pic>
          <p:pic>
            <p:nvPicPr>
              <p:cNvPr id="80" name="Graphic 79" descr="Hydropower with solid fill">
                <a:extLst>
                  <a:ext uri="{FF2B5EF4-FFF2-40B4-BE49-F238E27FC236}">
                    <a16:creationId xmlns:a16="http://schemas.microsoft.com/office/drawing/2014/main" id="{5F2BE843-7F3F-7976-D6AB-BCA91F997C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808256" y="4709396"/>
                <a:ext cx="133865" cy="133865"/>
              </a:xfrm>
              <a:prstGeom prst="rect">
                <a:avLst/>
              </a:prstGeom>
            </p:spPr>
          </p:pic>
          <p:pic>
            <p:nvPicPr>
              <p:cNvPr id="81" name="Graphic 80" descr="Hydropower with solid fill">
                <a:extLst>
                  <a:ext uri="{FF2B5EF4-FFF2-40B4-BE49-F238E27FC236}">
                    <a16:creationId xmlns:a16="http://schemas.microsoft.com/office/drawing/2014/main" id="{9DEAFDBB-7F8B-947E-2FE8-99B725C8B1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021728" y="4494098"/>
                <a:ext cx="133865" cy="133865"/>
              </a:xfrm>
              <a:prstGeom prst="rect">
                <a:avLst/>
              </a:prstGeom>
            </p:spPr>
          </p:pic>
          <p:pic>
            <p:nvPicPr>
              <p:cNvPr id="82" name="Graphic 81" descr="Hydropower with solid fill">
                <a:extLst>
                  <a:ext uri="{FF2B5EF4-FFF2-40B4-BE49-F238E27FC236}">
                    <a16:creationId xmlns:a16="http://schemas.microsoft.com/office/drawing/2014/main" id="{28B7514D-E196-72A4-0EAA-D61E5E239C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434088" y="5013473"/>
                <a:ext cx="133865" cy="133865"/>
              </a:xfrm>
              <a:prstGeom prst="rect">
                <a:avLst/>
              </a:prstGeom>
            </p:spPr>
          </p:pic>
          <p:pic>
            <p:nvPicPr>
              <p:cNvPr id="83" name="Graphic 82" descr="Hydropower with solid fill">
                <a:extLst>
                  <a:ext uri="{FF2B5EF4-FFF2-40B4-BE49-F238E27FC236}">
                    <a16:creationId xmlns:a16="http://schemas.microsoft.com/office/drawing/2014/main" id="{9AD6605E-213A-F59C-F7F7-AD968DB438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668028" y="5079003"/>
                <a:ext cx="133865" cy="133865"/>
              </a:xfrm>
              <a:prstGeom prst="rect">
                <a:avLst/>
              </a:prstGeom>
            </p:spPr>
          </p:pic>
          <p:pic>
            <p:nvPicPr>
              <p:cNvPr id="84" name="Graphic 83" descr="Hydropower with solid fill">
                <a:extLst>
                  <a:ext uri="{FF2B5EF4-FFF2-40B4-BE49-F238E27FC236}">
                    <a16:creationId xmlns:a16="http://schemas.microsoft.com/office/drawing/2014/main" id="{5A6D6569-C7BA-2025-294D-28FBBCE6A2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445732" y="4995784"/>
                <a:ext cx="133865" cy="133865"/>
              </a:xfrm>
              <a:prstGeom prst="rect">
                <a:avLst/>
              </a:prstGeom>
            </p:spPr>
          </p:pic>
          <p:pic>
            <p:nvPicPr>
              <p:cNvPr id="85" name="Graphic 84" descr="Hydropower with solid fill">
                <a:extLst>
                  <a:ext uri="{FF2B5EF4-FFF2-40B4-BE49-F238E27FC236}">
                    <a16:creationId xmlns:a16="http://schemas.microsoft.com/office/drawing/2014/main" id="{994B8564-E610-26A7-913C-F84F8D40EC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668859" y="5247607"/>
                <a:ext cx="133865" cy="133865"/>
              </a:xfrm>
              <a:prstGeom prst="rect">
                <a:avLst/>
              </a:prstGeom>
            </p:spPr>
          </p:pic>
          <p:pic>
            <p:nvPicPr>
              <p:cNvPr id="86" name="Graphic 85" descr="Hydropower with solid fill">
                <a:extLst>
                  <a:ext uri="{FF2B5EF4-FFF2-40B4-BE49-F238E27FC236}">
                    <a16:creationId xmlns:a16="http://schemas.microsoft.com/office/drawing/2014/main" id="{36EB29CF-7854-11F3-1E6A-26A17CD6C6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820866" y="4733283"/>
                <a:ext cx="133865" cy="133865"/>
              </a:xfrm>
              <a:prstGeom prst="rect">
                <a:avLst/>
              </a:prstGeom>
            </p:spPr>
          </p:pic>
          <p:pic>
            <p:nvPicPr>
              <p:cNvPr id="87" name="Graphic 86" descr="Hydropower with solid fill">
                <a:extLst>
                  <a:ext uri="{FF2B5EF4-FFF2-40B4-BE49-F238E27FC236}">
                    <a16:creationId xmlns:a16="http://schemas.microsoft.com/office/drawing/2014/main" id="{02358538-7D1C-3133-6BAF-8E892A3FB4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228492" y="5062716"/>
                <a:ext cx="133865" cy="133865"/>
              </a:xfrm>
              <a:prstGeom prst="rect">
                <a:avLst/>
              </a:prstGeom>
            </p:spPr>
          </p:pic>
          <p:pic>
            <p:nvPicPr>
              <p:cNvPr id="88" name="Graphic 87" descr="Hydropower with solid fill">
                <a:extLst>
                  <a:ext uri="{FF2B5EF4-FFF2-40B4-BE49-F238E27FC236}">
                    <a16:creationId xmlns:a16="http://schemas.microsoft.com/office/drawing/2014/main" id="{683ED8D7-3BCD-A76B-3AF6-58864E2F10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449529" y="5284494"/>
                <a:ext cx="133865" cy="133865"/>
              </a:xfrm>
              <a:prstGeom prst="rect">
                <a:avLst/>
              </a:prstGeom>
            </p:spPr>
          </p:pic>
          <p:pic>
            <p:nvPicPr>
              <p:cNvPr id="89" name="Graphic 88" descr="Hydropower with solid fill">
                <a:extLst>
                  <a:ext uri="{FF2B5EF4-FFF2-40B4-BE49-F238E27FC236}">
                    <a16:creationId xmlns:a16="http://schemas.microsoft.com/office/drawing/2014/main" id="{B1271355-DCCC-6B50-6FFA-2FC633B8A5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647177" y="5139013"/>
                <a:ext cx="133865" cy="133865"/>
              </a:xfrm>
              <a:prstGeom prst="rect">
                <a:avLst/>
              </a:prstGeom>
            </p:spPr>
          </p:pic>
          <p:pic>
            <p:nvPicPr>
              <p:cNvPr id="90" name="Graphic 89" descr="Hydropower with solid fill">
                <a:extLst>
                  <a:ext uri="{FF2B5EF4-FFF2-40B4-BE49-F238E27FC236}">
                    <a16:creationId xmlns:a16="http://schemas.microsoft.com/office/drawing/2014/main" id="{9FD5282C-99E2-3105-96F0-48E7D56E3E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245855" y="4352262"/>
                <a:ext cx="133865" cy="133865"/>
              </a:xfrm>
              <a:prstGeom prst="rect">
                <a:avLst/>
              </a:prstGeom>
            </p:spPr>
          </p:pic>
          <p:pic>
            <p:nvPicPr>
              <p:cNvPr id="91" name="Graphic 90" descr="Hydropower with solid fill">
                <a:extLst>
                  <a:ext uri="{FF2B5EF4-FFF2-40B4-BE49-F238E27FC236}">
                    <a16:creationId xmlns:a16="http://schemas.microsoft.com/office/drawing/2014/main" id="{1958996D-C0A4-A909-79DC-7E6A8B7A65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856869" y="5239763"/>
                <a:ext cx="133865" cy="133865"/>
              </a:xfrm>
              <a:prstGeom prst="rect">
                <a:avLst/>
              </a:prstGeom>
            </p:spPr>
          </p:pic>
          <p:pic>
            <p:nvPicPr>
              <p:cNvPr id="92" name="Graphic 91" descr="Hydropower with solid fill">
                <a:extLst>
                  <a:ext uri="{FF2B5EF4-FFF2-40B4-BE49-F238E27FC236}">
                    <a16:creationId xmlns:a16="http://schemas.microsoft.com/office/drawing/2014/main" id="{B552801D-057B-109E-704A-A4F38862AC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108839" y="5427894"/>
                <a:ext cx="133865" cy="133865"/>
              </a:xfrm>
              <a:prstGeom prst="rect">
                <a:avLst/>
              </a:prstGeom>
            </p:spPr>
          </p:pic>
          <p:pic>
            <p:nvPicPr>
              <p:cNvPr id="93" name="Graphic 92" descr="Hydropower with solid fill">
                <a:extLst>
                  <a:ext uri="{FF2B5EF4-FFF2-40B4-BE49-F238E27FC236}">
                    <a16:creationId xmlns:a16="http://schemas.microsoft.com/office/drawing/2014/main" id="{2CC19572-A825-0224-C68C-B03FA99FB5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026709" y="4717330"/>
                <a:ext cx="133865" cy="133865"/>
              </a:xfrm>
              <a:prstGeom prst="rect">
                <a:avLst/>
              </a:prstGeom>
            </p:spPr>
          </p:pic>
          <p:pic>
            <p:nvPicPr>
              <p:cNvPr id="94" name="Graphic 93" descr="Hydropower with solid fill">
                <a:extLst>
                  <a:ext uri="{FF2B5EF4-FFF2-40B4-BE49-F238E27FC236}">
                    <a16:creationId xmlns:a16="http://schemas.microsoft.com/office/drawing/2014/main" id="{22809836-FAF4-D6FE-45CE-91E1316A13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747695" y="4437087"/>
                <a:ext cx="133865" cy="133865"/>
              </a:xfrm>
              <a:prstGeom prst="rect">
                <a:avLst/>
              </a:prstGeom>
            </p:spPr>
          </p:pic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9616B422-7B87-7803-89DA-5BF21F481419}"/>
                  </a:ext>
                </a:extLst>
              </p:cNvPr>
              <p:cNvGrpSpPr/>
              <p:nvPr/>
            </p:nvGrpSpPr>
            <p:grpSpPr>
              <a:xfrm>
                <a:off x="9709455" y="600925"/>
                <a:ext cx="2069476" cy="2199032"/>
                <a:chOff x="915771" y="3091210"/>
                <a:chExt cx="2069476" cy="2199032"/>
              </a:xfrm>
            </p:grpSpPr>
            <p:pic>
              <p:nvPicPr>
                <p:cNvPr id="99" name="Graphic 98" descr="Sun with solid fill">
                  <a:extLst>
                    <a:ext uri="{FF2B5EF4-FFF2-40B4-BE49-F238E27FC236}">
                      <a16:creationId xmlns:a16="http://schemas.microsoft.com/office/drawing/2014/main" id="{37F61329-994E-D6DF-0088-482607C0F3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5771" y="3548576"/>
                  <a:ext cx="365760" cy="365760"/>
                </a:xfrm>
                <a:prstGeom prst="rect">
                  <a:avLst/>
                </a:prstGeom>
              </p:spPr>
            </p:pic>
            <p:pic>
              <p:nvPicPr>
                <p:cNvPr id="100" name="Graphic 99" descr="Fluorescent Light Blub with solid fill">
                  <a:extLst>
                    <a:ext uri="{FF2B5EF4-FFF2-40B4-BE49-F238E27FC236}">
                      <a16:creationId xmlns:a16="http://schemas.microsoft.com/office/drawing/2014/main" id="{329526DD-A87C-5534-4750-07EFE36508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5771" y="3091210"/>
                  <a:ext cx="365760" cy="365760"/>
                </a:xfrm>
                <a:prstGeom prst="rect">
                  <a:avLst/>
                </a:prstGeom>
              </p:spPr>
            </p:pic>
            <p:pic>
              <p:nvPicPr>
                <p:cNvPr id="101" name="Graphic 100" descr="Hydropower with solid fill">
                  <a:extLst>
                    <a:ext uri="{FF2B5EF4-FFF2-40B4-BE49-F238E27FC236}">
                      <a16:creationId xmlns:a16="http://schemas.microsoft.com/office/drawing/2014/main" id="{78AF60B9-726D-CB7A-4CE1-0DCB086509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5771" y="3990137"/>
                  <a:ext cx="365760" cy="365760"/>
                </a:xfrm>
                <a:prstGeom prst="rect">
                  <a:avLst/>
                </a:prstGeom>
              </p:spPr>
            </p:pic>
            <p:pic>
              <p:nvPicPr>
                <p:cNvPr id="102" name="Graphic 101" descr="Topography Map with solid fill">
                  <a:extLst>
                    <a:ext uri="{FF2B5EF4-FFF2-40B4-BE49-F238E27FC236}">
                      <a16:creationId xmlns:a16="http://schemas.microsoft.com/office/drawing/2014/main" id="{5E1A5CC1-C8C2-A1F7-B7AD-B8D3DA928B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5771" y="4436335"/>
                  <a:ext cx="365760" cy="365760"/>
                </a:xfrm>
                <a:prstGeom prst="rect">
                  <a:avLst/>
                </a:prstGeom>
              </p:spPr>
            </p:pic>
            <p:pic>
              <p:nvPicPr>
                <p:cNvPr id="103" name="Graphic 102" descr="Wind Turbines with solid fill">
                  <a:extLst>
                    <a:ext uri="{FF2B5EF4-FFF2-40B4-BE49-F238E27FC236}">
                      <a16:creationId xmlns:a16="http://schemas.microsoft.com/office/drawing/2014/main" id="{C48E17F7-DB58-D363-32F0-2341447D75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5771" y="4878238"/>
                  <a:ext cx="365760" cy="365760"/>
                </a:xfrm>
                <a:prstGeom prst="rect">
                  <a:avLst/>
                </a:prstGeom>
              </p:spPr>
            </p:pic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B2C2163D-EA01-6063-8FB8-C0EA3F78DDCE}"/>
                    </a:ext>
                  </a:extLst>
                </p:cNvPr>
                <p:cNvSpPr txBox="1"/>
                <p:nvPr/>
              </p:nvSpPr>
              <p:spPr>
                <a:xfrm>
                  <a:off x="1555352" y="4907230"/>
                  <a:ext cx="1280160" cy="3830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800" b="1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Wind</a:t>
                  </a:r>
                </a:p>
              </p:txBody>
            </p:sp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326E376B-8623-78BD-47F4-5685E8CEB321}"/>
                    </a:ext>
                  </a:extLst>
                </p:cNvPr>
                <p:cNvSpPr txBox="1"/>
                <p:nvPr/>
              </p:nvSpPr>
              <p:spPr>
                <a:xfrm>
                  <a:off x="1555352" y="4465326"/>
                  <a:ext cx="1429895" cy="3830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800" b="1">
                      <a:solidFill>
                        <a:schemeClr val="accent4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Geothermal</a:t>
                  </a:r>
                </a:p>
              </p:txBody>
            </p: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5D7313E4-514A-9CC0-583D-6D5B47E50F7A}"/>
                    </a:ext>
                  </a:extLst>
                </p:cNvPr>
                <p:cNvSpPr txBox="1"/>
                <p:nvPr/>
              </p:nvSpPr>
              <p:spPr>
                <a:xfrm>
                  <a:off x="1555352" y="4019128"/>
                  <a:ext cx="1280160" cy="3830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800" b="1">
                      <a:solidFill>
                        <a:srgbClr val="00B0F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hydro</a:t>
                  </a:r>
                </a:p>
              </p:txBody>
            </p:sp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7F39BC82-AD0C-052C-E0AE-987844BAFAFA}"/>
                    </a:ext>
                  </a:extLst>
                </p:cNvPr>
                <p:cNvSpPr txBox="1"/>
                <p:nvPr/>
              </p:nvSpPr>
              <p:spPr>
                <a:xfrm>
                  <a:off x="1555352" y="3577569"/>
                  <a:ext cx="1280160" cy="3830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800" b="1">
                      <a:solidFill>
                        <a:schemeClr val="tx2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Solar</a:t>
                  </a:r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AD5E5BD5-5DA3-069A-3F15-5346EB28BE24}"/>
                    </a:ext>
                  </a:extLst>
                </p:cNvPr>
                <p:cNvSpPr txBox="1"/>
                <p:nvPr/>
              </p:nvSpPr>
              <p:spPr>
                <a:xfrm>
                  <a:off x="1555352" y="3120202"/>
                  <a:ext cx="1429895" cy="3830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800" b="1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Load center</a:t>
                  </a:r>
                </a:p>
              </p:txBody>
            </p:sp>
          </p:grpSp>
          <p:pic>
            <p:nvPicPr>
              <p:cNvPr id="96" name="Graphic 95" descr="Fluorescent Light Blub with solid fill">
                <a:extLst>
                  <a:ext uri="{FF2B5EF4-FFF2-40B4-BE49-F238E27FC236}">
                    <a16:creationId xmlns:a16="http://schemas.microsoft.com/office/drawing/2014/main" id="{75F7432D-A600-FF5F-B765-DCD319A66F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722840" y="2978081"/>
                <a:ext cx="296443" cy="296443"/>
              </a:xfrm>
              <a:prstGeom prst="rect">
                <a:avLst/>
              </a:prstGeom>
            </p:spPr>
          </p:pic>
          <p:pic>
            <p:nvPicPr>
              <p:cNvPr id="97" name="Graphic 96" descr="Hydropower with solid fill">
                <a:extLst>
                  <a:ext uri="{FF2B5EF4-FFF2-40B4-BE49-F238E27FC236}">
                    <a16:creationId xmlns:a16="http://schemas.microsoft.com/office/drawing/2014/main" id="{1BEA4242-8866-D95F-E69D-606DF6074B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768122" y="2681623"/>
                <a:ext cx="149030" cy="149030"/>
              </a:xfrm>
              <a:prstGeom prst="rect">
                <a:avLst/>
              </a:prstGeom>
            </p:spPr>
          </p:pic>
          <p:pic>
            <p:nvPicPr>
              <p:cNvPr id="98" name="Graphic 97" descr="Hydropower with solid fill">
                <a:extLst>
                  <a:ext uri="{FF2B5EF4-FFF2-40B4-BE49-F238E27FC236}">
                    <a16:creationId xmlns:a16="http://schemas.microsoft.com/office/drawing/2014/main" id="{45645134-342D-957E-ADE2-FC789E4991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259758" y="3562564"/>
                <a:ext cx="149030" cy="149030"/>
              </a:xfrm>
              <a:prstGeom prst="rect">
                <a:avLst/>
              </a:prstGeom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0822C3C-61AF-D7D9-A7D6-6C9715860A25}"/>
                </a:ext>
              </a:extLst>
            </p:cNvPr>
            <p:cNvSpPr txBox="1"/>
            <p:nvPr/>
          </p:nvSpPr>
          <p:spPr>
            <a:xfrm>
              <a:off x="6839284" y="2439758"/>
              <a:ext cx="784382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800" b="1">
                  <a:solidFill>
                    <a:schemeClr val="bg1"/>
                  </a:solidFill>
                  <a:latin typeface="Arial" panose="020B0604020202020204" pitchFamily="34" charset="0"/>
                </a:rPr>
                <a:t>Illustrative only</a:t>
              </a:r>
              <a:endParaRPr lang="en-SG" sz="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A8FA34D8-6D7B-3DB5-AF17-16033FDB2D74}"/>
              </a:ext>
            </a:extLst>
          </p:cNvPr>
          <p:cNvSpPr txBox="1"/>
          <p:nvPr/>
        </p:nvSpPr>
        <p:spPr>
          <a:xfrm>
            <a:off x="324000" y="1067783"/>
            <a:ext cx="36576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Map of major demand centers and renewable sources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EE9793D3-7AF7-8067-1784-E8D939AB985E}"/>
              </a:ext>
            </a:extLst>
          </p:cNvPr>
          <p:cNvGrpSpPr/>
          <p:nvPr/>
        </p:nvGrpSpPr>
        <p:grpSpPr>
          <a:xfrm>
            <a:off x="4974386" y="2637776"/>
            <a:ext cx="240953" cy="240953"/>
            <a:chOff x="1803400" y="3759200"/>
            <a:chExt cx="825500" cy="825500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9C733E6-F255-4E33-47C9-3C8A635640E9}"/>
                </a:ext>
              </a:extLst>
            </p:cNvPr>
            <p:cNvSpPr/>
            <p:nvPr/>
          </p:nvSpPr>
          <p:spPr>
            <a:xfrm>
              <a:off x="1803400" y="3759200"/>
              <a:ext cx="825500" cy="8255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Isosceles Triangle 112">
              <a:extLst>
                <a:ext uri="{FF2B5EF4-FFF2-40B4-BE49-F238E27FC236}">
                  <a16:creationId xmlns:a16="http://schemas.microsoft.com/office/drawing/2014/main" id="{1F761F0A-1BF5-45D5-DC0D-EE262411BC60}"/>
                </a:ext>
              </a:extLst>
            </p:cNvPr>
            <p:cNvSpPr/>
            <p:nvPr/>
          </p:nvSpPr>
          <p:spPr>
            <a:xfrm rot="5400000">
              <a:off x="1986135" y="4013310"/>
              <a:ext cx="619757" cy="31728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7F65E24B-ED29-A4B5-105A-1C032DCECA7B}"/>
              </a:ext>
            </a:extLst>
          </p:cNvPr>
          <p:cNvSpPr txBox="1"/>
          <p:nvPr/>
        </p:nvSpPr>
        <p:spPr>
          <a:xfrm>
            <a:off x="324001" y="4824075"/>
            <a:ext cx="331626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SOURCE: Compiled from various sources, such as national reports</a:t>
            </a:r>
          </a:p>
        </p:txBody>
      </p:sp>
    </p:spTree>
    <p:extLst>
      <p:ext uri="{BB962C8B-B14F-4D97-AF65-F5344CB8AC3E}">
        <p14:creationId xmlns:p14="http://schemas.microsoft.com/office/powerpoint/2010/main" val="9928555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3E5D641-AB27-527E-0A66-4EF36ADD5430}"/>
              </a:ext>
            </a:extLst>
          </p:cNvPr>
          <p:cNvSpPr txBox="1"/>
          <p:nvPr/>
        </p:nvSpPr>
        <p:spPr>
          <a:xfrm>
            <a:off x="328759" y="1021679"/>
            <a:ext cx="2821133" cy="202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171450" indent="-171450">
              <a:lnSpc>
                <a:spcPct val="200000"/>
              </a:lnSpc>
              <a:buFont typeface="Arial" panose="020B0604020202020204" pitchFamily="34" charset="0"/>
              <a:buChar char="•"/>
              <a:defRPr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defRPr>
            </a:lvl1pPr>
            <a:lvl2pPr marL="514350" lvl="1" indent="-171450">
              <a:lnSpc>
                <a:spcPct val="200000"/>
              </a:lnSpc>
              <a:buFont typeface="Arial" panose="020B0604020202020204" pitchFamily="34" charset="0"/>
              <a:buChar char="•"/>
              <a:defRPr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defRPr>
            </a:lvl2pPr>
          </a:lstStyle>
          <a:p>
            <a:pPr marL="0" indent="0">
              <a:lnSpc>
                <a:spcPct val="150000"/>
              </a:lnSpc>
              <a:buNone/>
            </a:pPr>
            <a:r>
              <a:rPr lang="en-US" sz="1000"/>
              <a:t>Research questions to address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A63D0-14DB-1E47-8103-F17CD1CBC35A}" type="slidenum">
              <a:rPr lang="en-US" smtClean="0">
                <a:cs typeface="Arial" panose="020B0604020202020204" pitchFamily="34" charset="0"/>
              </a:rPr>
              <a:t>60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802657-B0EB-D327-15C4-E98138F9D5BF}"/>
              </a:ext>
            </a:extLst>
          </p:cNvPr>
          <p:cNvSpPr txBox="1"/>
          <p:nvPr/>
        </p:nvSpPr>
        <p:spPr>
          <a:xfrm flipH="1">
            <a:off x="4283168" y="1029666"/>
            <a:ext cx="22860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Key activities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B6D389-4F18-4544-9686-8B2833908E54}"/>
              </a:ext>
            </a:extLst>
          </p:cNvPr>
          <p:cNvSpPr txBox="1"/>
          <p:nvPr/>
        </p:nvSpPr>
        <p:spPr>
          <a:xfrm>
            <a:off x="4283168" y="1498036"/>
            <a:ext cx="228600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1200">
                <a:latin typeface="Gill Sans MT" panose="020B0502020104020203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Run a partial equilibrium model using price data from Topic 2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6631848-C32B-38FB-4903-7DC5B354A0A4}"/>
              </a:ext>
            </a:extLst>
          </p:cNvPr>
          <p:cNvGrpSpPr/>
          <p:nvPr/>
        </p:nvGrpSpPr>
        <p:grpSpPr>
          <a:xfrm>
            <a:off x="3463732" y="1498036"/>
            <a:ext cx="240953" cy="240953"/>
            <a:chOff x="1803400" y="3759200"/>
            <a:chExt cx="825500" cy="8255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886B7BD-1139-8E7A-1789-7FF6BCBFD992}"/>
                </a:ext>
              </a:extLst>
            </p:cNvPr>
            <p:cNvSpPr/>
            <p:nvPr/>
          </p:nvSpPr>
          <p:spPr>
            <a:xfrm>
              <a:off x="1803400" y="3759200"/>
              <a:ext cx="825500" cy="8255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9982D655-7964-6FFF-7715-6A73B99956B4}"/>
                </a:ext>
              </a:extLst>
            </p:cNvPr>
            <p:cNvSpPr/>
            <p:nvPr/>
          </p:nvSpPr>
          <p:spPr>
            <a:xfrm rot="5400000">
              <a:off x="1986135" y="4013310"/>
              <a:ext cx="619757" cy="31728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 panose="020B0604020202020204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4D09B84-0E5C-59C0-02BD-121686B52C29}"/>
              </a:ext>
            </a:extLst>
          </p:cNvPr>
          <p:cNvSpPr txBox="1"/>
          <p:nvPr/>
        </p:nvSpPr>
        <p:spPr>
          <a:xfrm flipH="1">
            <a:off x="328758" y="1498036"/>
            <a:ext cx="27192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How does electricity trading impact the welfare of households in Thailand-Laos?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5C19F94-0BC3-7FD8-5FFB-9910164B4B43}"/>
              </a:ext>
            </a:extLst>
          </p:cNvPr>
          <p:cNvSpPr txBox="1"/>
          <p:nvPr/>
        </p:nvSpPr>
        <p:spPr>
          <a:xfrm>
            <a:off x="328758" y="2523366"/>
            <a:ext cx="2719237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28588" indent="-1285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How does spending patterns of households affect their sensitivity to electricity price?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C365CDB-9C0A-84FC-6E91-878F2482D1B9}"/>
              </a:ext>
            </a:extLst>
          </p:cNvPr>
          <p:cNvSpPr txBox="1"/>
          <p:nvPr/>
        </p:nvSpPr>
        <p:spPr>
          <a:xfrm>
            <a:off x="4283167" y="2523366"/>
            <a:ext cx="344320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128588" indent="-128588"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</a:defRPr>
            </a:lvl1pPr>
          </a:lstStyle>
          <a:p>
            <a:r>
              <a:rPr lang="en-US" sz="1000" dirty="0">
                <a:cs typeface="Arial" panose="020B0604020202020204" pitchFamily="34" charset="0"/>
              </a:rPr>
              <a:t>Perform data analysis from the partial equilibrium model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72AA04-FF94-0093-A084-D6A6D4D4AAE5}"/>
              </a:ext>
            </a:extLst>
          </p:cNvPr>
          <p:cNvGrpSpPr/>
          <p:nvPr/>
        </p:nvGrpSpPr>
        <p:grpSpPr>
          <a:xfrm>
            <a:off x="3463732" y="2523366"/>
            <a:ext cx="240953" cy="240953"/>
            <a:chOff x="1803400" y="3759200"/>
            <a:chExt cx="825500" cy="8255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8A1AA23-5629-7E4E-7397-15314473C065}"/>
                </a:ext>
              </a:extLst>
            </p:cNvPr>
            <p:cNvSpPr/>
            <p:nvPr/>
          </p:nvSpPr>
          <p:spPr>
            <a:xfrm>
              <a:off x="1803400" y="3759200"/>
              <a:ext cx="825500" cy="8255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6F2BE829-BEC9-BCD5-6BF0-494E19B6ED87}"/>
                </a:ext>
              </a:extLst>
            </p:cNvPr>
            <p:cNvSpPr/>
            <p:nvPr/>
          </p:nvSpPr>
          <p:spPr>
            <a:xfrm rot="5400000">
              <a:off x="1986135" y="4013310"/>
              <a:ext cx="619757" cy="31728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 panose="020B0604020202020204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3B4EC8D-8929-74B7-C347-E6B7E80031F8}"/>
              </a:ext>
            </a:extLst>
          </p:cNvPr>
          <p:cNvSpPr txBox="1"/>
          <p:nvPr/>
        </p:nvSpPr>
        <p:spPr>
          <a:xfrm>
            <a:off x="324000" y="270134"/>
            <a:ext cx="80726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3 The impact of electricity trading on household welfare</a:t>
            </a:r>
          </a:p>
        </p:txBody>
      </p:sp>
    </p:spTree>
    <p:extLst>
      <p:ext uri="{BB962C8B-B14F-4D97-AF65-F5344CB8AC3E}">
        <p14:creationId xmlns:p14="http://schemas.microsoft.com/office/powerpoint/2010/main" val="42032548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9F899-E53B-8C84-B493-C66BFFC30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A23D475-1A1F-25D1-9D84-4FA12DEAB75E}"/>
              </a:ext>
            </a:extLst>
          </p:cNvPr>
          <p:cNvSpPr txBox="1"/>
          <p:nvPr/>
        </p:nvSpPr>
        <p:spPr>
          <a:xfrm>
            <a:off x="324000" y="270134"/>
            <a:ext cx="807269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Partial Equilibrium Model looks at the change in direct and indirect costs due to the change in electricity price</a:t>
            </a:r>
          </a:p>
        </p:txBody>
      </p:sp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648C5AEE-5AA7-E46E-3051-DC25A6BB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8447FF33-F5BF-3A42-B664-EABD922DB817}" type="slidenum">
              <a:rPr lang="en-US" smtClean="0"/>
              <a:t>61</a:t>
            </a:fld>
            <a:endParaRPr lang="en-US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166AC63-0BD5-043B-69C8-56DDB93F32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17"/>
          <a:stretch/>
        </p:blipFill>
        <p:spPr>
          <a:xfrm>
            <a:off x="5348178" y="1888030"/>
            <a:ext cx="2424419" cy="298533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ECB6A5FD-0BAB-7DF3-B49A-DCB22F068115}"/>
              </a:ext>
            </a:extLst>
          </p:cNvPr>
          <p:cNvSpPr txBox="1"/>
          <p:nvPr/>
        </p:nvSpPr>
        <p:spPr>
          <a:xfrm>
            <a:off x="324001" y="1067783"/>
            <a:ext cx="415572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Modeling takes a data-driven approach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4EA2F3-AD80-5CD2-EA9B-0F3CBC52B26A}"/>
              </a:ext>
            </a:extLst>
          </p:cNvPr>
          <p:cNvGrpSpPr/>
          <p:nvPr/>
        </p:nvGrpSpPr>
        <p:grpSpPr>
          <a:xfrm>
            <a:off x="383583" y="1888030"/>
            <a:ext cx="4572000" cy="1983453"/>
            <a:chOff x="466283" y="1770701"/>
            <a:chExt cx="4572000" cy="1983453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FD87144-37F6-BF48-F522-C55250282CBA}"/>
                </a:ext>
              </a:extLst>
            </p:cNvPr>
            <p:cNvSpPr txBox="1"/>
            <p:nvPr/>
          </p:nvSpPr>
          <p:spPr>
            <a:xfrm>
              <a:off x="466283" y="1770701"/>
              <a:ext cx="415572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b="1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rPr>
                <a:t>Micro-data of household expenditure survey</a:t>
              </a:r>
            </a:p>
            <a:p>
              <a:endParaRPr lang="en-US" sz="10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B4EA4B2-D8E0-3262-49BF-02E7291BFBF5}"/>
                </a:ext>
              </a:extLst>
            </p:cNvPr>
            <p:cNvSpPr txBox="1"/>
            <p:nvPr/>
          </p:nvSpPr>
          <p:spPr>
            <a:xfrm>
              <a:off x="466283" y="3053796"/>
              <a:ext cx="4489300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b="1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rPr>
                <a:t>Input-Output Table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178C477-0119-5C8E-1FB0-326A3E9719EF}"/>
                </a:ext>
              </a:extLst>
            </p:cNvPr>
            <p:cNvSpPr txBox="1"/>
            <p:nvPr/>
          </p:nvSpPr>
          <p:spPr>
            <a:xfrm>
              <a:off x="466283" y="3277100"/>
              <a:ext cx="4572000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00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rPr>
                <a:t>Asian Development Bank provides datasets for Thailand and Laos 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00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rPr>
                <a:t>Covers 42 industries</a:t>
              </a:r>
              <a:endParaRPr lang="th-TH" sz="100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259F81E-44AE-C9DD-8530-4A672836F02F}"/>
                </a:ext>
              </a:extLst>
            </p:cNvPr>
            <p:cNvSpPr txBox="1"/>
            <p:nvPr/>
          </p:nvSpPr>
          <p:spPr>
            <a:xfrm>
              <a:off x="466283" y="1975958"/>
              <a:ext cx="4572000" cy="9387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rPr>
                <a:t>Micro-data be obtained from the national statistics department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Thailand Household expenditure survey from 2014, 2016, 2018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000" i="1" dirty="0">
                  <a:latin typeface="Arial" panose="020B0604020202020204" pitchFamily="34" charset="0"/>
                  <a:cs typeface="Arial" panose="020B0604020202020204" pitchFamily="34" charset="0"/>
                </a:rPr>
                <a:t>Lao Expenditure and Consumption Survey 2018 </a:t>
              </a:r>
            </a:p>
            <a:p>
              <a:pPr marL="514350" lvl="1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000" i="1" dirty="0">
                  <a:latin typeface="Arial" panose="020B0604020202020204" pitchFamily="34" charset="0"/>
                  <a:cs typeface="Arial" panose="020B0604020202020204" pitchFamily="34" charset="0"/>
                </a:rPr>
                <a:t>might not have a detailed breakdown of energy expenditure</a:t>
              </a:r>
              <a:endParaRPr lang="th-TH" sz="1000" i="1" dirty="0">
                <a:latin typeface="Arial" panose="020B06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D0CACCE-C1CC-CC4C-FE0E-091789F51991}"/>
              </a:ext>
            </a:extLst>
          </p:cNvPr>
          <p:cNvSpPr txBox="1"/>
          <p:nvPr/>
        </p:nvSpPr>
        <p:spPr>
          <a:xfrm>
            <a:off x="324001" y="1544578"/>
            <a:ext cx="415572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Required datasets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3CD76E-748A-7311-565E-41F25626AF88}"/>
              </a:ext>
            </a:extLst>
          </p:cNvPr>
          <p:cNvSpPr txBox="1"/>
          <p:nvPr/>
        </p:nvSpPr>
        <p:spPr>
          <a:xfrm>
            <a:off x="5311788" y="1540681"/>
            <a:ext cx="160087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Required model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2FB23D8-64C5-279A-847A-BD3D369EC445}"/>
              </a:ext>
            </a:extLst>
          </p:cNvPr>
          <p:cNvCxnSpPr>
            <a:cxnSpLocks/>
          </p:cNvCxnSpPr>
          <p:nvPr/>
        </p:nvCxnSpPr>
        <p:spPr>
          <a:xfrm>
            <a:off x="4872883" y="1563793"/>
            <a:ext cx="0" cy="29364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037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9F899-E53B-8C84-B493-C66BFFC30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C5FCAE9F-E6BA-C6AC-399B-147797533B05}"/>
              </a:ext>
            </a:extLst>
          </p:cNvPr>
          <p:cNvSpPr/>
          <p:nvPr/>
        </p:nvSpPr>
        <p:spPr>
          <a:xfrm>
            <a:off x="1340017" y="3870238"/>
            <a:ext cx="6639742" cy="6449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8588" indent="-128588">
              <a:buFont typeface="Arial" panose="020B0604020202020204" pitchFamily="34" charset="0"/>
              <a:buChar char="•"/>
            </a:pPr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23D475-1A1F-25D1-9D84-4FA12DEAB75E}"/>
              </a:ext>
            </a:extLst>
          </p:cNvPr>
          <p:cNvSpPr txBox="1"/>
          <p:nvPr/>
        </p:nvSpPr>
        <p:spPr>
          <a:xfrm>
            <a:off x="324000" y="270134"/>
            <a:ext cx="807269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Mathematical formulations to calculate welfare impact</a:t>
            </a:r>
          </a:p>
          <a:p>
            <a:r>
              <a:rPr lang="en-US" sz="20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welfare impact</a:t>
            </a:r>
          </a:p>
        </p:txBody>
      </p:sp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648C5AEE-5AA7-E46E-3051-DC25A6BB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8447FF33-F5BF-3A42-B664-EABD922DB817}" type="slidenum">
              <a:rPr lang="en-US" smtClean="0"/>
              <a:t>62</a:t>
            </a:fld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CB6A5FD-0BAB-7DF3-B49A-DCB22F068115}"/>
              </a:ext>
            </a:extLst>
          </p:cNvPr>
          <p:cNvSpPr txBox="1"/>
          <p:nvPr/>
        </p:nvSpPr>
        <p:spPr>
          <a:xfrm>
            <a:off x="324001" y="1067783"/>
            <a:ext cx="499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Assume demand is unchanged, and spending is a proxy of household welfare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7DC055-B817-7E1D-9E53-D9900CC85729}"/>
              </a:ext>
            </a:extLst>
          </p:cNvPr>
          <p:cNvSpPr txBox="1"/>
          <p:nvPr/>
        </p:nvSpPr>
        <p:spPr>
          <a:xfrm>
            <a:off x="324001" y="4824075"/>
            <a:ext cx="331626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SOURCE: </a:t>
            </a:r>
            <a:r>
              <a:rPr lang="en-US" sz="7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Fabrizio et al (2016), A new tool for distributional incidence analysis: </a:t>
            </a:r>
            <a:br>
              <a:rPr lang="en-US" sz="7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 application to fuel subsidy reform</a:t>
            </a:r>
            <a:endParaRPr lang="en-US" sz="700">
              <a:latin typeface="Arial" panose="020B0604020202020204" pitchFamily="34" charset="0"/>
              <a:ea typeface="Gill Sans MT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43BD9C-B31C-5AFB-4B70-23AEB57699B5}"/>
                  </a:ext>
                </a:extLst>
              </p:cNvPr>
              <p:cNvSpPr txBox="1"/>
              <p:nvPr/>
            </p:nvSpPr>
            <p:spPr>
              <a:xfrm>
                <a:off x="2970575" y="1847641"/>
                <a:ext cx="2286000" cy="6497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128588" indent="-128588"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0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SG" sz="1800" b="0" i="1" spc="1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SG" sz="1800" b="0" i="0" spc="10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SG" sz="1800" b="0" i="1" spc="10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SG" sz="1800" b="0" i="0" spc="100" smtClean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SG" sz="1800" b="0" i="0" spc="100" smtClean="0">
                                  <a:latin typeface="Cambria Math" panose="02040503050406030204" pitchFamily="18" charset="0"/>
                                </a:rPr>
                                <m:t>dir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SG" sz="1800" b="0" i="0" spc="10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den>
                      </m:f>
                      <m:r>
                        <a:rPr lang="en-SG" sz="1800" b="0" i="0" spc="100" smtClean="0">
                          <a:latin typeface="Cambria Math" panose="020405030504060302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en-SG" sz="1800" i="1" spc="10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SG" sz="1800" i="0" spc="10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SG" sz="1800" i="0" spc="10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SG" sz="1800" b="0" i="0" spc="10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SG" sz="1800" b="0" i="1" spc="1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SG" sz="1800" b="0" i="0" spc="10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SG" sz="1800" b="0" i="1" spc="10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SG" sz="1800" b="0" i="0" spc="10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SG" sz="1800" b="0" i="0" spc="10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SG" sz="1800" b="0" i="1" spc="10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SG" sz="1800" b="0" i="0" spc="10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SG" sz="1800" b="0" i="0" spc="10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spc="1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43BD9C-B31C-5AFB-4B70-23AEB5769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575" y="1847641"/>
                <a:ext cx="2286000" cy="6497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A8472E4-260A-18BF-9271-DDDC796F8C09}"/>
              </a:ext>
            </a:extLst>
          </p:cNvPr>
          <p:cNvSpPr txBox="1"/>
          <p:nvPr/>
        </p:nvSpPr>
        <p:spPr>
          <a:xfrm>
            <a:off x="728531" y="3082195"/>
            <a:ext cx="209218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SG" sz="110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Percentage change in household welfare of real income Y</a:t>
            </a:r>
            <a:endParaRPr lang="en-US" sz="1100">
              <a:latin typeface="Arial" panose="020B0604020202020204" pitchFamily="34" charset="0"/>
              <a:ea typeface="Gill Sans MT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C54E8EF-38AE-605E-C9EB-771F6B225CFF}"/>
                  </a:ext>
                </a:extLst>
              </p:cNvPr>
              <p:cNvSpPr txBox="1"/>
              <p:nvPr/>
            </p:nvSpPr>
            <p:spPr>
              <a:xfrm>
                <a:off x="3146994" y="3463736"/>
                <a:ext cx="2339406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1100">
                    <a:latin typeface="Arial" panose="020B0604020202020204" pitchFamily="34" charset="0"/>
                    <a:ea typeface="Gill Sans MT" charset="0"/>
                    <a:cs typeface="Arial" panose="020B0604020202020204" pitchFamily="34" charset="0"/>
                  </a:rPr>
                  <a:t>the share of spending on fuel </a:t>
                </a:r>
                <a14:m>
                  <m:oMath xmlns:m="http://schemas.openxmlformats.org/officeDocument/2006/math">
                    <m:r>
                      <a:rPr lang="en-SG" sz="1100" b="0" i="1" smtClean="0"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endParaRPr lang="en-US" sz="110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C54E8EF-38AE-605E-C9EB-771F6B225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994" y="3463736"/>
                <a:ext cx="2339406" cy="169277"/>
              </a:xfrm>
              <a:prstGeom prst="rect">
                <a:avLst/>
              </a:prstGeom>
              <a:blipFill>
                <a:blip r:embed="rId4"/>
                <a:stretch>
                  <a:fillRect l="-3646" t="-28571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5F8881-EFDA-DBA8-4A18-EBD880DE58B8}"/>
                  </a:ext>
                </a:extLst>
              </p:cNvPr>
              <p:cNvSpPr txBox="1"/>
              <p:nvPr/>
            </p:nvSpPr>
            <p:spPr>
              <a:xfrm>
                <a:off x="5444533" y="2854880"/>
                <a:ext cx="2339406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SG" sz="1100">
                    <a:latin typeface="Arial" panose="020B0604020202020204" pitchFamily="34" charset="0"/>
                    <a:ea typeface="Gill Sans MT" charset="0"/>
                    <a:cs typeface="Arial" panose="020B0604020202020204" pitchFamily="34" charset="0"/>
                  </a:rPr>
                  <a:t>The change in price of fuel </a:t>
                </a:r>
                <a14:m>
                  <m:oMath xmlns:m="http://schemas.openxmlformats.org/officeDocument/2006/math">
                    <m:r>
                      <a:rPr lang="en-SG" sz="1100" b="0" i="1" smtClean="0"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endParaRPr lang="en-US" sz="110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5F8881-EFDA-DBA8-4A18-EBD880DE5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533" y="2854880"/>
                <a:ext cx="2339406" cy="169277"/>
              </a:xfrm>
              <a:prstGeom prst="rect">
                <a:avLst/>
              </a:prstGeom>
              <a:blipFill>
                <a:blip r:embed="rId5"/>
                <a:stretch>
                  <a:fillRect l="-3646" t="-28571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B6E9E51-43BE-9318-7285-3D858F6707B9}"/>
              </a:ext>
            </a:extLst>
          </p:cNvPr>
          <p:cNvCxnSpPr>
            <a:cxnSpLocks/>
          </p:cNvCxnSpPr>
          <p:nvPr/>
        </p:nvCxnSpPr>
        <p:spPr>
          <a:xfrm flipH="1">
            <a:off x="2400300" y="2454965"/>
            <a:ext cx="819978" cy="4746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8DDBFB9-BC40-4791-0222-D3DCEB759F23}"/>
              </a:ext>
            </a:extLst>
          </p:cNvPr>
          <p:cNvCxnSpPr>
            <a:cxnSpLocks/>
          </p:cNvCxnSpPr>
          <p:nvPr/>
        </p:nvCxnSpPr>
        <p:spPr>
          <a:xfrm>
            <a:off x="4393096" y="2609022"/>
            <a:ext cx="0" cy="6424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CC7DC4B-76F7-A931-8070-6330BA22403F}"/>
              </a:ext>
            </a:extLst>
          </p:cNvPr>
          <p:cNvCxnSpPr>
            <a:cxnSpLocks/>
          </p:cNvCxnSpPr>
          <p:nvPr/>
        </p:nvCxnSpPr>
        <p:spPr>
          <a:xfrm>
            <a:off x="5153905" y="2497371"/>
            <a:ext cx="273723" cy="2798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8C91B75-43E3-EBF7-2366-C304970066F9}"/>
              </a:ext>
            </a:extLst>
          </p:cNvPr>
          <p:cNvSpPr txBox="1"/>
          <p:nvPr/>
        </p:nvSpPr>
        <p:spPr>
          <a:xfrm>
            <a:off x="1431234" y="3943740"/>
            <a:ext cx="654491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If electricity accounts for 10 percent of total spending of a household, the direct welfare impact of a 10 percent increase in the electricity price would be a 1 percent decline in household welfare. </a:t>
            </a:r>
          </a:p>
        </p:txBody>
      </p:sp>
    </p:spTree>
    <p:extLst>
      <p:ext uri="{BB962C8B-B14F-4D97-AF65-F5344CB8AC3E}">
        <p14:creationId xmlns:p14="http://schemas.microsoft.com/office/powerpoint/2010/main" val="25890943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9F899-E53B-8C84-B493-C66BFFC30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A23D475-1A1F-25D1-9D84-4FA12DEAB75E}"/>
              </a:ext>
            </a:extLst>
          </p:cNvPr>
          <p:cNvSpPr txBox="1"/>
          <p:nvPr/>
        </p:nvSpPr>
        <p:spPr>
          <a:xfrm>
            <a:off x="324000" y="270134"/>
            <a:ext cx="807269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Mathematical formulations to calculate welfare impact</a:t>
            </a:r>
          </a:p>
          <a:p>
            <a:r>
              <a:rPr lang="en-US" sz="20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 welfare impact</a:t>
            </a:r>
          </a:p>
        </p:txBody>
      </p:sp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648C5AEE-5AA7-E46E-3051-DC25A6BB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8447FF33-F5BF-3A42-B664-EABD922DB817}" type="slidenum">
              <a:rPr lang="en-US" smtClean="0"/>
              <a:t>63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7DC055-B817-7E1D-9E53-D9900CC85729}"/>
              </a:ext>
            </a:extLst>
          </p:cNvPr>
          <p:cNvSpPr txBox="1"/>
          <p:nvPr/>
        </p:nvSpPr>
        <p:spPr>
          <a:xfrm>
            <a:off x="324001" y="4824075"/>
            <a:ext cx="331626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SOURCE: </a:t>
            </a:r>
            <a:r>
              <a:rPr lang="en-US" sz="7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Fabrizio et al (2016), A new tool for distributional incidence analysis: </a:t>
            </a:r>
            <a:br>
              <a:rPr lang="en-US" sz="7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 application to fuel subsidy reform</a:t>
            </a:r>
            <a:endParaRPr lang="en-US" sz="700">
              <a:latin typeface="Arial" panose="020B0604020202020204" pitchFamily="34" charset="0"/>
              <a:ea typeface="Gill Sans MT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C113BA-314B-31F6-B165-D6852C98E6AF}"/>
              </a:ext>
            </a:extLst>
          </p:cNvPr>
          <p:cNvSpPr txBox="1"/>
          <p:nvPr/>
        </p:nvSpPr>
        <p:spPr>
          <a:xfrm>
            <a:off x="324000" y="1067783"/>
            <a:ext cx="556990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Consider the price changes of other goods and services due to an increase in fuel price.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8FB3D8-0B36-E4D7-3DF7-82A2628B29D5}"/>
              </a:ext>
            </a:extLst>
          </p:cNvPr>
          <p:cNvSpPr txBox="1"/>
          <p:nvPr/>
        </p:nvSpPr>
        <p:spPr>
          <a:xfrm>
            <a:off x="243508" y="1345901"/>
            <a:ext cx="664430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The change in price of other goods and services is calculated using the price shifting model from [</a:t>
            </a:r>
            <a:r>
              <a:rPr lang="en-US" sz="1100" dirty="0" err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Coady</a:t>
            </a:r>
            <a:r>
              <a:rPr lang="en-US" sz="1100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 and Newhouse (2006). Ghana: Evaluating the Fiscal and Social Costs of Increases in Domestic Fuel Prices.]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E0046D-933F-EABE-4BBB-B6DEFBFD0A5B}"/>
                  </a:ext>
                </a:extLst>
              </p:cNvPr>
              <p:cNvSpPr txBox="1"/>
              <p:nvPr/>
            </p:nvSpPr>
            <p:spPr>
              <a:xfrm>
                <a:off x="243508" y="1996204"/>
                <a:ext cx="7021996" cy="2752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SG" sz="1100">
                    <a:latin typeface="Arial" panose="020B0604020202020204" pitchFamily="34" charset="0"/>
                    <a:ea typeface="Gill Sans MT" charset="0"/>
                    <a:cs typeface="Arial" panose="020B0604020202020204" pitchFamily="34" charset="0"/>
                  </a:rPr>
                  <a:t>Each element of input-output table (</a:t>
                </a:r>
                <a14:m>
                  <m:oMath xmlns:m="http://schemas.openxmlformats.org/officeDocument/2006/math">
                    <m:r>
                      <a:rPr lang="en-SG" sz="1100" b="0" i="1" smtClean="0"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SG" sz="1100" b="0" i="1" smtClean="0"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SG" sz="1100">
                    <a:latin typeface="Arial" panose="020B0604020202020204" pitchFamily="34" charset="0"/>
                    <a:ea typeface="Gill Sans MT" charset="0"/>
                    <a:cs typeface="Arial" panose="020B0604020202020204" pitchFamily="34" charset="0"/>
                  </a:rPr>
                  <a:t> is denoted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1100" b="0" i="1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SG" sz="1100" b="0" i="1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SG" sz="1100" b="0" i="1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SG" sz="1100" b="0" i="1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SG" sz="1100" b="0" i="1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100">
                    <a:latin typeface="Arial" panose="020B0604020202020204" pitchFamily="34" charset="0"/>
                    <a:ea typeface="Gill Sans MT" charset="0"/>
                    <a:cs typeface="Arial" panose="020B0604020202020204" pitchFamily="34" charset="0"/>
                  </a:rPr>
                  <a:t> , or the cost of input </a:t>
                </a:r>
                <a14:m>
                  <m:oMath xmlns:m="http://schemas.openxmlformats.org/officeDocument/2006/math">
                    <m:r>
                      <a:rPr lang="en-SG" sz="1100" b="0" i="1" smtClean="0"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sz="1100">
                    <a:latin typeface="Arial" panose="020B0604020202020204" pitchFamily="34" charset="0"/>
                    <a:ea typeface="Gill Sans MT" charset="0"/>
                    <a:cs typeface="Arial" panose="020B0604020202020204" pitchFamily="34" charset="0"/>
                  </a:rPr>
                  <a:t> in producing one unit of output </a:t>
                </a:r>
                <a14:m>
                  <m:oMath xmlns:m="http://schemas.openxmlformats.org/officeDocument/2006/math">
                    <m:r>
                      <a:rPr lang="en-SG" sz="1100" b="0" i="1" smtClean="0"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𝑗</m:t>
                    </m:r>
                  </m:oMath>
                </a14:m>
                <a:endParaRPr lang="en-US" sz="110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E0046D-933F-EABE-4BBB-B6DEFBFD0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08" y="1996204"/>
                <a:ext cx="7021996" cy="275204"/>
              </a:xfrm>
              <a:prstGeom prst="rect">
                <a:avLst/>
              </a:prstGeom>
              <a:blipFill>
                <a:blip r:embed="rId3"/>
                <a:stretch>
                  <a:fillRect t="-217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C08630-41EB-25CB-E4A1-2794135CE5CD}"/>
                  </a:ext>
                </a:extLst>
              </p:cNvPr>
              <p:cNvSpPr txBox="1"/>
              <p:nvPr/>
            </p:nvSpPr>
            <p:spPr>
              <a:xfrm>
                <a:off x="243508" y="2434060"/>
                <a:ext cx="7021996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SG" sz="1100">
                    <a:latin typeface="Arial" panose="020B0604020202020204" pitchFamily="34" charset="0"/>
                    <a:ea typeface="Gill Sans MT" charset="0"/>
                    <a:cs typeface="Arial" panose="020B0604020202020204" pitchFamily="34" charset="0"/>
                  </a:rPr>
                  <a:t>Price change of goods and services </a:t>
                </a:r>
                <a14:m>
                  <m:oMath xmlns:m="http://schemas.openxmlformats.org/officeDocument/2006/math">
                    <m:r>
                      <a:rPr lang="en-SG" sz="1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SG" sz="1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sz="1100">
                    <a:latin typeface="Arial" panose="020B0604020202020204" pitchFamily="34" charset="0"/>
                    <a:ea typeface="Gill Sans MT" charset="0"/>
                    <a:cs typeface="Arial" panose="020B0604020202020204" pitchFamily="34" charset="0"/>
                  </a:rPr>
                  <a:t> is a function of row vector of fuel price change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1100" b="0" i="1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SG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SG" sz="1100" b="0" i="1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SG" sz="1100" b="0" i="1" smtClean="0">
                            <a:latin typeface="Cambria Math" panose="02040503050406030204" pitchFamily="18" charset="0"/>
                            <a:ea typeface="Gill Sans MT" charset="0"/>
                            <a:cs typeface="Arial" panose="020B0604020202020204" pitchFamily="34" charset="0"/>
                          </a:rPr>
                          <m:t>𝐹</m:t>
                        </m:r>
                      </m:sub>
                    </m:sSub>
                  </m:oMath>
                </a14:m>
                <a:endParaRPr lang="en-US" sz="110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C08630-41EB-25CB-E4A1-2794135CE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08" y="2434060"/>
                <a:ext cx="7021996" cy="261610"/>
              </a:xfrm>
              <a:prstGeom prst="rect">
                <a:avLst/>
              </a:prstGeom>
              <a:blipFill>
                <a:blip r:embed="rId4"/>
                <a:stretch>
                  <a:fillRect t="-2326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EDA1292-DAF3-8AFF-9370-2E50ABC48F17}"/>
                  </a:ext>
                </a:extLst>
              </p:cNvPr>
              <p:cNvSpPr txBox="1"/>
              <p:nvPr/>
            </p:nvSpPr>
            <p:spPr>
              <a:xfrm>
                <a:off x="3045118" y="3075423"/>
                <a:ext cx="2286000" cy="3539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128588" indent="-128588"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0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1800" b="0" i="0" spc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SG" sz="1800" b="0" i="0" spc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r>
                        <a:rPr lang="en-SG" sz="1800" b="0" i="0" spc="100" smtClean="0"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SG" sz="1800" i="1">
                              <a:latin typeface="Cambria Math" panose="02040503050406030204" pitchFamily="18" charset="0"/>
                              <a:ea typeface="Gill Sans MT" charset="0"/>
                            </a:rPr>
                          </m:ctrlPr>
                        </m:sSubPr>
                        <m:e>
                          <m:r>
                            <a:rPr lang="en-SG" sz="1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en-SG" sz="1800" i="0">
                              <a:latin typeface="Cambria Math" panose="02040503050406030204" pitchFamily="18" charset="0"/>
                              <a:ea typeface="Gill Sans MT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SG" sz="1800" i="0">
                              <a:latin typeface="Cambria Math" panose="02040503050406030204" pitchFamily="18" charset="0"/>
                              <a:ea typeface="Gill Sans MT" charset="0"/>
                            </a:rPr>
                            <m:t>F</m:t>
                          </m:r>
                        </m:sub>
                      </m:sSub>
                      <m:r>
                        <a:rPr lang="en-SG" sz="1800" b="0" i="0" smtClean="0">
                          <a:latin typeface="Cambria Math" panose="02040503050406030204" pitchFamily="18" charset="0"/>
                          <a:ea typeface="Gill Sans MT" charset="0"/>
                        </a:rPr>
                        <m:t> </m:t>
                      </m:r>
                      <m:sSup>
                        <m:sSupPr>
                          <m:ctrlPr>
                            <a:rPr lang="en-SG" sz="1800" b="0" i="1" smtClean="0">
                              <a:latin typeface="Cambria Math" panose="02040503050406030204" pitchFamily="18" charset="0"/>
                              <a:ea typeface="Gill Sans MT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SG" sz="1800" b="0" i="1" smtClean="0">
                                  <a:latin typeface="Cambria Math" panose="02040503050406030204" pitchFamily="18" charset="0"/>
                                  <a:ea typeface="Gill Sans MT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SG" sz="1800" b="0" i="0" smtClean="0">
                                  <a:latin typeface="Cambria Math" panose="02040503050406030204" pitchFamily="18" charset="0"/>
                                  <a:ea typeface="Gill Sans MT" charset="0"/>
                                </a:rPr>
                                <m:t>I</m:t>
                              </m:r>
                              <m:r>
                                <a:rPr lang="en-SG" sz="1800" b="0" i="0" smtClean="0">
                                  <a:latin typeface="Cambria Math" panose="02040503050406030204" pitchFamily="18" charset="0"/>
                                  <a:ea typeface="Gill Sans MT" charset="0"/>
                                </a:rPr>
                                <m:t> −</m:t>
                              </m:r>
                              <m:r>
                                <m:rPr>
                                  <m:sty m:val="p"/>
                                </m:rPr>
                                <a:rPr lang="en-SG" sz="1800" b="0" i="0" smtClean="0">
                                  <a:latin typeface="Cambria Math" panose="02040503050406030204" pitchFamily="18" charset="0"/>
                                  <a:ea typeface="Gill Sans MT" charset="0"/>
                                </a:rPr>
                                <m:t>A</m:t>
                              </m:r>
                            </m:e>
                          </m:d>
                        </m:e>
                        <m:sup>
                          <m:r>
                            <a:rPr lang="en-SG" sz="1800" b="0" i="0" smtClean="0">
                              <a:latin typeface="Cambria Math" panose="02040503050406030204" pitchFamily="18" charset="0"/>
                              <a:ea typeface="Gill Sans MT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800" spc="1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EDA1292-DAF3-8AFF-9370-2E50ABC48F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118" y="3075423"/>
                <a:ext cx="2286000" cy="353943"/>
              </a:xfrm>
              <a:prstGeom prst="rect">
                <a:avLst/>
              </a:prstGeom>
              <a:blipFill>
                <a:blip r:embed="rId5"/>
                <a:stretch>
                  <a:fillRect t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9136B611-29FE-6FE3-8980-A776EB8F0F53}"/>
              </a:ext>
            </a:extLst>
          </p:cNvPr>
          <p:cNvSpPr txBox="1"/>
          <p:nvPr/>
        </p:nvSpPr>
        <p:spPr>
          <a:xfrm>
            <a:off x="324000" y="3658262"/>
            <a:ext cx="702199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10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Assumption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G" sz="110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Factor prices are constant except fuel prices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No change in firm consumption &gt; This calculation provides an upper bound on welfare impact</a:t>
            </a:r>
          </a:p>
        </p:txBody>
      </p:sp>
    </p:spTree>
    <p:extLst>
      <p:ext uri="{BB962C8B-B14F-4D97-AF65-F5344CB8AC3E}">
        <p14:creationId xmlns:p14="http://schemas.microsoft.com/office/powerpoint/2010/main" val="56209357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B741A-5B99-62F1-45C2-F97F2BC8D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D3CF0FF-9DA0-47D4-27D8-AF0E59D65C4E}"/>
              </a:ext>
            </a:extLst>
          </p:cNvPr>
          <p:cNvSpPr txBox="1"/>
          <p:nvPr/>
        </p:nvSpPr>
        <p:spPr>
          <a:xfrm>
            <a:off x="324001" y="276114"/>
            <a:ext cx="758191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Tentative experimental set-up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1D8C833-3C88-3ADF-B693-115A35AE6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64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2C0585-23FD-D495-E4EA-673622AF5F89}"/>
              </a:ext>
            </a:extLst>
          </p:cNvPr>
          <p:cNvSpPr txBox="1"/>
          <p:nvPr/>
        </p:nvSpPr>
        <p:spPr>
          <a:xfrm>
            <a:off x="324001" y="1072051"/>
            <a:ext cx="4143637" cy="21390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 b="1"/>
            </a:lvl1pPr>
          </a:lstStyle>
          <a:p>
            <a:pPr marL="0" indent="0">
              <a:buNone/>
            </a:pPr>
            <a:r>
              <a:rPr lang="en-US" sz="1100" u="sng">
                <a:latin typeface="Arial" panose="020B0604020202020204" pitchFamily="34" charset="0"/>
              </a:rPr>
              <a:t>Key steps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b="0">
                <a:latin typeface="Arial" panose="020B0604020202020204" pitchFamily="34" charset="0"/>
              </a:rPr>
              <a:t>Select two power systems</a:t>
            </a:r>
          </a:p>
          <a:p>
            <a:pPr marL="339725" indent="-112713">
              <a:tabLst>
                <a:tab pos="339725" algn="l"/>
              </a:tabLst>
            </a:pPr>
            <a:r>
              <a:rPr lang="en-US" sz="1100" b="0">
                <a:latin typeface="Arial" panose="020B0604020202020204" pitchFamily="34" charset="0"/>
                <a:cs typeface="Arial" panose="020B0604020202020204" pitchFamily="34" charset="0"/>
              </a:rPr>
              <a:t>Laos (1,411 constraints and 1,056 variables)</a:t>
            </a:r>
          </a:p>
          <a:p>
            <a:pPr marL="339725" indent="-112713">
              <a:tabLst>
                <a:tab pos="339725" algn="l"/>
              </a:tabLst>
            </a:pPr>
            <a:r>
              <a:rPr lang="en-US" sz="1100" b="0">
                <a:latin typeface="Arial" panose="020B0604020202020204" pitchFamily="34" charset="0"/>
                <a:cs typeface="Arial" panose="020B0604020202020204" pitchFamily="34" charset="0"/>
              </a:rPr>
              <a:t>Thailand (74,633 constraints and 54,312 variables)</a:t>
            </a:r>
          </a:p>
          <a:p>
            <a:pPr marL="228600" indent="-228600">
              <a:buFont typeface="+mj-lt"/>
              <a:buAutoNum type="arabicPeriod" startAt="2"/>
            </a:pPr>
            <a:r>
              <a:rPr lang="en-US" sz="1100" b="0">
                <a:latin typeface="Arial" panose="020B0604020202020204" pitchFamily="34" charset="0"/>
              </a:rPr>
              <a:t>Use the following data from topic 2</a:t>
            </a:r>
          </a:p>
          <a:p>
            <a:pPr marL="339725" indent="-112713">
              <a:tabLst>
                <a:tab pos="339725" algn="l"/>
              </a:tabLst>
            </a:pPr>
            <a:r>
              <a:rPr lang="en-US" sz="1100" b="0">
                <a:latin typeface="Arial" panose="020B0604020202020204" pitchFamily="34" charset="0"/>
                <a:cs typeface="Arial" panose="020B0604020202020204" pitchFamily="34" charset="0"/>
              </a:rPr>
              <a:t>Leading drivers for electricity price across trading schemes</a:t>
            </a:r>
          </a:p>
          <a:p>
            <a:pPr marL="339725" indent="-112713">
              <a:tabLst>
                <a:tab pos="339725" algn="l"/>
              </a:tabLst>
            </a:pPr>
            <a:r>
              <a:rPr lang="en-US" sz="1100" b="0">
                <a:latin typeface="Arial" panose="020B0604020202020204" pitchFamily="34" charset="0"/>
                <a:cs typeface="Arial" panose="020B0604020202020204" pitchFamily="34" charset="0"/>
              </a:rPr>
              <a:t>Price change under each scenario</a:t>
            </a:r>
          </a:p>
          <a:p>
            <a:pPr marL="228600" indent="-228600">
              <a:buFont typeface="+mj-lt"/>
              <a:buAutoNum type="arabicPeriod" startAt="3"/>
            </a:pPr>
            <a:r>
              <a:rPr lang="en-US" sz="1100" b="0">
                <a:latin typeface="Arial" panose="020B0604020202020204" pitchFamily="34" charset="0"/>
                <a:cs typeface="Arial" panose="020B0604020202020204" pitchFamily="34" charset="0"/>
              </a:rPr>
              <a:t>Set-up and run partial equilibrium model</a:t>
            </a:r>
          </a:p>
          <a:p>
            <a:pPr marL="228600" indent="-228600">
              <a:buFont typeface="+mj-lt"/>
              <a:buAutoNum type="arabicPeriod" startAt="3"/>
            </a:pPr>
            <a:r>
              <a:rPr lang="en-US" sz="1100" b="0">
                <a:latin typeface="Arial" panose="020B0604020202020204" pitchFamily="34" charset="0"/>
                <a:cs typeface="Arial" panose="020B0604020202020204" pitchFamily="34" charset="0"/>
              </a:rPr>
              <a:t>Extract model outputs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5078C-27B0-DB92-9E04-B5FE87697F7C}"/>
              </a:ext>
            </a:extLst>
          </p:cNvPr>
          <p:cNvSpPr txBox="1"/>
          <p:nvPr/>
        </p:nvSpPr>
        <p:spPr>
          <a:xfrm>
            <a:off x="5284101" y="1085585"/>
            <a:ext cx="2605633" cy="198515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Hardware</a:t>
            </a:r>
          </a:p>
          <a:p>
            <a:pPr marL="112713" indent="-1127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Hopper Cluster (@Cornell CAC)</a:t>
            </a:r>
          </a:p>
          <a:p>
            <a:pPr marL="112713" indent="-11271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39725" algn="l"/>
              </a:tabLst>
            </a:pP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Dual 20-core Intel Xeon Gold 5218R CPUs @ 2.1 GHz, 192 GB of RAM</a:t>
            </a:r>
          </a:p>
          <a:p>
            <a:pPr marL="112713" indent="-11271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39725" algn="l"/>
              </a:tabLst>
            </a:pPr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tabLst>
                <a:tab pos="339725" algn="l"/>
              </a:tabLst>
            </a:pPr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</a:p>
          <a:p>
            <a:pPr marL="112713" indent="-11271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39725" algn="l"/>
              </a:tabLst>
            </a:pP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Python 3.10</a:t>
            </a:r>
          </a:p>
          <a:p>
            <a:pPr marL="112713" indent="-11271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39725" algn="l"/>
              </a:tabLst>
            </a:pPr>
            <a:r>
              <a:rPr lang="en-US" sz="1100" err="1">
                <a:latin typeface="Arial" panose="020B0604020202020204" pitchFamily="34" charset="0"/>
                <a:cs typeface="Arial" panose="020B0604020202020204" pitchFamily="34" charset="0"/>
              </a:rPr>
              <a:t>OpenHPC</a:t>
            </a: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 2.3 with Rocky Linux 8.4</a:t>
            </a:r>
          </a:p>
          <a:p>
            <a:pPr marL="112713" indent="-11271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39725" algn="l"/>
              </a:tabLst>
            </a:pPr>
            <a:r>
              <a:rPr lang="en-US" sz="1100" err="1">
                <a:latin typeface="Arial" panose="020B0604020202020204" pitchFamily="34" charset="0"/>
                <a:cs typeface="Arial" panose="020B0604020202020204" pitchFamily="34" charset="0"/>
              </a:rPr>
              <a:t>Gurobi</a:t>
            </a: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 3.9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CC5211A-287A-CE98-D4D3-1D31442D241A}"/>
              </a:ext>
            </a:extLst>
          </p:cNvPr>
          <p:cNvCxnSpPr>
            <a:cxnSpLocks/>
          </p:cNvCxnSpPr>
          <p:nvPr/>
        </p:nvCxnSpPr>
        <p:spPr>
          <a:xfrm>
            <a:off x="4904476" y="911474"/>
            <a:ext cx="0" cy="29364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2776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B741A-5B99-62F1-45C2-F97F2BC8D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9CE21F-9E06-7370-8E60-18A7B48B6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54" y="1322007"/>
            <a:ext cx="8737534" cy="36167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3CF0FF-9DA0-47D4-27D8-AF0E59D65C4E}"/>
              </a:ext>
            </a:extLst>
          </p:cNvPr>
          <p:cNvSpPr txBox="1"/>
          <p:nvPr/>
        </p:nvSpPr>
        <p:spPr>
          <a:xfrm>
            <a:off x="324001" y="276114"/>
            <a:ext cx="758191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Hypotheses - Expected results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1D8C833-3C88-3ADF-B693-115A35AE6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65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21A2FA-7DAC-8EFB-EB3D-4DB637C215D8}"/>
              </a:ext>
            </a:extLst>
          </p:cNvPr>
          <p:cNvSpPr txBox="1"/>
          <p:nvPr/>
        </p:nvSpPr>
        <p:spPr>
          <a:xfrm>
            <a:off x="324001" y="1067783"/>
            <a:ext cx="474495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SG" sz="1100" b="1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Example outputs based on a case study of LPG subsidy reform</a:t>
            </a:r>
            <a:endParaRPr lang="en-US" sz="1100" b="1" dirty="0">
              <a:latin typeface="Arial" panose="020B0604020202020204" pitchFamily="34" charset="0"/>
              <a:ea typeface="Gill Sans MT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1198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A63D0-14DB-1E47-8103-F17CD1CBC35A}" type="slidenum">
              <a:rPr lang="en-US" smtClean="0">
                <a:cs typeface="Arial" panose="020B0604020202020204" pitchFamily="34" charset="0"/>
              </a:rPr>
              <a:t>66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03056B-DD63-1347-8368-6A0DB59E108E}"/>
              </a:ext>
            </a:extLst>
          </p:cNvPr>
          <p:cNvSpPr txBox="1"/>
          <p:nvPr/>
        </p:nvSpPr>
        <p:spPr>
          <a:xfrm>
            <a:off x="282307" y="1017778"/>
            <a:ext cx="6151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</a:t>
            </a:r>
            <a:endParaRPr lang="en-US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2F18D9-C038-B400-AEF8-7F25B36A5DF3}"/>
              </a:ext>
            </a:extLst>
          </p:cNvPr>
          <p:cNvSpPr txBox="1"/>
          <p:nvPr/>
        </p:nvSpPr>
        <p:spPr>
          <a:xfrm>
            <a:off x="324001" y="276114"/>
            <a:ext cx="711938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 roadmap for 2024-2026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011C8DD-D00E-E389-2ABA-5F4162CE7E0D}"/>
              </a:ext>
            </a:extLst>
          </p:cNvPr>
          <p:cNvCxnSpPr>
            <a:cxnSpLocks/>
          </p:cNvCxnSpPr>
          <p:nvPr/>
        </p:nvCxnSpPr>
        <p:spPr>
          <a:xfrm>
            <a:off x="516835" y="2847561"/>
            <a:ext cx="782706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12BCEB2-82E8-07C9-FC59-B53E87AD6D9B}"/>
              </a:ext>
            </a:extLst>
          </p:cNvPr>
          <p:cNvGrpSpPr/>
          <p:nvPr/>
        </p:nvGrpSpPr>
        <p:grpSpPr>
          <a:xfrm>
            <a:off x="813354" y="2694041"/>
            <a:ext cx="1371600" cy="1595273"/>
            <a:chOff x="798444" y="2694041"/>
            <a:chExt cx="1371600" cy="1595273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1D703D4-93FF-8D47-E981-6C9197F6BD46}"/>
                </a:ext>
              </a:extLst>
            </p:cNvPr>
            <p:cNvCxnSpPr>
              <a:cxnSpLocks/>
            </p:cNvCxnSpPr>
            <p:nvPr/>
          </p:nvCxnSpPr>
          <p:spPr>
            <a:xfrm>
              <a:off x="967410" y="2694041"/>
              <a:ext cx="0" cy="107785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3A1D13E-A505-2D94-5DDB-610E2CBF02A8}"/>
                </a:ext>
              </a:extLst>
            </p:cNvPr>
            <p:cNvSpPr txBox="1"/>
            <p:nvPr/>
          </p:nvSpPr>
          <p:spPr>
            <a:xfrm>
              <a:off x="798444" y="3858427"/>
              <a:ext cx="1371600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SG" sz="1100">
                  <a:latin typeface="Arial" panose="020B0604020202020204" pitchFamily="34" charset="0"/>
                  <a:cs typeface="Arial" panose="020B0604020202020204" pitchFamily="34" charset="0"/>
                </a:rPr>
                <a:t>June/July 2024</a:t>
              </a:r>
            </a:p>
            <a:p>
              <a:r>
                <a:rPr lang="en-SG" sz="1100">
                  <a:latin typeface="Arial" panose="020B0604020202020204" pitchFamily="34" charset="0"/>
                  <a:cs typeface="Arial" panose="020B0604020202020204" pitchFamily="34" charset="0"/>
                </a:rPr>
                <a:t>Submit paper 1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7A7366A-C974-7C74-52BC-979DCB57084C}"/>
              </a:ext>
            </a:extLst>
          </p:cNvPr>
          <p:cNvGrpSpPr/>
          <p:nvPr/>
        </p:nvGrpSpPr>
        <p:grpSpPr>
          <a:xfrm>
            <a:off x="2114487" y="1100690"/>
            <a:ext cx="1371600" cy="2096957"/>
            <a:chOff x="1815102" y="1096257"/>
            <a:chExt cx="1371600" cy="2096957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2D56AB7-CD42-FD94-3FBF-D140BC6DA8F7}"/>
                </a:ext>
              </a:extLst>
            </p:cNvPr>
            <p:cNvCxnSpPr>
              <a:cxnSpLocks/>
            </p:cNvCxnSpPr>
            <p:nvPr/>
          </p:nvCxnSpPr>
          <p:spPr>
            <a:xfrm>
              <a:off x="1966418" y="1759226"/>
              <a:ext cx="0" cy="14339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C59E00D-CC77-86C6-0209-F44C131D0294}"/>
                </a:ext>
              </a:extLst>
            </p:cNvPr>
            <p:cNvSpPr txBox="1"/>
            <p:nvPr/>
          </p:nvSpPr>
          <p:spPr>
            <a:xfrm>
              <a:off x="1815102" y="1096257"/>
              <a:ext cx="1371600" cy="6001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Fall 2024</a:t>
              </a:r>
            </a:p>
            <a:p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Audit infrastructure policy course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A53DB9D-5D4D-722A-C18E-3A7E193119D3}"/>
              </a:ext>
            </a:extLst>
          </p:cNvPr>
          <p:cNvGrpSpPr/>
          <p:nvPr/>
        </p:nvGrpSpPr>
        <p:grpSpPr>
          <a:xfrm>
            <a:off x="561562" y="2694041"/>
            <a:ext cx="1371600" cy="885876"/>
            <a:chOff x="561562" y="2694041"/>
            <a:chExt cx="1371600" cy="88587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C608983-CAD3-0493-B781-3B21899D4EE2}"/>
                </a:ext>
              </a:extLst>
            </p:cNvPr>
            <p:cNvSpPr txBox="1"/>
            <p:nvPr/>
          </p:nvSpPr>
          <p:spPr>
            <a:xfrm>
              <a:off x="561562" y="3149030"/>
              <a:ext cx="1371600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SG" sz="1100">
                  <a:latin typeface="Arial" panose="020B0604020202020204" pitchFamily="34" charset="0"/>
                  <a:cs typeface="Arial" panose="020B0604020202020204" pitchFamily="34" charset="0"/>
                </a:rPr>
                <a:t>13 June 2024</a:t>
              </a:r>
            </a:p>
            <a:p>
              <a:r>
                <a:rPr lang="en-SG" sz="1100">
                  <a:latin typeface="Arial" panose="020B0604020202020204" pitchFamily="34" charset="0"/>
                  <a:cs typeface="Arial" panose="020B0604020202020204" pitchFamily="34" charset="0"/>
                </a:rPr>
                <a:t>Preliminary exam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D619975-BF17-B516-5274-923D5B5A2F19}"/>
                </a:ext>
              </a:extLst>
            </p:cNvPr>
            <p:cNvCxnSpPr>
              <a:cxnSpLocks/>
            </p:cNvCxnSpPr>
            <p:nvPr/>
          </p:nvCxnSpPr>
          <p:spPr>
            <a:xfrm>
              <a:off x="798444" y="2694041"/>
              <a:ext cx="0" cy="30704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B7E00C4-8708-5672-048A-FD9324152D53}"/>
              </a:ext>
            </a:extLst>
          </p:cNvPr>
          <p:cNvGrpSpPr/>
          <p:nvPr/>
        </p:nvGrpSpPr>
        <p:grpSpPr>
          <a:xfrm>
            <a:off x="7701712" y="2692385"/>
            <a:ext cx="1371600" cy="823190"/>
            <a:chOff x="7195930" y="2692385"/>
            <a:chExt cx="1371600" cy="82319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AADBAA6-917E-8213-B25B-9BE0B54BB8B6}"/>
                </a:ext>
              </a:extLst>
            </p:cNvPr>
            <p:cNvSpPr txBox="1"/>
            <p:nvPr/>
          </p:nvSpPr>
          <p:spPr>
            <a:xfrm>
              <a:off x="7195930" y="3084688"/>
              <a:ext cx="1371600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SG" sz="1100">
                  <a:latin typeface="Arial" panose="020B0604020202020204" pitchFamily="34" charset="0"/>
                  <a:cs typeface="Arial" panose="020B0604020202020204" pitchFamily="34" charset="0"/>
                </a:rPr>
                <a:t>By August 2026</a:t>
              </a:r>
            </a:p>
            <a:p>
              <a:r>
                <a:rPr lang="en-SG" sz="1100">
                  <a:latin typeface="Arial" panose="020B0604020202020204" pitchFamily="34" charset="0"/>
                  <a:cs typeface="Arial" panose="020B0604020202020204" pitchFamily="34" charset="0"/>
                </a:rPr>
                <a:t>PhD Defense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79DA5D2-EE67-64D4-8B2A-26579EA9216F}"/>
                </a:ext>
              </a:extLst>
            </p:cNvPr>
            <p:cNvCxnSpPr>
              <a:cxnSpLocks/>
            </p:cNvCxnSpPr>
            <p:nvPr/>
          </p:nvCxnSpPr>
          <p:spPr>
            <a:xfrm>
              <a:off x="7412742" y="2692385"/>
              <a:ext cx="0" cy="30704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26603B1-2C34-B7D1-0D43-971BABEE1F43}"/>
              </a:ext>
            </a:extLst>
          </p:cNvPr>
          <p:cNvGrpSpPr/>
          <p:nvPr/>
        </p:nvGrpSpPr>
        <p:grpSpPr>
          <a:xfrm>
            <a:off x="7443387" y="2675843"/>
            <a:ext cx="1371600" cy="1595273"/>
            <a:chOff x="5086350" y="2694041"/>
            <a:chExt cx="1371600" cy="159527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6E39611-BC34-4719-3A0B-FC8748DDB602}"/>
                </a:ext>
              </a:extLst>
            </p:cNvPr>
            <p:cNvSpPr txBox="1"/>
            <p:nvPr/>
          </p:nvSpPr>
          <p:spPr>
            <a:xfrm>
              <a:off x="5086350" y="3858427"/>
              <a:ext cx="1371600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SG" sz="1100">
                  <a:latin typeface="Arial" panose="020B0604020202020204" pitchFamily="34" charset="0"/>
                  <a:cs typeface="Arial" panose="020B0604020202020204" pitchFamily="34" charset="0"/>
                </a:rPr>
                <a:t>June 2026</a:t>
              </a:r>
            </a:p>
            <a:p>
              <a:r>
                <a:rPr lang="en-SG" sz="1100">
                  <a:latin typeface="Arial" panose="020B0604020202020204" pitchFamily="34" charset="0"/>
                  <a:cs typeface="Arial" panose="020B0604020202020204" pitchFamily="34" charset="0"/>
                </a:rPr>
                <a:t>Submit paper 3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BE1743E9-C7F1-CD92-7680-47089262E979}"/>
                </a:ext>
              </a:extLst>
            </p:cNvPr>
            <p:cNvCxnSpPr>
              <a:cxnSpLocks/>
            </p:cNvCxnSpPr>
            <p:nvPr/>
          </p:nvCxnSpPr>
          <p:spPr>
            <a:xfrm>
              <a:off x="5207976" y="2694041"/>
              <a:ext cx="0" cy="99834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81563BE-AF2C-1C4A-9713-2AB4318DECA3}"/>
              </a:ext>
            </a:extLst>
          </p:cNvPr>
          <p:cNvGrpSpPr/>
          <p:nvPr/>
        </p:nvGrpSpPr>
        <p:grpSpPr>
          <a:xfrm>
            <a:off x="4609924" y="1792458"/>
            <a:ext cx="1579686" cy="1210184"/>
            <a:chOff x="3032071" y="1783443"/>
            <a:chExt cx="1579686" cy="121018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0D7BC96-8E54-C550-E8E7-9352D6A62D0E}"/>
                </a:ext>
              </a:extLst>
            </p:cNvPr>
            <p:cNvSpPr txBox="1"/>
            <p:nvPr/>
          </p:nvSpPr>
          <p:spPr>
            <a:xfrm>
              <a:off x="3032071" y="1783443"/>
              <a:ext cx="1579686" cy="6001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(TBC)</a:t>
              </a:r>
            </a:p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July-August 2025</a:t>
              </a:r>
            </a:p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Secure an internship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49790C7-6DF0-5D01-E654-16778ABB0CB1}"/>
                </a:ext>
              </a:extLst>
            </p:cNvPr>
            <p:cNvCxnSpPr>
              <a:cxnSpLocks/>
            </p:cNvCxnSpPr>
            <p:nvPr/>
          </p:nvCxnSpPr>
          <p:spPr>
            <a:xfrm>
              <a:off x="3186702" y="2358059"/>
              <a:ext cx="0" cy="63556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EBB1F5F-0ED4-F2D8-2B4D-E5D4D2743243}"/>
              </a:ext>
            </a:extLst>
          </p:cNvPr>
          <p:cNvGrpSpPr/>
          <p:nvPr/>
        </p:nvGrpSpPr>
        <p:grpSpPr>
          <a:xfrm>
            <a:off x="1275648" y="1873934"/>
            <a:ext cx="1371600" cy="1119693"/>
            <a:chOff x="1275648" y="1873934"/>
            <a:chExt cx="1371600" cy="111969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42A9383-B871-7742-1DFF-0C98418B99C0}"/>
                </a:ext>
              </a:extLst>
            </p:cNvPr>
            <p:cNvSpPr txBox="1"/>
            <p:nvPr/>
          </p:nvSpPr>
          <p:spPr>
            <a:xfrm>
              <a:off x="1275648" y="1873934"/>
              <a:ext cx="1371600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SG" sz="1100">
                  <a:latin typeface="Arial" panose="020B0604020202020204" pitchFamily="34" charset="0"/>
                  <a:cs typeface="Arial" panose="020B0604020202020204" pitchFamily="34" charset="0"/>
                </a:rPr>
                <a:t>July 2024</a:t>
              </a:r>
            </a:p>
            <a:p>
              <a:r>
                <a:rPr lang="en-SG" sz="1100">
                  <a:latin typeface="Arial" panose="020B0604020202020204" pitchFamily="34" charset="0"/>
                  <a:cs typeface="Arial" panose="020B0604020202020204" pitchFamily="34" charset="0"/>
                </a:rPr>
                <a:t>Start topic 2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0EB3E8ED-8440-1357-B4ED-88E4225B841B}"/>
                </a:ext>
              </a:extLst>
            </p:cNvPr>
            <p:cNvCxnSpPr>
              <a:cxnSpLocks/>
            </p:cNvCxnSpPr>
            <p:nvPr/>
          </p:nvCxnSpPr>
          <p:spPr>
            <a:xfrm>
              <a:off x="1413013" y="2304821"/>
              <a:ext cx="0" cy="68880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86F4762-F3B9-DCE1-9CC7-64ADDA70850D}"/>
              </a:ext>
            </a:extLst>
          </p:cNvPr>
          <p:cNvGrpSpPr/>
          <p:nvPr/>
        </p:nvGrpSpPr>
        <p:grpSpPr>
          <a:xfrm>
            <a:off x="3869255" y="2684858"/>
            <a:ext cx="1371600" cy="1595273"/>
            <a:chOff x="2839279" y="2694041"/>
            <a:chExt cx="1371600" cy="159527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9FF83A-9360-50EC-9F08-06EB570B059B}"/>
                </a:ext>
              </a:extLst>
            </p:cNvPr>
            <p:cNvSpPr txBox="1"/>
            <p:nvPr/>
          </p:nvSpPr>
          <p:spPr>
            <a:xfrm>
              <a:off x="2839279" y="3858427"/>
              <a:ext cx="1371600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SG" sz="1100">
                  <a:latin typeface="Arial" panose="020B0604020202020204" pitchFamily="34" charset="0"/>
                  <a:cs typeface="Arial" panose="020B0604020202020204" pitchFamily="34" charset="0"/>
                </a:rPr>
                <a:t>June 2025</a:t>
              </a:r>
            </a:p>
            <a:p>
              <a:r>
                <a:rPr lang="en-SG" sz="1100">
                  <a:latin typeface="Arial" panose="020B0604020202020204" pitchFamily="34" charset="0"/>
                  <a:cs typeface="Arial" panose="020B0604020202020204" pitchFamily="34" charset="0"/>
                </a:rPr>
                <a:t>Submit paper 2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ED1117C-B67F-255E-EE2F-FC80784CF1A1}"/>
                </a:ext>
              </a:extLst>
            </p:cNvPr>
            <p:cNvCxnSpPr>
              <a:cxnSpLocks/>
            </p:cNvCxnSpPr>
            <p:nvPr/>
          </p:nvCxnSpPr>
          <p:spPr>
            <a:xfrm>
              <a:off x="3003210" y="2694041"/>
              <a:ext cx="0" cy="99834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F71F989-8CB1-328B-FB3C-E774440F5131}"/>
              </a:ext>
            </a:extLst>
          </p:cNvPr>
          <p:cNvGrpSpPr/>
          <p:nvPr/>
        </p:nvGrpSpPr>
        <p:grpSpPr>
          <a:xfrm>
            <a:off x="2846028" y="2694041"/>
            <a:ext cx="1371600" cy="2263356"/>
            <a:chOff x="3659575" y="2694041"/>
            <a:chExt cx="1371600" cy="226335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1C855FC-C9C6-A78C-2E73-A1CB40934F19}"/>
                </a:ext>
              </a:extLst>
            </p:cNvPr>
            <p:cNvSpPr txBox="1"/>
            <p:nvPr/>
          </p:nvSpPr>
          <p:spPr>
            <a:xfrm>
              <a:off x="3659575" y="4357233"/>
              <a:ext cx="1371600" cy="6001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11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/>
                <a:t>Spring 2025</a:t>
              </a:r>
            </a:p>
            <a:p>
              <a:r>
                <a:rPr lang="en-US"/>
                <a:t>Audit infrastructure financing course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6CE1D292-7786-32ED-62BD-E93EDE08F7E5}"/>
                </a:ext>
              </a:extLst>
            </p:cNvPr>
            <p:cNvCxnSpPr>
              <a:cxnSpLocks/>
            </p:cNvCxnSpPr>
            <p:nvPr/>
          </p:nvCxnSpPr>
          <p:spPr>
            <a:xfrm>
              <a:off x="3936149" y="2694041"/>
              <a:ext cx="0" cy="159527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FF86C36-3BB6-985E-7B05-666DAC3E42C9}"/>
              </a:ext>
            </a:extLst>
          </p:cNvPr>
          <p:cNvGrpSpPr/>
          <p:nvPr/>
        </p:nvGrpSpPr>
        <p:grpSpPr>
          <a:xfrm>
            <a:off x="5170643" y="2692385"/>
            <a:ext cx="1371600" cy="1180316"/>
            <a:chOff x="5034470" y="2692385"/>
            <a:chExt cx="1371600" cy="118031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0028883-4E37-7710-B98F-30217599256A}"/>
                </a:ext>
              </a:extLst>
            </p:cNvPr>
            <p:cNvSpPr txBox="1"/>
            <p:nvPr/>
          </p:nvSpPr>
          <p:spPr>
            <a:xfrm>
              <a:off x="5034470" y="3441814"/>
              <a:ext cx="1371600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SG" sz="1100">
                  <a:latin typeface="Arial" panose="020B0604020202020204" pitchFamily="34" charset="0"/>
                  <a:cs typeface="Arial" panose="020B0604020202020204" pitchFamily="34" charset="0"/>
                </a:rPr>
                <a:t>August 2025</a:t>
              </a:r>
            </a:p>
            <a:p>
              <a:r>
                <a:rPr lang="en-SG" sz="1100">
                  <a:latin typeface="Arial" panose="020B0604020202020204" pitchFamily="34" charset="0"/>
                  <a:cs typeface="Arial" panose="020B0604020202020204" pitchFamily="34" charset="0"/>
                </a:rPr>
                <a:t>Start topic 3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0CE91AFB-4C7D-F555-99C4-B40EDCA948F5}"/>
                </a:ext>
              </a:extLst>
            </p:cNvPr>
            <p:cNvCxnSpPr>
              <a:cxnSpLocks/>
            </p:cNvCxnSpPr>
            <p:nvPr/>
          </p:nvCxnSpPr>
          <p:spPr>
            <a:xfrm>
              <a:off x="5175482" y="2692385"/>
              <a:ext cx="0" cy="63556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7FF4037F-EFE4-B5CC-5D1F-5CC3CBDABF85}"/>
              </a:ext>
            </a:extLst>
          </p:cNvPr>
          <p:cNvSpPr txBox="1"/>
          <p:nvPr/>
        </p:nvSpPr>
        <p:spPr>
          <a:xfrm>
            <a:off x="6542243" y="356640"/>
            <a:ext cx="1937319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100" i="1">
                <a:latin typeface="Arial" panose="020B0604020202020204" pitchFamily="34" charset="0"/>
                <a:cs typeface="Arial" panose="020B0604020202020204" pitchFamily="34" charset="0"/>
              </a:rPr>
              <a:t>Conferences to attend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>
                <a:latin typeface="Arial" panose="020B0604020202020204" pitchFamily="34" charset="0"/>
                <a:cs typeface="Arial" panose="020B0604020202020204" pitchFamily="34" charset="0"/>
              </a:rPr>
              <a:t>INFORMS</a:t>
            </a:r>
          </a:p>
        </p:txBody>
      </p:sp>
    </p:spTree>
    <p:extLst>
      <p:ext uri="{BB962C8B-B14F-4D97-AF65-F5344CB8AC3E}">
        <p14:creationId xmlns:p14="http://schemas.microsoft.com/office/powerpoint/2010/main" val="325957203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A8129A-8F28-8479-0F36-BC85C78D82FA}"/>
              </a:ext>
            </a:extLst>
          </p:cNvPr>
          <p:cNvSpPr txBox="1"/>
          <p:nvPr/>
        </p:nvSpPr>
        <p:spPr>
          <a:xfrm>
            <a:off x="1233488" y="1928432"/>
            <a:ext cx="715803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</a:t>
            </a:r>
          </a:p>
          <a:p>
            <a:r>
              <a:rPr lang="en-US" sz="11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me know if you have questions</a:t>
            </a:r>
            <a:endParaRPr lang="en-US" sz="28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D875E9-8D03-CCF6-AC65-3DE8945F3BE7}"/>
              </a:ext>
            </a:extLst>
          </p:cNvPr>
          <p:cNvSpPr txBox="1"/>
          <p:nvPr/>
        </p:nvSpPr>
        <p:spPr>
          <a:xfrm>
            <a:off x="1233488" y="2667095"/>
            <a:ext cx="32194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Phumthep Bunnak </a:t>
            </a:r>
          </a:p>
          <a:p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pb585</a:t>
            </a: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@cornell.edu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A2921-5F9D-D29F-1C49-8789B0E42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007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5174E-0281-EF4A-BB1C-71E29AF4B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2BFD04-3F11-9FA9-97C5-B29CBBBE9F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558946" y="1417816"/>
            <a:ext cx="2930960" cy="31155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34CF12-5C89-494A-A416-E425CA6E5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68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89875A-CA9C-CC32-9647-09976E8DDE45}"/>
              </a:ext>
            </a:extLst>
          </p:cNvPr>
          <p:cNvSpPr txBox="1"/>
          <p:nvPr/>
        </p:nvSpPr>
        <p:spPr>
          <a:xfrm>
            <a:off x="323998" y="270134"/>
            <a:ext cx="662544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 is promising but need some caution </a:t>
            </a:r>
            <a:b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looking at speed-up of Laos and Cambodia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D99104D-EAB9-37BD-78D2-898AF054FC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304881"/>
              </p:ext>
            </p:extLst>
          </p:nvPr>
        </p:nvGraphicFramePr>
        <p:xfrm>
          <a:off x="323998" y="1663237"/>
          <a:ext cx="4711891" cy="19688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7861">
                  <a:extLst>
                    <a:ext uri="{9D8B030D-6E8A-4147-A177-3AD203B41FA5}">
                      <a16:colId xmlns:a16="http://schemas.microsoft.com/office/drawing/2014/main" val="2840783620"/>
                    </a:ext>
                  </a:extLst>
                </a:gridCol>
                <a:gridCol w="874928">
                  <a:extLst>
                    <a:ext uri="{9D8B030D-6E8A-4147-A177-3AD203B41FA5}">
                      <a16:colId xmlns:a16="http://schemas.microsoft.com/office/drawing/2014/main" val="1641247067"/>
                    </a:ext>
                  </a:extLst>
                </a:gridCol>
                <a:gridCol w="690684">
                  <a:extLst>
                    <a:ext uri="{9D8B030D-6E8A-4147-A177-3AD203B41FA5}">
                      <a16:colId xmlns:a16="http://schemas.microsoft.com/office/drawing/2014/main" val="3188775308"/>
                    </a:ext>
                  </a:extLst>
                </a:gridCol>
                <a:gridCol w="782806">
                  <a:extLst>
                    <a:ext uri="{9D8B030D-6E8A-4147-A177-3AD203B41FA5}">
                      <a16:colId xmlns:a16="http://schemas.microsoft.com/office/drawing/2014/main" val="1976864357"/>
                    </a:ext>
                  </a:extLst>
                </a:gridCol>
                <a:gridCol w="782806">
                  <a:extLst>
                    <a:ext uri="{9D8B030D-6E8A-4147-A177-3AD203B41FA5}">
                      <a16:colId xmlns:a16="http://schemas.microsoft.com/office/drawing/2014/main" val="2462273485"/>
                    </a:ext>
                  </a:extLst>
                </a:gridCol>
                <a:gridCol w="782806">
                  <a:extLst>
                    <a:ext uri="{9D8B030D-6E8A-4147-A177-3AD203B41FA5}">
                      <a16:colId xmlns:a16="http://schemas.microsoft.com/office/drawing/2014/main" val="1069806745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Sim. horizon (</a:t>
                      </a:r>
                      <a:r>
                        <a:rPr lang="en-US" sz="11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</a:t>
                      </a:r>
                      <a:r>
                        <a:rPr lang="en-US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Deviation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5616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Cambodia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01477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Cambodia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1.088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-0.445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19.232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33015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Cambodia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21.643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2196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Laos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-105.274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68.123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68913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Laos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6.797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-89.493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187.03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75624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Laos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8.047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-113.601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126.516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59350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Thailand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96929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Thailand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4.053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48659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Thailand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78628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FC81D9D-ACA7-434C-BEF7-C288DE52538F}"/>
              </a:ext>
            </a:extLst>
          </p:cNvPr>
          <p:cNvSpPr txBox="1"/>
          <p:nvPr/>
        </p:nvSpPr>
        <p:spPr>
          <a:xfrm>
            <a:off x="328759" y="1021679"/>
            <a:ext cx="31102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171450" indent="-171450">
              <a:lnSpc>
                <a:spcPct val="200000"/>
              </a:lnSpc>
              <a:buFont typeface="Arial" panose="020B0604020202020204" pitchFamily="34" charset="0"/>
              <a:buChar char="•"/>
              <a:defRPr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defRPr>
            </a:lvl1pPr>
            <a:lvl2pPr marL="514350" lvl="1" indent="-171450">
              <a:lnSpc>
                <a:spcPct val="200000"/>
              </a:lnSpc>
              <a:buFont typeface="Arial" panose="020B0604020202020204" pitchFamily="34" charset="0"/>
              <a:buChar char="•"/>
              <a:defRPr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defRPr>
            </a:lvl2pPr>
          </a:lstStyle>
          <a:p>
            <a:pPr marL="0" indent="0">
              <a:lnSpc>
                <a:spcPct val="100000"/>
              </a:lnSpc>
              <a:buNone/>
            </a:pPr>
            <a:r>
              <a:rPr lang="en-US" sz="1000" dirty="0"/>
              <a:t>Summary statistics of deviation in objective values from iterative rounding and </a:t>
            </a:r>
            <a:r>
              <a:rPr lang="en-US" sz="1000" dirty="0" err="1"/>
              <a:t>Gurobi</a:t>
            </a:r>
            <a:endParaRPr lang="en-US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DBB84C-B4D0-1C86-3FDA-439E56A6B6E4}"/>
              </a:ext>
            </a:extLst>
          </p:cNvPr>
          <p:cNvSpPr txBox="1"/>
          <p:nvPr/>
        </p:nvSpPr>
        <p:spPr>
          <a:xfrm>
            <a:off x="5558946" y="1021679"/>
            <a:ext cx="311027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171450" indent="-171450">
              <a:lnSpc>
                <a:spcPct val="200000"/>
              </a:lnSpc>
              <a:buFont typeface="Arial" panose="020B0604020202020204" pitchFamily="34" charset="0"/>
              <a:buChar char="•"/>
              <a:defRPr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defRPr>
            </a:lvl1pPr>
            <a:lvl2pPr marL="514350" lvl="1" indent="-171450">
              <a:lnSpc>
                <a:spcPct val="200000"/>
              </a:lnSpc>
              <a:buFont typeface="Arial" panose="020B0604020202020204" pitchFamily="34" charset="0"/>
              <a:buChar char="•"/>
              <a:defRPr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defRPr>
            </a:lvl2pPr>
          </a:lstStyle>
          <a:p>
            <a:pPr marL="0" indent="0">
              <a:lnSpc>
                <a:spcPct val="100000"/>
              </a:lnSpc>
              <a:buNone/>
            </a:pPr>
            <a:r>
              <a:rPr lang="en-US" sz="1000" dirty="0"/>
              <a:t>Boxplot of the deviations</a:t>
            </a:r>
          </a:p>
        </p:txBody>
      </p:sp>
    </p:spTree>
    <p:extLst>
      <p:ext uri="{BB962C8B-B14F-4D97-AF65-F5344CB8AC3E}">
        <p14:creationId xmlns:p14="http://schemas.microsoft.com/office/powerpoint/2010/main" val="346047766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9F899-E53B-8C84-B493-C66BFFC30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A23D475-1A1F-25D1-9D84-4FA12DEAB75E}"/>
              </a:ext>
            </a:extLst>
          </p:cNvPr>
          <p:cNvSpPr txBox="1"/>
          <p:nvPr/>
        </p:nvSpPr>
        <p:spPr>
          <a:xfrm>
            <a:off x="324000" y="270134"/>
            <a:ext cx="807269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implement the model? (1/2)</a:t>
            </a:r>
          </a:p>
          <a:p>
            <a:r>
              <a:rPr lang="en-US" sz="20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 excel VBA to Python</a:t>
            </a:r>
          </a:p>
        </p:txBody>
      </p:sp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648C5AEE-5AA7-E46E-3051-DC25A6BB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8447FF33-F5BF-3A42-B664-EABD922DB817}" type="slidenum">
              <a:rPr lang="en-US" smtClean="0"/>
              <a:t>69</a:t>
            </a:fld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CB6A5FD-0BAB-7DF3-B49A-DCB22F068115}"/>
              </a:ext>
            </a:extLst>
          </p:cNvPr>
          <p:cNvSpPr txBox="1"/>
          <p:nvPr/>
        </p:nvSpPr>
        <p:spPr>
          <a:xfrm>
            <a:off x="324001" y="1067783"/>
            <a:ext cx="474495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SG"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T</a:t>
            </a:r>
            <a:r>
              <a:rPr lang="en-US"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here is a excel spreadsheet with VBA code ~ 1500 lines of code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7DC055-B817-7E1D-9E53-D9900CC85729}"/>
              </a:ext>
            </a:extLst>
          </p:cNvPr>
          <p:cNvSpPr txBox="1"/>
          <p:nvPr/>
        </p:nvSpPr>
        <p:spPr>
          <a:xfrm>
            <a:off x="324001" y="4824075"/>
            <a:ext cx="331626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SOURCE: </a:t>
            </a:r>
            <a:r>
              <a:rPr lang="en-US" sz="7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Fabrizio et al (2016), A new tool for distributional incidence analysis: </a:t>
            </a:r>
            <a:br>
              <a:rPr lang="en-US" sz="7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 application to fuel subsidy reform</a:t>
            </a:r>
            <a:endParaRPr lang="en-US" sz="700">
              <a:latin typeface="Arial" panose="020B0604020202020204" pitchFamily="34" charset="0"/>
              <a:ea typeface="Gill Sans MT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C3E134-2801-F12A-6C2E-D9D400580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261" y="1384058"/>
            <a:ext cx="3145753" cy="26338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5E29DC-D540-23DF-ABC4-D8B410B7F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000" y="1384058"/>
            <a:ext cx="3843434" cy="2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96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A63D0-14DB-1E47-8103-F17CD1CBC35A}" type="slidenum">
              <a:rPr lang="en-US" smtClean="0">
                <a:cs typeface="Arial" panose="020B0604020202020204" pitchFamily="34" charset="0"/>
              </a:rPr>
              <a:t>7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4B52F8-1D80-516D-6C66-874006663073}"/>
              </a:ext>
            </a:extLst>
          </p:cNvPr>
          <p:cNvSpPr txBox="1"/>
          <p:nvPr/>
        </p:nvSpPr>
        <p:spPr>
          <a:xfrm>
            <a:off x="324001" y="276114"/>
            <a:ext cx="80103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has been a top policy agenda in regional cooperation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51E47570-61FB-38F1-3387-2C3F44EE0942}"/>
              </a:ext>
            </a:extLst>
          </p:cNvPr>
          <p:cNvSpPr txBox="1"/>
          <p:nvPr/>
        </p:nvSpPr>
        <p:spPr>
          <a:xfrm>
            <a:off x="958892" y="3694370"/>
            <a:ext cx="250317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Institutional factors</a:t>
            </a:r>
          </a:p>
        </p:txBody>
      </p:sp>
      <p:pic>
        <p:nvPicPr>
          <p:cNvPr id="115" name="Graphic 114" descr="Court with solid fill">
            <a:extLst>
              <a:ext uri="{FF2B5EF4-FFF2-40B4-BE49-F238E27FC236}">
                <a16:creationId xmlns:a16="http://schemas.microsoft.com/office/drawing/2014/main" id="{AA11AD37-E61F-90B2-A201-868A6D5CF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3200" y="3694370"/>
            <a:ext cx="342900" cy="342900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DBF48876-03B2-57C1-BAA9-AA84A961DAB2}"/>
              </a:ext>
            </a:extLst>
          </p:cNvPr>
          <p:cNvSpPr txBox="1"/>
          <p:nvPr/>
        </p:nvSpPr>
        <p:spPr>
          <a:xfrm>
            <a:off x="1004393" y="2373367"/>
            <a:ext cx="250317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Technical factors</a:t>
            </a:r>
          </a:p>
        </p:txBody>
      </p:sp>
      <p:pic>
        <p:nvPicPr>
          <p:cNvPr id="118" name="Graphic 117" descr="Work from home desk with solid fill">
            <a:extLst>
              <a:ext uri="{FF2B5EF4-FFF2-40B4-BE49-F238E27FC236}">
                <a16:creationId xmlns:a16="http://schemas.microsoft.com/office/drawing/2014/main" id="{35BC5764-8388-F844-DD2A-6F5FB8A700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8701" y="2373367"/>
            <a:ext cx="342900" cy="342900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318F3042-6889-FC2D-5A41-FB4345D60598}"/>
              </a:ext>
            </a:extLst>
          </p:cNvPr>
          <p:cNvSpPr txBox="1"/>
          <p:nvPr/>
        </p:nvSpPr>
        <p:spPr>
          <a:xfrm>
            <a:off x="1004393" y="1575893"/>
            <a:ext cx="250317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Political factors</a:t>
            </a:r>
          </a:p>
        </p:txBody>
      </p:sp>
      <p:pic>
        <p:nvPicPr>
          <p:cNvPr id="121" name="Graphic 120" descr="Office worker male with solid fill">
            <a:extLst>
              <a:ext uri="{FF2B5EF4-FFF2-40B4-BE49-F238E27FC236}">
                <a16:creationId xmlns:a16="http://schemas.microsoft.com/office/drawing/2014/main" id="{F33880D9-150C-2F08-F2DB-B59FB32114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8701" y="1575893"/>
            <a:ext cx="342900" cy="342900"/>
          </a:xfrm>
          <a:prstGeom prst="rect">
            <a:avLst/>
          </a:prstGeom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AC33210A-DF1B-1617-16D1-8610E100FDED}"/>
              </a:ext>
            </a:extLst>
          </p:cNvPr>
          <p:cNvSpPr txBox="1"/>
          <p:nvPr/>
        </p:nvSpPr>
        <p:spPr>
          <a:xfrm>
            <a:off x="2531645" y="1575893"/>
            <a:ext cx="306010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Political will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Agreement on location of the exchange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Common working language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3F6A3CCF-D6CE-84CC-17B2-F00553C92998}"/>
              </a:ext>
            </a:extLst>
          </p:cNvPr>
          <p:cNvSpPr txBox="1"/>
          <p:nvPr/>
        </p:nvSpPr>
        <p:spPr>
          <a:xfrm>
            <a:off x="2529107" y="2373367"/>
            <a:ext cx="250317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Grid codes – operational procedures, controls, tech spec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Third-party access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Wheeling charge calculation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Data and info sharing (especially Available Transmission Capacity)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D0753F16-035B-0A34-C095-F5B4F6F9D616}"/>
              </a:ext>
            </a:extLst>
          </p:cNvPr>
          <p:cNvSpPr txBox="1"/>
          <p:nvPr/>
        </p:nvSpPr>
        <p:spPr>
          <a:xfrm>
            <a:off x="2529107" y="3694370"/>
            <a:ext cx="25031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Central clearing house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Dispute resolution mechanism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FB0576CC-5A70-32FB-E95E-F700FD4B4B05}"/>
              </a:ext>
            </a:extLst>
          </p:cNvPr>
          <p:cNvSpPr/>
          <p:nvPr/>
        </p:nvSpPr>
        <p:spPr>
          <a:xfrm>
            <a:off x="5852248" y="2136900"/>
            <a:ext cx="2771058" cy="1330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392D865-43DB-864D-6774-69E3B4204BBF}"/>
              </a:ext>
            </a:extLst>
          </p:cNvPr>
          <p:cNvSpPr txBox="1"/>
          <p:nvPr/>
        </p:nvSpPr>
        <p:spPr>
          <a:xfrm>
            <a:off x="5899831" y="2175431"/>
            <a:ext cx="267589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Supporting factors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Cooperation Framework &amp; </a:t>
            </a:r>
            <a:b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Strong  International Support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Existing bilateral trades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Available master plan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Greater Mekong Subregion Regional Grid Code for mainland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1186C70-65DE-A171-3FCB-D0585DA1EAE4}"/>
              </a:ext>
            </a:extLst>
          </p:cNvPr>
          <p:cNvSpPr txBox="1"/>
          <p:nvPr/>
        </p:nvSpPr>
        <p:spPr>
          <a:xfrm>
            <a:off x="324001" y="4824075"/>
            <a:ext cx="331626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SOURCE: </a:t>
            </a:r>
            <a:r>
              <a:rPr lang="en-US" sz="7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IEA (2019), </a:t>
            </a:r>
            <a:r>
              <a:rPr lang="en-US" sz="700" b="0" i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Establishing multilateral power trade in ASEAN</a:t>
            </a:r>
            <a:r>
              <a:rPr lang="en-US" sz="7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IEA, Paris</a:t>
            </a:r>
            <a:endParaRPr lang="en-US" sz="700">
              <a:latin typeface="Arial" panose="020B0604020202020204" pitchFamily="34" charset="0"/>
              <a:ea typeface="Gill Sans MT" charset="0"/>
              <a:cs typeface="Arial" panose="020B0604020202020204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8E2BF58B-9530-CC39-75F8-9F886FFFA768}"/>
              </a:ext>
            </a:extLst>
          </p:cNvPr>
          <p:cNvSpPr txBox="1"/>
          <p:nvPr/>
        </p:nvSpPr>
        <p:spPr>
          <a:xfrm>
            <a:off x="324000" y="1067783"/>
            <a:ext cx="36576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ASEAN Power Grid needs the following developments</a:t>
            </a:r>
          </a:p>
        </p:txBody>
      </p:sp>
    </p:spTree>
    <p:extLst>
      <p:ext uri="{BB962C8B-B14F-4D97-AF65-F5344CB8AC3E}">
        <p14:creationId xmlns:p14="http://schemas.microsoft.com/office/powerpoint/2010/main" val="192108430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9F899-E53B-8C84-B493-C66BFFC30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A23D475-1A1F-25D1-9D84-4FA12DEAB75E}"/>
              </a:ext>
            </a:extLst>
          </p:cNvPr>
          <p:cNvSpPr txBox="1"/>
          <p:nvPr/>
        </p:nvSpPr>
        <p:spPr>
          <a:xfrm>
            <a:off x="324000" y="270134"/>
            <a:ext cx="807269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implement the model? (1/2)</a:t>
            </a:r>
          </a:p>
          <a:p>
            <a:r>
              <a:rPr lang="en-US" sz="20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 goods and services to input-output table</a:t>
            </a:r>
          </a:p>
        </p:txBody>
      </p:sp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648C5AEE-5AA7-E46E-3051-DC25A6BB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8447FF33-F5BF-3A42-B664-EABD922DB817}" type="slidenum">
              <a:rPr lang="en-US" smtClean="0"/>
              <a:t>70</a:t>
            </a:fld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CB6A5FD-0BAB-7DF3-B49A-DCB22F068115}"/>
              </a:ext>
            </a:extLst>
          </p:cNvPr>
          <p:cNvSpPr txBox="1"/>
          <p:nvPr/>
        </p:nvSpPr>
        <p:spPr>
          <a:xfrm>
            <a:off x="324001" y="1067783"/>
            <a:ext cx="474495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SG"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Use the household expenditure survey and the Input-Output table</a:t>
            </a:r>
            <a:endParaRPr lang="en-US" sz="1100" b="1">
              <a:latin typeface="Arial" panose="020B0604020202020204" pitchFamily="34" charset="0"/>
              <a:ea typeface="Gill Sans MT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7DC055-B817-7E1D-9E53-D9900CC85729}"/>
              </a:ext>
            </a:extLst>
          </p:cNvPr>
          <p:cNvSpPr txBox="1"/>
          <p:nvPr/>
        </p:nvSpPr>
        <p:spPr>
          <a:xfrm>
            <a:off x="324001" y="4824075"/>
            <a:ext cx="331626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SOURCE: </a:t>
            </a:r>
            <a:r>
              <a:rPr lang="en-US" sz="7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Fabrizio et al (2016), A new tool for distributional incidence analysis: </a:t>
            </a:r>
            <a:br>
              <a:rPr lang="en-US" sz="7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 application to fuel subsidy reform</a:t>
            </a:r>
            <a:endParaRPr lang="en-US" sz="700">
              <a:latin typeface="Arial" panose="020B0604020202020204" pitchFamily="34" charset="0"/>
              <a:ea typeface="Gill Sans MT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2248E6-EB60-B294-DBEB-25CF2BABC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45" y="1403767"/>
            <a:ext cx="3660420" cy="30574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6925C3-FD88-7C3C-B917-97B30C6DA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295" y="1387153"/>
            <a:ext cx="3962205" cy="287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3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B01AC2-5233-4C39-7B13-2141BD4C67AB}"/>
              </a:ext>
            </a:extLst>
          </p:cNvPr>
          <p:cNvSpPr/>
          <p:nvPr/>
        </p:nvSpPr>
        <p:spPr>
          <a:xfrm>
            <a:off x="1515817" y="1659944"/>
            <a:ext cx="1680613" cy="728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Solve with </a:t>
            </a:r>
            <a:br>
              <a:rPr lang="en-US" sz="12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iterative rounding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FD44D3-B35B-FD0F-7FCF-C0586E2FD556}"/>
              </a:ext>
            </a:extLst>
          </p:cNvPr>
          <p:cNvSpPr/>
          <p:nvPr/>
        </p:nvSpPr>
        <p:spPr>
          <a:xfrm>
            <a:off x="1472955" y="3069644"/>
            <a:ext cx="1680613" cy="728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Solve with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Gurobi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9CBEB6A-EEA9-2415-865A-D11CB2B99FE4}"/>
              </a:ext>
            </a:extLst>
          </p:cNvPr>
          <p:cNvCxnSpPr>
            <a:cxnSpLocks/>
            <a:stCxn id="2" idx="3"/>
          </p:cNvCxnSpPr>
          <p:nvPr/>
        </p:nvCxnSpPr>
        <p:spPr>
          <a:xfrm flipV="1">
            <a:off x="3196430" y="2024275"/>
            <a:ext cx="66675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9D1D1B8-C3E1-D3AB-74F2-06CE81F65E45}"/>
              </a:ext>
            </a:extLst>
          </p:cNvPr>
          <p:cNvSpPr/>
          <p:nvPr/>
        </p:nvSpPr>
        <p:spPr>
          <a:xfrm>
            <a:off x="3906043" y="1702806"/>
            <a:ext cx="1219200" cy="728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Completed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EBF07E-9E9C-A0E1-EB79-0F1AB6BF3D0F}"/>
              </a:ext>
            </a:extLst>
          </p:cNvPr>
          <p:cNvSpPr/>
          <p:nvPr/>
        </p:nvSpPr>
        <p:spPr>
          <a:xfrm>
            <a:off x="6611142" y="2417182"/>
            <a:ext cx="1109663" cy="55245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/>
                </a:solidFill>
                <a:latin typeface="Arial" panose="020B0604020202020204" pitchFamily="34" charset="0"/>
              </a:rPr>
              <a:t>Get the solution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02D93C-E41C-6B8F-87E0-8AB119085A29}"/>
              </a:ext>
            </a:extLst>
          </p:cNvPr>
          <p:cNvSpPr/>
          <p:nvPr/>
        </p:nvSpPr>
        <p:spPr>
          <a:xfrm>
            <a:off x="3863180" y="3060120"/>
            <a:ext cx="1219200" cy="728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Wait for the default solver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A535077E-F4BD-75D8-1F4B-C793E567BAC2}"/>
              </a:ext>
            </a:extLst>
          </p:cNvPr>
          <p:cNvCxnSpPr>
            <a:cxnSpLocks/>
            <a:stCxn id="7" idx="3"/>
            <a:endCxn id="9" idx="0"/>
          </p:cNvCxnSpPr>
          <p:nvPr/>
        </p:nvCxnSpPr>
        <p:spPr>
          <a:xfrm>
            <a:off x="5125243" y="2067138"/>
            <a:ext cx="506414" cy="318221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21F7C6F4-B39F-3652-5011-902EF6B512BD}"/>
              </a:ext>
            </a:extLst>
          </p:cNvPr>
          <p:cNvCxnSpPr>
            <a:cxnSpLocks/>
            <a:stCxn id="9" idx="2"/>
            <a:endCxn id="14" idx="0"/>
          </p:cNvCxnSpPr>
          <p:nvPr/>
        </p:nvCxnSpPr>
        <p:spPr>
          <a:xfrm rot="10800000" flipV="1">
            <a:off x="4472780" y="2702066"/>
            <a:ext cx="842170" cy="358054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7D9477E-87DA-BFE4-EBBA-2C5CABA2B184}"/>
              </a:ext>
            </a:extLst>
          </p:cNvPr>
          <p:cNvCxnSpPr>
            <a:cxnSpLocks/>
            <a:stCxn id="9" idx="6"/>
            <a:endCxn id="12" idx="1"/>
          </p:cNvCxnSpPr>
          <p:nvPr/>
        </p:nvCxnSpPr>
        <p:spPr>
          <a:xfrm flipV="1">
            <a:off x="5948363" y="2693407"/>
            <a:ext cx="662779" cy="86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3DA91DB-4695-598E-26C2-CD041BBF6F3B}"/>
              </a:ext>
            </a:extLst>
          </p:cNvPr>
          <p:cNvCxnSpPr>
            <a:cxnSpLocks/>
            <a:stCxn id="3" idx="3"/>
            <a:endCxn id="14" idx="1"/>
          </p:cNvCxnSpPr>
          <p:nvPr/>
        </p:nvCxnSpPr>
        <p:spPr>
          <a:xfrm flipV="1">
            <a:off x="3153568" y="3424452"/>
            <a:ext cx="709612" cy="95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E9C7C4E-16D0-ABA0-6B92-F1922C543524}"/>
              </a:ext>
            </a:extLst>
          </p:cNvPr>
          <p:cNvSpPr txBox="1"/>
          <p:nvPr/>
        </p:nvSpPr>
        <p:spPr>
          <a:xfrm>
            <a:off x="5802314" y="2693407"/>
            <a:ext cx="709613" cy="219291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825" b="1" dirty="0">
                <a:latin typeface="Arial" panose="020B0604020202020204" pitchFamily="34" charset="0"/>
              </a:rPr>
              <a:t>Yes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B576D5E-5B81-FF5F-2A2D-DFA8F6C15AD3}"/>
              </a:ext>
            </a:extLst>
          </p:cNvPr>
          <p:cNvSpPr txBox="1"/>
          <p:nvPr/>
        </p:nvSpPr>
        <p:spPr>
          <a:xfrm>
            <a:off x="4785519" y="2686154"/>
            <a:ext cx="709613" cy="219291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825" b="1" dirty="0">
                <a:latin typeface="Arial" panose="020B0604020202020204" pitchFamily="34" charset="0"/>
              </a:rPr>
              <a:t>No</a:t>
            </a:r>
          </a:p>
        </p:txBody>
      </p: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BDE86A7E-7BE2-3A53-05E0-F4AABBB10C59}"/>
              </a:ext>
            </a:extLst>
          </p:cNvPr>
          <p:cNvCxnSpPr>
            <a:cxnSpLocks/>
            <a:stCxn id="14" idx="3"/>
            <a:endCxn id="12" idx="2"/>
          </p:cNvCxnSpPr>
          <p:nvPr/>
        </p:nvCxnSpPr>
        <p:spPr>
          <a:xfrm flipV="1">
            <a:off x="5082380" y="2969631"/>
            <a:ext cx="2083594" cy="454820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6D7353D-4054-E339-F63C-84FE13A02F70}"/>
              </a:ext>
            </a:extLst>
          </p:cNvPr>
          <p:cNvGrpSpPr/>
          <p:nvPr/>
        </p:nvGrpSpPr>
        <p:grpSpPr>
          <a:xfrm>
            <a:off x="5314950" y="2385359"/>
            <a:ext cx="633413" cy="633413"/>
            <a:chOff x="4083845" y="2490787"/>
            <a:chExt cx="633413" cy="63341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B4D16C2-FED8-4404-5884-A1717AF86D36}"/>
                </a:ext>
              </a:extLst>
            </p:cNvPr>
            <p:cNvSpPr/>
            <p:nvPr/>
          </p:nvSpPr>
          <p:spPr>
            <a:xfrm>
              <a:off x="4083845" y="2490787"/>
              <a:ext cx="633413" cy="63341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06E3437-FDBC-B44E-BB69-0AE3AFF85639}"/>
                </a:ext>
              </a:extLst>
            </p:cNvPr>
            <p:cNvSpPr txBox="1"/>
            <p:nvPr/>
          </p:nvSpPr>
          <p:spPr>
            <a:xfrm>
              <a:off x="4154884" y="2692566"/>
              <a:ext cx="533800" cy="24622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800" b="1" dirty="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rPr>
                <a:t>Feasibility </a:t>
              </a:r>
            </a:p>
            <a:p>
              <a:pPr algn="ctr"/>
              <a:r>
                <a:rPr lang="en-US" sz="800" b="1" dirty="0"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rPr>
                <a:t>check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D71995E-DA95-EF6F-3BC2-A29693A19225}"/>
              </a:ext>
            </a:extLst>
          </p:cNvPr>
          <p:cNvSpPr txBox="1"/>
          <p:nvPr/>
        </p:nvSpPr>
        <p:spPr>
          <a:xfrm>
            <a:off x="324000" y="270134"/>
            <a:ext cx="80726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use the heuristics in solving PowNet?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F70B69-F2EC-72C7-F64F-71338B8955A4}"/>
              </a:ext>
            </a:extLst>
          </p:cNvPr>
          <p:cNvSpPr txBox="1"/>
          <p:nvPr/>
        </p:nvSpPr>
        <p:spPr>
          <a:xfrm>
            <a:off x="2607865" y="4202331"/>
            <a:ext cx="3904062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</a:rPr>
              <a:t>Solve with iterative rounding and </a:t>
            </a:r>
            <a:r>
              <a:rPr lang="en-US" sz="1100" dirty="0" err="1">
                <a:latin typeface="Arial" panose="020B0604020202020204" pitchFamily="34" charset="0"/>
              </a:rPr>
              <a:t>Gurobi</a:t>
            </a:r>
            <a:r>
              <a:rPr lang="en-US" sz="1100" dirty="0">
                <a:latin typeface="Arial" panose="020B0604020202020204" pitchFamily="34" charset="0"/>
              </a:rPr>
              <a:t> in parallel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F1AC41-CE9B-AE28-B658-93083B7756B9}"/>
              </a:ext>
            </a:extLst>
          </p:cNvPr>
          <p:cNvSpPr txBox="1"/>
          <p:nvPr/>
        </p:nvSpPr>
        <p:spPr>
          <a:xfrm>
            <a:off x="324001" y="1067783"/>
            <a:ext cx="371885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Rough sketch of the idea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DC55F183-FB8C-6783-014B-65C9AFA4E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8447FF33-F5BF-3A42-B664-EABD922DB817}" type="slidenum">
              <a:rPr lang="en-US" smtClean="0">
                <a:cs typeface="Arial" panose="020B0604020202020204" pitchFamily="34" charset="0"/>
              </a:rPr>
              <a:t>71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84137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32246-EB2D-27A1-80FB-3478CA2C8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A6C9D2F1-F352-A19B-39B3-7A149B11E27F}"/>
              </a:ext>
            </a:extLst>
          </p:cNvPr>
          <p:cNvSpPr/>
          <p:nvPr/>
        </p:nvSpPr>
        <p:spPr>
          <a:xfrm>
            <a:off x="501208" y="2213830"/>
            <a:ext cx="7854409" cy="2305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9AAC78E-C8B8-AFC4-6E1A-A8F465120DC6}"/>
              </a:ext>
            </a:extLst>
          </p:cNvPr>
          <p:cNvSpPr/>
          <p:nvPr/>
        </p:nvSpPr>
        <p:spPr>
          <a:xfrm>
            <a:off x="533034" y="1747776"/>
            <a:ext cx="7854409" cy="2305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9EC0292-67C1-152E-F9F9-FDBE5D365ED5}"/>
              </a:ext>
            </a:extLst>
          </p:cNvPr>
          <p:cNvSpPr/>
          <p:nvPr/>
        </p:nvSpPr>
        <p:spPr>
          <a:xfrm>
            <a:off x="555930" y="4153018"/>
            <a:ext cx="7854409" cy="2305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DB245E2-3B3C-2BFD-3FDA-5C8A95DEA6A9}"/>
              </a:ext>
            </a:extLst>
          </p:cNvPr>
          <p:cNvSpPr/>
          <p:nvPr/>
        </p:nvSpPr>
        <p:spPr>
          <a:xfrm>
            <a:off x="555930" y="3092576"/>
            <a:ext cx="7854409" cy="2305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5396A2-DCB1-6CAF-A65D-65CB0F076986}"/>
              </a:ext>
            </a:extLst>
          </p:cNvPr>
          <p:cNvSpPr txBox="1"/>
          <p:nvPr/>
        </p:nvSpPr>
        <p:spPr>
          <a:xfrm>
            <a:off x="463271" y="154955"/>
            <a:ext cx="869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800" b="1" dirty="0">
                <a:latin typeface="Arial" panose="020B0604020202020204" pitchFamily="34" charset="0"/>
              </a:rPr>
              <a:t>Power system modeling can leverage the advantages of </a:t>
            </a:r>
            <a:r>
              <a:rPr lang="en-SG" sz="1800" b="1" dirty="0" err="1">
                <a:latin typeface="Arial" panose="020B0604020202020204" pitchFamily="34" charset="0"/>
              </a:rPr>
              <a:t>Gurobipy</a:t>
            </a:r>
            <a:r>
              <a:rPr lang="en-SG" sz="1800" b="1" dirty="0">
                <a:latin typeface="Arial" panose="020B0604020202020204" pitchFamily="34" charset="0"/>
              </a:rPr>
              <a:t> and </a:t>
            </a:r>
            <a:r>
              <a:rPr lang="en-SG" sz="1800" b="1" dirty="0" err="1">
                <a:latin typeface="Arial" panose="020B0604020202020204" pitchFamily="34" charset="0"/>
              </a:rPr>
              <a:t>Linopy</a:t>
            </a:r>
            <a:endParaRPr lang="en-SG" sz="1800" b="1" dirty="0">
              <a:latin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A9A2612-22A0-72B5-9B2E-CE45DFA4730D}"/>
              </a:ext>
            </a:extLst>
          </p:cNvPr>
          <p:cNvGrpSpPr/>
          <p:nvPr/>
        </p:nvGrpSpPr>
        <p:grpSpPr>
          <a:xfrm>
            <a:off x="533034" y="1192039"/>
            <a:ext cx="2706604" cy="1304936"/>
            <a:chOff x="710711" y="1409233"/>
            <a:chExt cx="3135575" cy="173991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FBBF41B-02AC-CF39-8FCE-3EF484D4C9DA}"/>
                </a:ext>
              </a:extLst>
            </p:cNvPr>
            <p:cNvSpPr txBox="1"/>
            <p:nvPr/>
          </p:nvSpPr>
          <p:spPr>
            <a:xfrm>
              <a:off x="710711" y="1409233"/>
              <a:ext cx="27432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</a:rPr>
                <a:t>Functional Requirements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A945D6-66D1-D7B4-F1F1-E84BCA311F44}"/>
                </a:ext>
              </a:extLst>
            </p:cNvPr>
            <p:cNvSpPr txBox="1"/>
            <p:nvPr/>
          </p:nvSpPr>
          <p:spPr>
            <a:xfrm>
              <a:off x="710712" y="1784672"/>
              <a:ext cx="3135574" cy="13644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14313" indent="-214313"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</a:rPr>
                <a:t>Ease of using timeseries</a:t>
              </a:r>
            </a:p>
            <a:p>
              <a:pPr marL="214313" indent="-214313"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</a:rPr>
                <a:t>Ease of model building</a:t>
              </a:r>
            </a:p>
            <a:p>
              <a:pPr marL="214313" indent="-214313"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</a:rPr>
                <a:t>Suitable with decom research</a:t>
              </a:r>
            </a:p>
            <a:p>
              <a:pPr marL="214313" indent="-214313"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</a:rPr>
                <a:t>Inclusion of ML models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6CAD603-BDB8-38CD-2B02-70DE08EB27DE}"/>
              </a:ext>
            </a:extLst>
          </p:cNvPr>
          <p:cNvGrpSpPr/>
          <p:nvPr/>
        </p:nvGrpSpPr>
        <p:grpSpPr>
          <a:xfrm>
            <a:off x="533034" y="2567848"/>
            <a:ext cx="2367910" cy="972389"/>
            <a:chOff x="710711" y="3161754"/>
            <a:chExt cx="2743201" cy="129651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AC824B-3B1F-9549-BB46-D0F61D7E8B72}"/>
                </a:ext>
              </a:extLst>
            </p:cNvPr>
            <p:cNvSpPr txBox="1"/>
            <p:nvPr/>
          </p:nvSpPr>
          <p:spPr>
            <a:xfrm>
              <a:off x="710712" y="3517844"/>
              <a:ext cx="2743200" cy="9404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14313" indent="-214313"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en-US" sz="1050" dirty="0">
                  <a:latin typeface="Arial" panose="020B0604020202020204" pitchFamily="34" charset="0"/>
                </a:rPr>
                <a:t>Parent organization</a:t>
              </a:r>
            </a:p>
            <a:p>
              <a:pPr marL="214313" indent="-214313"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en-US" sz="1050" dirty="0">
                  <a:latin typeface="Arial" panose="020B0604020202020204" pitchFamily="34" charset="0"/>
                </a:rPr>
                <a:t>Is Solver agnostic?</a:t>
              </a:r>
            </a:p>
            <a:p>
              <a:pPr marL="214313" indent="-214313"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en-US" sz="1050" dirty="0">
                  <a:latin typeface="Arial" panose="020B0604020202020204" pitchFamily="34" charset="0"/>
                </a:rPr>
                <a:t>Can use GPU?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8A0430B-DB34-2F37-6FC4-0317EE60C284}"/>
                </a:ext>
              </a:extLst>
            </p:cNvPr>
            <p:cNvSpPr txBox="1"/>
            <p:nvPr/>
          </p:nvSpPr>
          <p:spPr>
            <a:xfrm>
              <a:off x="710711" y="3161754"/>
              <a:ext cx="27432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</a:rPr>
                <a:t>Interface Requirements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0DC780A-0337-3045-120A-B99B8670082E}"/>
              </a:ext>
            </a:extLst>
          </p:cNvPr>
          <p:cNvGrpSpPr/>
          <p:nvPr/>
        </p:nvGrpSpPr>
        <p:grpSpPr>
          <a:xfrm>
            <a:off x="533034" y="3648618"/>
            <a:ext cx="2367910" cy="1028489"/>
            <a:chOff x="710711" y="4960635"/>
            <a:chExt cx="2743201" cy="137131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E37944-F89F-7CF4-CB7B-98EAFC5DA9EE}"/>
                </a:ext>
              </a:extLst>
            </p:cNvPr>
            <p:cNvSpPr txBox="1"/>
            <p:nvPr/>
          </p:nvSpPr>
          <p:spPr>
            <a:xfrm>
              <a:off x="710711" y="4960635"/>
              <a:ext cx="27432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</a:rPr>
                <a:t>Other Requirements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FAD3A1D-23E7-BA73-1579-5174DA9B978A}"/>
                </a:ext>
              </a:extLst>
            </p:cNvPr>
            <p:cNvSpPr txBox="1"/>
            <p:nvPr/>
          </p:nvSpPr>
          <p:spPr>
            <a:xfrm>
              <a:off x="710712" y="5299192"/>
              <a:ext cx="2743200" cy="10327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14313" indent="-214313"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</a:rPr>
                <a:t>Level of maintainability</a:t>
              </a:r>
            </a:p>
            <a:p>
              <a:pPr marL="214313" indent="-214313"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</a:rPr>
                <a:t>Model set-up time</a:t>
              </a:r>
            </a:p>
            <a:p>
              <a:pPr marL="214313" indent="-214313"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</a:rPr>
                <a:t>RAM requirement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C355085-168D-4D44-D169-8D41F34D92E4}"/>
              </a:ext>
            </a:extLst>
          </p:cNvPr>
          <p:cNvGrpSpPr/>
          <p:nvPr/>
        </p:nvGrpSpPr>
        <p:grpSpPr>
          <a:xfrm>
            <a:off x="3578926" y="844106"/>
            <a:ext cx="1377042" cy="465890"/>
            <a:chOff x="4771901" y="1034034"/>
            <a:chExt cx="1836056" cy="62118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2C68BF6-EF0A-14F3-C030-A671C47E7D48}"/>
                </a:ext>
              </a:extLst>
            </p:cNvPr>
            <p:cNvSpPr/>
            <p:nvPr/>
          </p:nvSpPr>
          <p:spPr>
            <a:xfrm>
              <a:off x="4824484" y="1034035"/>
              <a:ext cx="1783472" cy="6211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>
                <a:latin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E9594F-3971-1B0C-3449-4274AAD25DF8}"/>
                </a:ext>
              </a:extLst>
            </p:cNvPr>
            <p:cNvSpPr txBox="1"/>
            <p:nvPr/>
          </p:nvSpPr>
          <p:spPr>
            <a:xfrm>
              <a:off x="4771901" y="1034034"/>
              <a:ext cx="183605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err="1">
                  <a:latin typeface="Arial" panose="020B0604020202020204" pitchFamily="34" charset="0"/>
                </a:rPr>
                <a:t>Pyomo</a:t>
              </a:r>
              <a:endParaRPr lang="en-US" sz="1200" b="1" dirty="0">
                <a:latin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0FC6A7D-E4C0-7494-1A22-CF907016B280}"/>
                  </a:ext>
                </a:extLst>
              </p:cNvPr>
              <p:cNvSpPr txBox="1"/>
              <p:nvPr/>
            </p:nvSpPr>
            <p:spPr>
              <a:xfrm>
                <a:off x="4012897" y="1363604"/>
                <a:ext cx="4892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⋆⋆</m:t>
                      </m:r>
                    </m:oMath>
                  </m:oMathPara>
                </a14:m>
                <a:endParaRPr lang="en-US" sz="18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0FC6A7D-E4C0-7494-1A22-CF907016B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897" y="1363604"/>
                <a:ext cx="48923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991CAA9-F431-8CDA-ABB0-1A6D84E2FE19}"/>
                  </a:ext>
                </a:extLst>
              </p:cNvPr>
              <p:cNvSpPr txBox="1"/>
              <p:nvPr/>
            </p:nvSpPr>
            <p:spPr>
              <a:xfrm>
                <a:off x="4012897" y="1647114"/>
                <a:ext cx="4892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⋆</m:t>
                      </m:r>
                    </m:oMath>
                  </m:oMathPara>
                </a14:m>
                <a:endParaRPr lang="en-US" sz="18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991CAA9-F431-8CDA-ABB0-1A6D84E2F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897" y="1647114"/>
                <a:ext cx="48923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C82D6E7-D9CF-DBD8-8890-DFABF9032EB8}"/>
                  </a:ext>
                </a:extLst>
              </p:cNvPr>
              <p:cNvSpPr txBox="1"/>
              <p:nvPr/>
            </p:nvSpPr>
            <p:spPr>
              <a:xfrm>
                <a:off x="4012897" y="1907438"/>
                <a:ext cx="4892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⋆</m:t>
                      </m:r>
                    </m:oMath>
                  </m:oMathPara>
                </a14:m>
                <a:endParaRPr lang="en-US" sz="18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C82D6E7-D9CF-DBD8-8890-DFABF9032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897" y="1907438"/>
                <a:ext cx="48923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6E107E73-782E-8E9C-04F8-77100E38D0C7}"/>
              </a:ext>
            </a:extLst>
          </p:cNvPr>
          <p:cNvSpPr txBox="1"/>
          <p:nvPr/>
        </p:nvSpPr>
        <p:spPr>
          <a:xfrm>
            <a:off x="4012897" y="2190947"/>
            <a:ext cx="48923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</a:rPr>
              <a:t>NO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B301A6D-41CF-1389-FFB9-47600404D850}"/>
              </a:ext>
            </a:extLst>
          </p:cNvPr>
          <p:cNvSpPr txBox="1"/>
          <p:nvPr/>
        </p:nvSpPr>
        <p:spPr>
          <a:xfrm>
            <a:off x="4012897" y="3074239"/>
            <a:ext cx="48923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</a:rPr>
              <a:t>YES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815E0B8-E558-9EA2-99A2-E2D617E9EB9E}"/>
              </a:ext>
            </a:extLst>
          </p:cNvPr>
          <p:cNvGrpSpPr/>
          <p:nvPr/>
        </p:nvGrpSpPr>
        <p:grpSpPr>
          <a:xfrm>
            <a:off x="5148276" y="844105"/>
            <a:ext cx="3262062" cy="488975"/>
            <a:chOff x="6864368" y="1034034"/>
            <a:chExt cx="4349416" cy="65196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4E3BCF3-ECDA-815A-A3C8-D1604ECE5DD7}"/>
                </a:ext>
              </a:extLst>
            </p:cNvPr>
            <p:cNvSpPr/>
            <p:nvPr/>
          </p:nvSpPr>
          <p:spPr>
            <a:xfrm>
              <a:off x="6864368" y="1034034"/>
              <a:ext cx="4349416" cy="6211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>
                <a:latin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6E583E-96C9-5A98-0563-42AE92EEBFCE}"/>
                </a:ext>
              </a:extLst>
            </p:cNvPr>
            <p:cNvSpPr txBox="1"/>
            <p:nvPr/>
          </p:nvSpPr>
          <p:spPr>
            <a:xfrm>
              <a:off x="9985829" y="1034035"/>
              <a:ext cx="1016000" cy="3693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</a:rPr>
                <a:t>JUMP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C3C1B6B-7DDC-D968-CC04-7B7826150343}"/>
                </a:ext>
              </a:extLst>
            </p:cNvPr>
            <p:cNvSpPr txBox="1"/>
            <p:nvPr/>
          </p:nvSpPr>
          <p:spPr>
            <a:xfrm>
              <a:off x="6877572" y="1034035"/>
              <a:ext cx="1284513" cy="3693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err="1">
                  <a:latin typeface="Arial" panose="020B0604020202020204" pitchFamily="34" charset="0"/>
                </a:rPr>
                <a:t>Gurobipy</a:t>
              </a:r>
              <a:endParaRPr lang="en-US" sz="1200" b="1" dirty="0">
                <a:latin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9E2A126-97D7-5B2A-B40D-01A413710984}"/>
                </a:ext>
              </a:extLst>
            </p:cNvPr>
            <p:cNvSpPr txBox="1"/>
            <p:nvPr/>
          </p:nvSpPr>
          <p:spPr>
            <a:xfrm>
              <a:off x="8431700" y="1034035"/>
              <a:ext cx="1284513" cy="3693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err="1">
                  <a:latin typeface="Arial" panose="020B0604020202020204" pitchFamily="34" charset="0"/>
                </a:rPr>
                <a:t>Linopy</a:t>
              </a:r>
              <a:endParaRPr lang="en-US" sz="1200" b="1" dirty="0">
                <a:latin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60D381E-2211-5718-B892-74CC1CDB5624}"/>
                </a:ext>
              </a:extLst>
            </p:cNvPr>
            <p:cNvSpPr txBox="1"/>
            <p:nvPr/>
          </p:nvSpPr>
          <p:spPr>
            <a:xfrm>
              <a:off x="7459815" y="1316667"/>
              <a:ext cx="3228281" cy="3693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</a:rPr>
                <a:t>(as assumed)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961F40B-86CB-0617-9FD6-8AEEF6D3FB66}"/>
              </a:ext>
            </a:extLst>
          </p:cNvPr>
          <p:cNvSpPr txBox="1"/>
          <p:nvPr/>
        </p:nvSpPr>
        <p:spPr>
          <a:xfrm>
            <a:off x="3329799" y="1056080"/>
            <a:ext cx="18752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</a:rPr>
              <a:t>(as implemented)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440C0B2-B93F-82D3-FE00-2A84E9399727}"/>
                  </a:ext>
                </a:extLst>
              </p:cNvPr>
              <p:cNvSpPr txBox="1"/>
              <p:nvPr/>
            </p:nvSpPr>
            <p:spPr>
              <a:xfrm>
                <a:off x="4012897" y="3854652"/>
                <a:ext cx="4892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⋆</m:t>
                      </m:r>
                    </m:oMath>
                  </m:oMathPara>
                </a14:m>
                <a:endParaRPr lang="en-US" sz="18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440C0B2-B93F-82D3-FE00-2A84E9399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897" y="3854652"/>
                <a:ext cx="48923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C1200DF-D851-1234-2B0F-74B741D6C3A9}"/>
                  </a:ext>
                </a:extLst>
              </p:cNvPr>
              <p:cNvSpPr txBox="1"/>
              <p:nvPr/>
            </p:nvSpPr>
            <p:spPr>
              <a:xfrm>
                <a:off x="4012897" y="4114589"/>
                <a:ext cx="4892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⋆</m:t>
                      </m:r>
                    </m:oMath>
                  </m:oMathPara>
                </a14:m>
                <a:endParaRPr lang="en-US" sz="18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C1200DF-D851-1234-2B0F-74B741D6C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897" y="4114589"/>
                <a:ext cx="48923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AE704E1-4464-BFF0-5591-FDBD14CB94F7}"/>
                  </a:ext>
                </a:extLst>
              </p:cNvPr>
              <p:cNvSpPr txBox="1"/>
              <p:nvPr/>
            </p:nvSpPr>
            <p:spPr>
              <a:xfrm>
                <a:off x="4012897" y="4323023"/>
                <a:ext cx="4892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⋆</m:t>
                      </m:r>
                    </m:oMath>
                  </m:oMathPara>
                </a14:m>
                <a:endParaRPr lang="en-US" sz="18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AE704E1-4464-BFF0-5591-FDBD14CB9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897" y="4323023"/>
                <a:ext cx="48923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D6B2745B-BF11-135A-9A58-DE6904F3A7FC}"/>
              </a:ext>
            </a:extLst>
          </p:cNvPr>
          <p:cNvSpPr txBox="1"/>
          <p:nvPr/>
        </p:nvSpPr>
        <p:spPr>
          <a:xfrm>
            <a:off x="5369465" y="3098528"/>
            <a:ext cx="48923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</a:rPr>
              <a:t>NO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E61CE27-E748-8917-8CAE-4313B4F3EF54}"/>
              </a:ext>
            </a:extLst>
          </p:cNvPr>
          <p:cNvSpPr txBox="1"/>
          <p:nvPr/>
        </p:nvSpPr>
        <p:spPr>
          <a:xfrm>
            <a:off x="7627634" y="3100817"/>
            <a:ext cx="48923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</a:rPr>
              <a:t>YES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6DD6DDB-970F-DF7C-BCB5-A6552051A794}"/>
              </a:ext>
            </a:extLst>
          </p:cNvPr>
          <p:cNvSpPr txBox="1"/>
          <p:nvPr/>
        </p:nvSpPr>
        <p:spPr>
          <a:xfrm>
            <a:off x="5226423" y="595104"/>
            <a:ext cx="93838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latin typeface="Arial" panose="020B0604020202020204" pitchFamily="34" charset="0"/>
              </a:rPr>
              <a:t>pandas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E17D059-2E72-9F0F-357B-BD222AFA2F51}"/>
              </a:ext>
            </a:extLst>
          </p:cNvPr>
          <p:cNvSpPr txBox="1"/>
          <p:nvPr/>
        </p:nvSpPr>
        <p:spPr>
          <a:xfrm>
            <a:off x="6354692" y="602501"/>
            <a:ext cx="934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dirty="0" err="1">
                <a:latin typeface="Arial" panose="020B0604020202020204" pitchFamily="34" charset="0"/>
              </a:rPr>
              <a:t>xarray</a:t>
            </a:r>
            <a:r>
              <a:rPr lang="en-US" sz="900" b="1" dirty="0">
                <a:latin typeface="Arial" panose="020B0604020202020204" pitchFamily="34" charset="0"/>
              </a:rPr>
              <a:t>, pandas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81A3486-ADE0-1E41-01EE-DB8D4F7A0535}"/>
              </a:ext>
            </a:extLst>
          </p:cNvPr>
          <p:cNvSpPr txBox="1"/>
          <p:nvPr/>
        </p:nvSpPr>
        <p:spPr>
          <a:xfrm>
            <a:off x="5391616" y="4160506"/>
            <a:ext cx="2995826" cy="25391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</a:rPr>
              <a:t>Should be faster because not a wrapper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069C456-E875-128F-1532-3FB342C59C3F}"/>
              </a:ext>
            </a:extLst>
          </p:cNvPr>
          <p:cNvSpPr txBox="1"/>
          <p:nvPr/>
        </p:nvSpPr>
        <p:spPr>
          <a:xfrm>
            <a:off x="6467134" y="4460839"/>
            <a:ext cx="729947" cy="21929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825" b="1" dirty="0">
                <a:latin typeface="Arial" panose="020B0604020202020204" pitchFamily="34" charset="0"/>
              </a:rPr>
              <a:t>&lt;= JUMP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FAF816B-C1FE-3885-6C10-251530789F13}"/>
                  </a:ext>
                </a:extLst>
              </p:cNvPr>
              <p:cNvSpPr txBox="1"/>
              <p:nvPr/>
            </p:nvSpPr>
            <p:spPr>
              <a:xfrm>
                <a:off x="5391617" y="3884538"/>
                <a:ext cx="2109466" cy="25391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⋆⋆</m:t>
                    </m:r>
                  </m:oMath>
                </a14:m>
                <a:r>
                  <a:rPr lang="en-US" sz="1050" b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: Array-based modeling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FAF816B-C1FE-3885-6C10-251530789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617" y="3884538"/>
                <a:ext cx="2109466" cy="253916"/>
              </a:xfrm>
              <a:prstGeom prst="rect">
                <a:avLst/>
              </a:prstGeom>
              <a:blipFill>
                <a:blip r:embed="rId9"/>
                <a:stretch>
                  <a:fillRect b="-119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73A71E17-B535-6E05-90FB-54EAFCFEA1C7}"/>
              </a:ext>
            </a:extLst>
          </p:cNvPr>
          <p:cNvSpPr txBox="1"/>
          <p:nvPr/>
        </p:nvSpPr>
        <p:spPr>
          <a:xfrm>
            <a:off x="5369465" y="4443525"/>
            <a:ext cx="48923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</a:rPr>
              <a:t>--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A671B51-1435-7366-6B1D-4B543C4D423B}"/>
              </a:ext>
            </a:extLst>
          </p:cNvPr>
          <p:cNvSpPr txBox="1"/>
          <p:nvPr/>
        </p:nvSpPr>
        <p:spPr>
          <a:xfrm>
            <a:off x="5295414" y="2787570"/>
            <a:ext cx="70879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b="1" dirty="0" err="1">
                <a:latin typeface="Arial" panose="020B0604020202020204" pitchFamily="34" charset="0"/>
              </a:rPr>
              <a:t>Gurobi</a:t>
            </a:r>
            <a:endParaRPr lang="en-US" sz="1050" b="1" dirty="0">
              <a:latin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7BD9088-3F01-AEB1-02F1-7FEE33CE6233}"/>
              </a:ext>
            </a:extLst>
          </p:cNvPr>
          <p:cNvSpPr txBox="1"/>
          <p:nvPr/>
        </p:nvSpPr>
        <p:spPr>
          <a:xfrm>
            <a:off x="6444757" y="2787570"/>
            <a:ext cx="74233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b="1" dirty="0" err="1">
                <a:latin typeface="Arial" panose="020B0604020202020204" pitchFamily="34" charset="0"/>
              </a:rPr>
              <a:t>PyPSA</a:t>
            </a:r>
            <a:endParaRPr lang="en-US" sz="1050" b="1" dirty="0">
              <a:latin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987AE54-E8D6-C5C3-E61E-70CEC15D9EFE}"/>
              </a:ext>
            </a:extLst>
          </p:cNvPr>
          <p:cNvSpPr txBox="1"/>
          <p:nvPr/>
        </p:nvSpPr>
        <p:spPr>
          <a:xfrm>
            <a:off x="7501083" y="2787570"/>
            <a:ext cx="74233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</a:rPr>
              <a:t>JUMP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F84C29A-1517-032E-1FE2-4BE700B7404A}"/>
              </a:ext>
            </a:extLst>
          </p:cNvPr>
          <p:cNvSpPr txBox="1"/>
          <p:nvPr/>
        </p:nvSpPr>
        <p:spPr>
          <a:xfrm>
            <a:off x="3886346" y="2787570"/>
            <a:ext cx="74233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b="1" dirty="0" err="1">
                <a:latin typeface="Arial" panose="020B0604020202020204" pitchFamily="34" charset="0"/>
              </a:rPr>
              <a:t>Pyomo</a:t>
            </a:r>
            <a:endParaRPr lang="en-US" sz="1050" b="1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5532960-B850-9540-DE63-881CE841ED69}"/>
                  </a:ext>
                </a:extLst>
              </p:cNvPr>
              <p:cNvSpPr txBox="1"/>
              <p:nvPr/>
            </p:nvSpPr>
            <p:spPr>
              <a:xfrm>
                <a:off x="5369465" y="1921660"/>
                <a:ext cx="4892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⋆</m:t>
                      </m:r>
                    </m:oMath>
                  </m:oMathPara>
                </a14:m>
                <a:endParaRPr lang="en-US" sz="18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5532960-B850-9540-DE63-881CE841E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465" y="1921660"/>
                <a:ext cx="48923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C5A7861-8793-9B0A-23FD-4382F4FE4DD6}"/>
                  </a:ext>
                </a:extLst>
              </p:cNvPr>
              <p:cNvSpPr txBox="1"/>
              <p:nvPr/>
            </p:nvSpPr>
            <p:spPr>
              <a:xfrm>
                <a:off x="6587492" y="1930472"/>
                <a:ext cx="4892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⋆</m:t>
                      </m:r>
                    </m:oMath>
                  </m:oMathPara>
                </a14:m>
                <a:endParaRPr lang="en-US" sz="18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C5A7861-8793-9B0A-23FD-4382F4FE4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492" y="1930472"/>
                <a:ext cx="48923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4FDFECE-BF4A-229D-6979-FE82042A8C28}"/>
                  </a:ext>
                </a:extLst>
              </p:cNvPr>
              <p:cNvSpPr txBox="1"/>
              <p:nvPr/>
            </p:nvSpPr>
            <p:spPr>
              <a:xfrm>
                <a:off x="7627634" y="1930472"/>
                <a:ext cx="4892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⋆</m:t>
                      </m:r>
                    </m:oMath>
                  </m:oMathPara>
                </a14:m>
                <a:endParaRPr lang="en-US" sz="18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4FDFECE-BF4A-229D-6979-FE82042A8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634" y="1930472"/>
                <a:ext cx="48923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A33957D8-FBA2-1D9A-86CD-8358E121DDAF}"/>
              </a:ext>
            </a:extLst>
          </p:cNvPr>
          <p:cNvSpPr txBox="1"/>
          <p:nvPr/>
        </p:nvSpPr>
        <p:spPr>
          <a:xfrm>
            <a:off x="6587492" y="2223039"/>
            <a:ext cx="48923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</a:rPr>
              <a:t>NO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F29F40A-801E-2DEA-9E51-33F86E736510}"/>
              </a:ext>
            </a:extLst>
          </p:cNvPr>
          <p:cNvSpPr txBox="1"/>
          <p:nvPr/>
        </p:nvSpPr>
        <p:spPr>
          <a:xfrm>
            <a:off x="7627634" y="2228808"/>
            <a:ext cx="48923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</a:rPr>
              <a:t>NO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24F6A60-7CA9-A9AD-069F-DBA0EC9C378E}"/>
              </a:ext>
            </a:extLst>
          </p:cNvPr>
          <p:cNvSpPr txBox="1"/>
          <p:nvPr/>
        </p:nvSpPr>
        <p:spPr>
          <a:xfrm>
            <a:off x="5369465" y="2210057"/>
            <a:ext cx="48923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</a:rPr>
              <a:t>YES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8B889AB-8FA0-A53C-B875-3AFB734A710D}"/>
              </a:ext>
            </a:extLst>
          </p:cNvPr>
          <p:cNvSpPr txBox="1"/>
          <p:nvPr/>
        </p:nvSpPr>
        <p:spPr>
          <a:xfrm>
            <a:off x="6587492" y="3106673"/>
            <a:ext cx="48923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</a:rPr>
              <a:t>YES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C2F2BF0-5DDD-ABEC-3EA5-40361461D5A4}"/>
                  </a:ext>
                </a:extLst>
              </p:cNvPr>
              <p:cNvSpPr txBox="1"/>
              <p:nvPr/>
            </p:nvSpPr>
            <p:spPr>
              <a:xfrm>
                <a:off x="5233875" y="1423029"/>
                <a:ext cx="2001705" cy="25391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⋆⋆⋆</m:t>
                    </m:r>
                  </m:oMath>
                </a14:m>
                <a:r>
                  <a:rPr lang="en-US" sz="1050" b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: array-based modeling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C2F2BF0-5DDD-ABEC-3EA5-40361461D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875" y="1423029"/>
                <a:ext cx="2001705" cy="253916"/>
              </a:xfrm>
              <a:prstGeom prst="rect">
                <a:avLst/>
              </a:prstGeom>
              <a:blipFill>
                <a:blip r:embed="rId13"/>
                <a:stretch>
                  <a:fillRect b="-119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>
            <a:extLst>
              <a:ext uri="{FF2B5EF4-FFF2-40B4-BE49-F238E27FC236}">
                <a16:creationId xmlns:a16="http://schemas.microsoft.com/office/drawing/2014/main" id="{C23734CE-B02D-3187-C246-AA764F37DCE9}"/>
              </a:ext>
            </a:extLst>
          </p:cNvPr>
          <p:cNvSpPr txBox="1"/>
          <p:nvPr/>
        </p:nvSpPr>
        <p:spPr>
          <a:xfrm>
            <a:off x="7627634" y="1378255"/>
            <a:ext cx="48923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</a:rPr>
              <a:t>--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1984E4F-681B-1D3B-3A95-E0E914BE7080}"/>
                  </a:ext>
                </a:extLst>
              </p:cNvPr>
              <p:cNvSpPr txBox="1"/>
              <p:nvPr/>
            </p:nvSpPr>
            <p:spPr>
              <a:xfrm>
                <a:off x="5226423" y="1737360"/>
                <a:ext cx="2001705" cy="25391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⋆⋆⋆</m:t>
                    </m:r>
                  </m:oMath>
                </a14:m>
                <a:r>
                  <a:rPr lang="en-US" sz="1050" b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: array-based modeling</a:t>
                </a: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1984E4F-681B-1D3B-3A95-E0E914BE7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423" y="1737360"/>
                <a:ext cx="2001705" cy="253916"/>
              </a:xfrm>
              <a:prstGeom prst="rect">
                <a:avLst/>
              </a:prstGeom>
              <a:blipFill>
                <a:blip r:embed="rId14"/>
                <a:stretch>
                  <a:fillRect b="-119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C8C544B-7305-AFC7-54A5-96B706BC026A}"/>
                  </a:ext>
                </a:extLst>
              </p:cNvPr>
              <p:cNvSpPr txBox="1"/>
              <p:nvPr/>
            </p:nvSpPr>
            <p:spPr>
              <a:xfrm>
                <a:off x="7624436" y="3798688"/>
                <a:ext cx="4892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⋆</m:t>
                      </m:r>
                    </m:oMath>
                  </m:oMathPara>
                </a14:m>
                <a:endParaRPr lang="en-US" sz="18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C8C544B-7305-AFC7-54A5-96B706BC0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4436" y="3798688"/>
                <a:ext cx="48923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56F589D-9B9B-FFC6-F728-A04EFA4D9380}"/>
                  </a:ext>
                </a:extLst>
              </p:cNvPr>
              <p:cNvSpPr txBox="1"/>
              <p:nvPr/>
            </p:nvSpPr>
            <p:spPr>
              <a:xfrm>
                <a:off x="7631737" y="1677347"/>
                <a:ext cx="4892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⋆</m:t>
                      </m:r>
                    </m:oMath>
                  </m:oMathPara>
                </a14:m>
                <a:endParaRPr lang="en-US" sz="18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56F589D-9B9B-FFC6-F728-A04EFA4D9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737" y="1677347"/>
                <a:ext cx="48923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F178F4-0E62-C2BB-F893-BAA4D5857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>
              <a:defRPr/>
            </a:pPr>
            <a:fld id="{0E1C8B7A-E61A-4B33-936C-52D587C20C80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/>
              </a:rPr>
              <a:pPr>
                <a:defRPr/>
              </a:pPr>
              <a:t>72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1041363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976E0-CF43-8F80-A775-0DB36E71E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AD9B914-D2E9-1E30-DCF1-21481ECB92FC}"/>
              </a:ext>
            </a:extLst>
          </p:cNvPr>
          <p:cNvSpPr/>
          <p:nvPr/>
        </p:nvSpPr>
        <p:spPr>
          <a:xfrm>
            <a:off x="246137" y="935207"/>
            <a:ext cx="4255526" cy="388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8588" indent="-128588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742CD3-1FF1-A970-0F14-722215B079EB}"/>
              </a:ext>
            </a:extLst>
          </p:cNvPr>
          <p:cNvSpPr txBox="1"/>
          <p:nvPr/>
        </p:nvSpPr>
        <p:spPr>
          <a:xfrm>
            <a:off x="324000" y="972660"/>
            <a:ext cx="4097275" cy="36163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 b="1"/>
            </a:lvl1pPr>
          </a:lstStyle>
          <a:p>
            <a:pPr marL="0" indent="0">
              <a:spcAft>
                <a:spcPts val="1200"/>
              </a:spcAft>
              <a:buNone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Key Steps </a:t>
            </a:r>
          </a:p>
          <a:p>
            <a:pPr marL="228600" lvl="1" indent="-228600">
              <a:spcAft>
                <a:spcPts val="1200"/>
              </a:spcAft>
              <a:buFont typeface="+mj-lt"/>
              <a:buAutoNum type="arabicPeriod"/>
            </a:pP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Create problem instances and the decomposition file</a:t>
            </a:r>
          </a:p>
          <a:p>
            <a:pPr marL="228600" lvl="1" indent="-228600">
              <a:spcAft>
                <a:spcPts val="1200"/>
              </a:spcAft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Solve each subproblem using the original coefficients in the objective function</a:t>
            </a:r>
          </a:p>
          <a:p>
            <a:pPr marL="228600" lvl="1" indent="-228600">
              <a:spcAft>
                <a:spcPts val="1200"/>
              </a:spcAft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The initial proposals from the subproblems form the master problem</a:t>
            </a:r>
          </a:p>
          <a:p>
            <a:pPr marL="228600" lvl="1" indent="-228600">
              <a:spcAft>
                <a:spcPts val="1200"/>
              </a:spcAft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Solve the master problem and extract a vector of duals</a:t>
            </a:r>
          </a:p>
          <a:p>
            <a:pPr marL="228600" lvl="1" indent="-228600">
              <a:spcAft>
                <a:spcPts val="1200"/>
              </a:spcAft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If the master problem is in Stage I, we update each subproblem using Farkas pricing. If the master problem is in Stage II, we apply reduced cost pricing</a:t>
            </a:r>
          </a:p>
          <a:p>
            <a:pPr marL="228600" lvl="1" indent="-228600">
              <a:spcAft>
                <a:spcPts val="1200"/>
              </a:spcAft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Solve the subproblems with the updated cost coefficients, so the subproblems generate new proposals</a:t>
            </a:r>
          </a:p>
          <a:p>
            <a:pPr marL="228600" lvl="1" indent="-228600">
              <a:spcAft>
                <a:spcPts val="1200"/>
              </a:spcAft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Repeat steps 2-5 until the maximum number of iterations is reached or the objective value of the master problem decreases below a threshold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DC837F-ED80-9C39-1992-9BB1D33AF0D9}"/>
              </a:ext>
            </a:extLst>
          </p:cNvPr>
          <p:cNvSpPr txBox="1"/>
          <p:nvPr/>
        </p:nvSpPr>
        <p:spPr>
          <a:xfrm>
            <a:off x="324000" y="270134"/>
            <a:ext cx="80726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details of the DW algorithm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A97D458-EDDA-BAD4-A845-810DED278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8447FF33-F5BF-3A42-B664-EABD922DB817}" type="slidenum">
              <a:rPr lang="en-US" smtClean="0"/>
              <a:t>73</a:t>
            </a:fld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55AD82EF-2801-EBE0-CF9C-DABA449D44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57" b="8115"/>
          <a:stretch/>
        </p:blipFill>
        <p:spPr>
          <a:xfrm>
            <a:off x="4726661" y="1279560"/>
            <a:ext cx="3911046" cy="30025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A10E3C31-1559-B894-6F04-A8DE6B14ED07}"/>
              </a:ext>
            </a:extLst>
          </p:cNvPr>
          <p:cNvSpPr txBox="1"/>
          <p:nvPr/>
        </p:nvSpPr>
        <p:spPr>
          <a:xfrm>
            <a:off x="4726661" y="935207"/>
            <a:ext cx="319144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Design pattern of the Dantzig-Wolfe code</a:t>
            </a:r>
          </a:p>
        </p:txBody>
      </p:sp>
    </p:spTree>
    <p:extLst>
      <p:ext uri="{BB962C8B-B14F-4D97-AF65-F5344CB8AC3E}">
        <p14:creationId xmlns:p14="http://schemas.microsoft.com/office/powerpoint/2010/main" val="71082592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DD69540-B29D-400B-E8CB-A3765CC3F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73C6C8D-AC7F-B1E9-3852-9F1969277916}"/>
              </a:ext>
            </a:extLst>
          </p:cNvPr>
          <p:cNvSpPr txBox="1"/>
          <p:nvPr/>
        </p:nvSpPr>
        <p:spPr>
          <a:xfrm>
            <a:off x="324000" y="270134"/>
            <a:ext cx="807269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Dantzig-Wolfe Decomposition is suitable for linear programs </a:t>
            </a:r>
            <a:b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 block-diagonal structure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FC54B6-950E-59C6-3052-5D7311DAD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>
                <a:cs typeface="Arial" panose="020B0604020202020204" pitchFamily="34" charset="0"/>
              </a:rPr>
              <a:t>74</a:t>
            </a:fld>
            <a:endParaRPr lang="en-US"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103D76-B737-582C-7F06-BBE6E3CFC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25" y="1778778"/>
            <a:ext cx="3657600" cy="1842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63978C-239A-B126-9999-BE618A1C6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769" y="1704235"/>
            <a:ext cx="3916581" cy="23481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97317F-D9D5-0C7A-4AF2-F0F3AB582611}"/>
              </a:ext>
            </a:extLst>
          </p:cNvPr>
          <p:cNvSpPr txBox="1"/>
          <p:nvPr/>
        </p:nvSpPr>
        <p:spPr>
          <a:xfrm>
            <a:off x="344612" y="1077217"/>
            <a:ext cx="356480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Compact formulation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B9925E-5AC3-0863-14D1-C55FA01B5AA9}"/>
              </a:ext>
            </a:extLst>
          </p:cNvPr>
          <p:cNvSpPr txBox="1"/>
          <p:nvPr/>
        </p:nvSpPr>
        <p:spPr>
          <a:xfrm>
            <a:off x="4503862" y="1077217"/>
            <a:ext cx="356480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Extended formulation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027884F-07F0-B40A-92D4-2DB1E26030D9}"/>
              </a:ext>
            </a:extLst>
          </p:cNvPr>
          <p:cNvGrpSpPr/>
          <p:nvPr/>
        </p:nvGrpSpPr>
        <p:grpSpPr>
          <a:xfrm>
            <a:off x="4239871" y="1819234"/>
            <a:ext cx="240953" cy="240953"/>
            <a:chOff x="1803400" y="3759200"/>
            <a:chExt cx="825500" cy="8255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091ED03-C6D1-0194-F922-E4DAFEA027E8}"/>
                </a:ext>
              </a:extLst>
            </p:cNvPr>
            <p:cNvSpPr/>
            <p:nvPr/>
          </p:nvSpPr>
          <p:spPr>
            <a:xfrm>
              <a:off x="1803400" y="3759200"/>
              <a:ext cx="825500" cy="8255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082A8943-1E66-B585-6948-B2F849360FEF}"/>
                </a:ext>
              </a:extLst>
            </p:cNvPr>
            <p:cNvSpPr/>
            <p:nvPr/>
          </p:nvSpPr>
          <p:spPr>
            <a:xfrm rot="5400000">
              <a:off x="1986135" y="4013310"/>
              <a:ext cx="619757" cy="31728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99383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DD69540-B29D-400B-E8CB-A3765CC3F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73C6C8D-AC7F-B1E9-3852-9F1969277916}"/>
              </a:ext>
            </a:extLst>
          </p:cNvPr>
          <p:cNvSpPr txBox="1"/>
          <p:nvPr/>
        </p:nvSpPr>
        <p:spPr>
          <a:xfrm>
            <a:off x="324000" y="270134"/>
            <a:ext cx="80726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Discrete Dantzig-Wolfe Decomposition is a slight modification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FC54B6-950E-59C6-3052-5D7311DAD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>
                <a:cs typeface="Arial" panose="020B0604020202020204" pitchFamily="34" charset="0"/>
              </a:rPr>
              <a:t>75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97317F-D9D5-0C7A-4AF2-F0F3AB582611}"/>
              </a:ext>
            </a:extLst>
          </p:cNvPr>
          <p:cNvSpPr txBox="1"/>
          <p:nvPr/>
        </p:nvSpPr>
        <p:spPr>
          <a:xfrm>
            <a:off x="344612" y="1077217"/>
            <a:ext cx="356480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Compact formulation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B9925E-5AC3-0863-14D1-C55FA01B5AA9}"/>
              </a:ext>
            </a:extLst>
          </p:cNvPr>
          <p:cNvSpPr txBox="1"/>
          <p:nvPr/>
        </p:nvSpPr>
        <p:spPr>
          <a:xfrm>
            <a:off x="4503862" y="1077217"/>
            <a:ext cx="356480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Extended formulation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82BBBE1-6790-F3DB-7060-6C7A6AB773D2}"/>
              </a:ext>
            </a:extLst>
          </p:cNvPr>
          <p:cNvCxnSpPr>
            <a:cxnSpLocks/>
          </p:cNvCxnSpPr>
          <p:nvPr/>
        </p:nvCxnSpPr>
        <p:spPr>
          <a:xfrm flipV="1">
            <a:off x="5616715" y="4112025"/>
            <a:ext cx="0" cy="23855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D539879-8515-8217-9147-EF5F61FB2587}"/>
                  </a:ext>
                </a:extLst>
              </p:cNvPr>
              <p:cNvSpPr txBox="1"/>
              <p:nvPr/>
            </p:nvSpPr>
            <p:spPr>
              <a:xfrm>
                <a:off x="4783262" y="4424493"/>
                <a:ext cx="1617533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Gill Sans MT" charset="0"/>
                    <a:cs typeface="Arial" panose="020B0604020202020204" pitchFamily="34" charset="0"/>
                  </a:rPr>
                  <a:t>For DDW, </a:t>
                </a:r>
                <a14:m>
                  <m:oMath xmlns:m="http://schemas.openxmlformats.org/officeDocument/2006/math">
                    <m:r>
                      <a:rPr lang="en-U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𝝀</m:t>
                    </m:r>
                    <m:r>
                      <a:rPr lang="en-U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∈{</m:t>
                    </m:r>
                    <m:r>
                      <a:rPr lang="en-U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Gill Sans MT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endParaRPr lang="en-US" sz="1100" b="1" dirty="0">
                  <a:solidFill>
                    <a:srgbClr val="FF0000"/>
                  </a:solidFill>
                  <a:latin typeface="Arial" panose="020B0604020202020204" pitchFamily="34" charset="0"/>
                  <a:ea typeface="Gill Sans MT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D539879-8515-8217-9147-EF5F61FB2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262" y="4424493"/>
                <a:ext cx="1617533" cy="169277"/>
              </a:xfrm>
              <a:prstGeom prst="rect">
                <a:avLst/>
              </a:prstGeom>
              <a:blipFill>
                <a:blip r:embed="rId3"/>
                <a:stretch>
                  <a:fillRect t="-32143" b="-4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3807C8BB-CCA6-9407-7490-0148D1576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25" y="1778778"/>
            <a:ext cx="3657600" cy="18429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D8647C-0B46-EBE2-B952-716DEC4EF4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8769" y="1704235"/>
            <a:ext cx="3916581" cy="234815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4467FD3-2D95-96A9-161C-2288D059072E}"/>
              </a:ext>
            </a:extLst>
          </p:cNvPr>
          <p:cNvGrpSpPr/>
          <p:nvPr/>
        </p:nvGrpSpPr>
        <p:grpSpPr>
          <a:xfrm>
            <a:off x="4239871" y="1819234"/>
            <a:ext cx="240953" cy="240953"/>
            <a:chOff x="1803400" y="3759200"/>
            <a:chExt cx="825500" cy="8255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563970A-00F8-BE62-935D-66264317F3F5}"/>
                </a:ext>
              </a:extLst>
            </p:cNvPr>
            <p:cNvSpPr/>
            <p:nvPr/>
          </p:nvSpPr>
          <p:spPr>
            <a:xfrm>
              <a:off x="1803400" y="3759200"/>
              <a:ext cx="825500" cy="8255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668EF6AE-7345-722A-18F9-9FA3CB6DCDCB}"/>
                </a:ext>
              </a:extLst>
            </p:cNvPr>
            <p:cNvSpPr/>
            <p:nvPr/>
          </p:nvSpPr>
          <p:spPr>
            <a:xfrm rot="5400000">
              <a:off x="1986135" y="4013310"/>
              <a:ext cx="619757" cy="31728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1483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A63D0-14DB-1E47-8103-F17CD1CBC35A}" type="slidenum">
              <a:rPr lang="en-US" smtClean="0">
                <a:cs typeface="Arial" panose="020B0604020202020204" pitchFamily="34" charset="0"/>
              </a:rPr>
              <a:t>8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4B52F8-1D80-516D-6C66-874006663073}"/>
              </a:ext>
            </a:extLst>
          </p:cNvPr>
          <p:cNvSpPr txBox="1"/>
          <p:nvPr/>
        </p:nvSpPr>
        <p:spPr>
          <a:xfrm>
            <a:off x="324000" y="276114"/>
            <a:ext cx="819134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Thailand and Laos have an existing high-capacity interconnection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EFF9D821-6988-7F71-BE6A-6432E7D30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253" y="1556874"/>
            <a:ext cx="3457424" cy="303925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BC52AD92-5874-619E-2C6E-197CCEB1FBE1}"/>
              </a:ext>
            </a:extLst>
          </p:cNvPr>
          <p:cNvGrpSpPr/>
          <p:nvPr/>
        </p:nvGrpSpPr>
        <p:grpSpPr>
          <a:xfrm>
            <a:off x="5285536" y="2132722"/>
            <a:ext cx="2551026" cy="1696328"/>
            <a:chOff x="4572001" y="1375561"/>
            <a:chExt cx="2551026" cy="1696328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AA1847E-E660-21B4-85B6-0893C4BBE465}"/>
                </a:ext>
              </a:extLst>
            </p:cNvPr>
            <p:cNvSpPr/>
            <p:nvPr/>
          </p:nvSpPr>
          <p:spPr>
            <a:xfrm>
              <a:off x="4572001" y="1375561"/>
              <a:ext cx="2551026" cy="1696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1CB6DC1C-7B5E-3E84-DA3E-4F05A00F8D3B}"/>
                </a:ext>
              </a:extLst>
            </p:cNvPr>
            <p:cNvGrpSpPr/>
            <p:nvPr/>
          </p:nvGrpSpPr>
          <p:grpSpPr>
            <a:xfrm>
              <a:off x="4695297" y="1514174"/>
              <a:ext cx="2427729" cy="1395396"/>
              <a:chOff x="4994761" y="2244584"/>
              <a:chExt cx="2427729" cy="1395396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FE178A47-5E4D-60C5-1041-EE81642A8531}"/>
                  </a:ext>
                </a:extLst>
              </p:cNvPr>
              <p:cNvGrpSpPr/>
              <p:nvPr/>
            </p:nvGrpSpPr>
            <p:grpSpPr>
              <a:xfrm>
                <a:off x="4994762" y="2244584"/>
                <a:ext cx="2427727" cy="153888"/>
                <a:chOff x="4994762" y="2244584"/>
                <a:chExt cx="2427727" cy="153888"/>
              </a:xfrm>
            </p:grpSpPr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D81DAF0E-C5E1-A738-4E27-026283405D38}"/>
                    </a:ext>
                  </a:extLst>
                </p:cNvPr>
                <p:cNvSpPr txBox="1"/>
                <p:nvPr/>
              </p:nvSpPr>
              <p:spPr>
                <a:xfrm flipH="1">
                  <a:off x="4994762" y="2244584"/>
                  <a:ext cx="914400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10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Existing</a:t>
                  </a: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CE1EF57D-E2B1-CFE5-246C-2D1F294DDCA9}"/>
                    </a:ext>
                  </a:extLst>
                </p:cNvPr>
                <p:cNvSpPr txBox="1"/>
                <p:nvPr/>
              </p:nvSpPr>
              <p:spPr>
                <a:xfrm flipH="1">
                  <a:off x="6050889" y="2244584"/>
                  <a:ext cx="1371600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1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7,645 MW</a:t>
                  </a:r>
                </a:p>
              </p:txBody>
            </p: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CB680006-A633-86A6-91DD-CB1D4B6FD3E0}"/>
                  </a:ext>
                </a:extLst>
              </p:cNvPr>
              <p:cNvGrpSpPr/>
              <p:nvPr/>
            </p:nvGrpSpPr>
            <p:grpSpPr>
              <a:xfrm>
                <a:off x="4994761" y="2601793"/>
                <a:ext cx="2427727" cy="307777"/>
                <a:chOff x="4994763" y="2783314"/>
                <a:chExt cx="2427727" cy="307777"/>
              </a:xfrm>
            </p:grpSpPr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59C57DC1-1946-9D80-E109-4C13E0405808}"/>
                    </a:ext>
                  </a:extLst>
                </p:cNvPr>
                <p:cNvSpPr txBox="1"/>
                <p:nvPr/>
              </p:nvSpPr>
              <p:spPr>
                <a:xfrm flipH="1">
                  <a:off x="4994763" y="2783314"/>
                  <a:ext cx="914400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10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Ongoing </a:t>
                  </a:r>
                  <a:br>
                    <a:rPr lang="en-US" sz="1000" b="1"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US" sz="10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(up to 2021)</a:t>
                  </a: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346B852F-0AE1-DF92-1FC9-B43EC947EE7D}"/>
                    </a:ext>
                  </a:extLst>
                </p:cNvPr>
                <p:cNvSpPr txBox="1"/>
                <p:nvPr/>
              </p:nvSpPr>
              <p:spPr>
                <a:xfrm flipH="1">
                  <a:off x="6050890" y="2783314"/>
                  <a:ext cx="1371600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1000">
                      <a:latin typeface="Arial" panose="020B0604020202020204" pitchFamily="34" charset="0"/>
                      <a:cs typeface="Arial" panose="020B0604020202020204" pitchFamily="34" charset="0"/>
                    </a:rPr>
                    <a:t>30-100 MW</a:t>
                  </a:r>
                </a:p>
              </p:txBody>
            </p: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1C70E3CF-AC75-7443-159F-1A814D720558}"/>
                  </a:ext>
                </a:extLst>
              </p:cNvPr>
              <p:cNvGrpSpPr/>
              <p:nvPr/>
            </p:nvGrpSpPr>
            <p:grpSpPr>
              <a:xfrm>
                <a:off x="4994761" y="3109234"/>
                <a:ext cx="2427729" cy="153888"/>
                <a:chOff x="4994761" y="3204484"/>
                <a:chExt cx="2427729" cy="153888"/>
              </a:xfrm>
            </p:grpSpPr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F8689169-96E4-5C33-E9C4-A5F8775D0A25}"/>
                    </a:ext>
                  </a:extLst>
                </p:cNvPr>
                <p:cNvSpPr txBox="1"/>
                <p:nvPr/>
              </p:nvSpPr>
              <p:spPr>
                <a:xfrm flipH="1">
                  <a:off x="6050890" y="3204484"/>
                  <a:ext cx="1371600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1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19,000 to 22,000 MW</a:t>
                  </a: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0F4887C-B05D-BB21-D635-A021754BE2D4}"/>
                    </a:ext>
                  </a:extLst>
                </p:cNvPr>
                <p:cNvSpPr txBox="1"/>
                <p:nvPr/>
              </p:nvSpPr>
              <p:spPr>
                <a:xfrm flipH="1">
                  <a:off x="4994761" y="3204484"/>
                  <a:ext cx="914400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10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Future</a:t>
                  </a:r>
                </a:p>
              </p:txBody>
            </p: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A0C74C82-5F7A-C643-26F0-83FBAC3C8FAB}"/>
                  </a:ext>
                </a:extLst>
              </p:cNvPr>
              <p:cNvGrpSpPr/>
              <p:nvPr/>
            </p:nvGrpSpPr>
            <p:grpSpPr>
              <a:xfrm>
                <a:off x="4994761" y="3486092"/>
                <a:ext cx="2427729" cy="153888"/>
                <a:chOff x="4994761" y="3552767"/>
                <a:chExt cx="2427729" cy="153888"/>
              </a:xfrm>
            </p:grpSpPr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1A3D8B92-FC77-C459-4E08-D4FE7293CC07}"/>
                    </a:ext>
                  </a:extLst>
                </p:cNvPr>
                <p:cNvSpPr txBox="1"/>
                <p:nvPr/>
              </p:nvSpPr>
              <p:spPr>
                <a:xfrm flipH="1">
                  <a:off x="4994761" y="3552767"/>
                  <a:ext cx="914400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10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Total</a:t>
                  </a: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5DC057C0-BB2A-4C7F-A3F1-F307114C5D98}"/>
                    </a:ext>
                  </a:extLst>
                </p:cNvPr>
                <p:cNvSpPr txBox="1"/>
                <p:nvPr/>
              </p:nvSpPr>
              <p:spPr>
                <a:xfrm flipH="1">
                  <a:off x="6050890" y="3552767"/>
                  <a:ext cx="1371600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1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Up to 30,000 MW</a:t>
                  </a:r>
                </a:p>
              </p:txBody>
            </p:sp>
          </p:grp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4D20E079-640E-564E-4A34-1A9602CC3DEE}"/>
              </a:ext>
            </a:extLst>
          </p:cNvPr>
          <p:cNvSpPr txBox="1"/>
          <p:nvPr/>
        </p:nvSpPr>
        <p:spPr>
          <a:xfrm>
            <a:off x="5760431" y="1877174"/>
            <a:ext cx="150714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0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/>
              <a:t>Current Status &amp; Plan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6AB143A-6FE1-297D-3EB8-EFA93CA84B52}"/>
              </a:ext>
            </a:extLst>
          </p:cNvPr>
          <p:cNvSpPr txBox="1"/>
          <p:nvPr/>
        </p:nvSpPr>
        <p:spPr>
          <a:xfrm>
            <a:off x="324000" y="1067783"/>
            <a:ext cx="36576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Interconnection map of ASEAN based on </a:t>
            </a:r>
            <a:br>
              <a:rPr lang="en-US" sz="10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</a:br>
            <a:r>
              <a:rPr lang="en-US" sz="1000" b="1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ASEAN Interconnection Masterplan Study II (AIMS II)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78F6870-A3F1-C329-EDC7-FFAD265E90F2}"/>
              </a:ext>
            </a:extLst>
          </p:cNvPr>
          <p:cNvSpPr txBox="1"/>
          <p:nvPr/>
        </p:nvSpPr>
        <p:spPr>
          <a:xfrm>
            <a:off x="324001" y="4824075"/>
            <a:ext cx="331626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>
                <a:latin typeface="Arial" panose="020B0604020202020204" pitchFamily="34" charset="0"/>
                <a:ea typeface="Gill Sans MT" charset="0"/>
                <a:cs typeface="Arial" panose="020B0604020202020204" pitchFamily="34" charset="0"/>
              </a:rPr>
              <a:t>SOURCE: </a:t>
            </a:r>
            <a:r>
              <a:rPr lang="en-US" sz="7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IEA (2019), </a:t>
            </a:r>
            <a:r>
              <a:rPr lang="en-US" sz="700" b="0" i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Establishing multilateral power trade in ASEAN</a:t>
            </a:r>
            <a:r>
              <a:rPr lang="en-US" sz="7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IEA, Paris</a:t>
            </a:r>
            <a:endParaRPr lang="en-US" sz="700">
              <a:latin typeface="Arial" panose="020B0604020202020204" pitchFamily="34" charset="0"/>
              <a:ea typeface="Gill Sans MT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496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FFD733-C293-41AF-B101-CA593E2DA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8015-46E4-4C1D-BA82-BC539E295F87}" type="slidenum">
              <a:rPr lang="en-SG" smtClean="0"/>
              <a:t>9</a:t>
            </a:fld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028A39-740E-170D-7B3B-9DE5AEF1C771}"/>
              </a:ext>
            </a:extLst>
          </p:cNvPr>
          <p:cNvSpPr txBox="1"/>
          <p:nvPr/>
        </p:nvSpPr>
        <p:spPr>
          <a:xfrm>
            <a:off x="324000" y="276114"/>
            <a:ext cx="83749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themes of my research relates to the regional electricity trade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F50DD83-3B84-BE65-8685-7EA8C7089CA5}"/>
              </a:ext>
            </a:extLst>
          </p:cNvPr>
          <p:cNvSpPr txBox="1"/>
          <p:nvPr/>
        </p:nvSpPr>
        <p:spPr>
          <a:xfrm>
            <a:off x="524654" y="2929769"/>
            <a:ext cx="2286000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Fast heuristics to solve </a:t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unit commitment problems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F0ACFC-13D7-2825-24AF-CE148324817E}"/>
              </a:ext>
            </a:extLst>
          </p:cNvPr>
          <p:cNvSpPr txBox="1"/>
          <p:nvPr/>
        </p:nvSpPr>
        <p:spPr>
          <a:xfrm>
            <a:off x="3315635" y="2929769"/>
            <a:ext cx="2286000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The impact of electricity trading on system economics and performance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27CA34-C547-F067-F457-7A7C65A78313}"/>
              </a:ext>
            </a:extLst>
          </p:cNvPr>
          <p:cNvSpPr txBox="1"/>
          <p:nvPr/>
        </p:nvSpPr>
        <p:spPr>
          <a:xfrm>
            <a:off x="6245267" y="2929769"/>
            <a:ext cx="2286000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The impact of electricity trading on household welfare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F524D08-624E-4A42-929E-B42C25B04938}"/>
              </a:ext>
            </a:extLst>
          </p:cNvPr>
          <p:cNvSpPr txBox="1"/>
          <p:nvPr/>
        </p:nvSpPr>
        <p:spPr>
          <a:xfrm>
            <a:off x="3315635" y="3463368"/>
            <a:ext cx="2286000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knowledge </a:t>
            </a:r>
            <a:br>
              <a:rPr lang="en-US" sz="11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cost-benefit of trading </a:t>
            </a:r>
            <a:endParaRPr lang="en-US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8B75EE2-B1CB-9AD8-8090-E23B21F7F8EF}"/>
              </a:ext>
            </a:extLst>
          </p:cNvPr>
          <p:cNvSpPr txBox="1"/>
          <p:nvPr/>
        </p:nvSpPr>
        <p:spPr>
          <a:xfrm>
            <a:off x="6245267" y="3463368"/>
            <a:ext cx="228600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one should be left behind!</a:t>
            </a:r>
            <a:endParaRPr lang="en-US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B76822-9A8B-E2C6-B7E8-D05424EC188A}"/>
              </a:ext>
            </a:extLst>
          </p:cNvPr>
          <p:cNvSpPr txBox="1"/>
          <p:nvPr/>
        </p:nvSpPr>
        <p:spPr>
          <a:xfrm>
            <a:off x="1010429" y="2545826"/>
            <a:ext cx="13144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7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Advancing modeling </a:t>
            </a:r>
          </a:p>
          <a:p>
            <a:r>
              <a:rPr lang="en-US"/>
              <a:t>techniques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5BFD95E-D6B5-328C-3C33-29364E8DD421}"/>
              </a:ext>
            </a:extLst>
          </p:cNvPr>
          <p:cNvSpPr txBox="1"/>
          <p:nvPr/>
        </p:nvSpPr>
        <p:spPr>
          <a:xfrm>
            <a:off x="524654" y="3463368"/>
            <a:ext cx="228600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 models have long runtime</a:t>
            </a:r>
            <a:endParaRPr lang="en-US" sz="11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2158D8-10DA-6C91-2E43-50A6CDAB2314}"/>
              </a:ext>
            </a:extLst>
          </p:cNvPr>
          <p:cNvSpPr txBox="1"/>
          <p:nvPr/>
        </p:nvSpPr>
        <p:spPr>
          <a:xfrm>
            <a:off x="1010429" y="2232107"/>
            <a:ext cx="13144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 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004B16-62CF-0C33-0B4F-987CB10F6F63}"/>
              </a:ext>
            </a:extLst>
          </p:cNvPr>
          <p:cNvSpPr txBox="1"/>
          <p:nvPr/>
        </p:nvSpPr>
        <p:spPr>
          <a:xfrm>
            <a:off x="3801410" y="2201715"/>
            <a:ext cx="13144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2 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2D95AC-8CA2-06CE-210A-A27051222671}"/>
              </a:ext>
            </a:extLst>
          </p:cNvPr>
          <p:cNvSpPr txBox="1"/>
          <p:nvPr/>
        </p:nvSpPr>
        <p:spPr>
          <a:xfrm>
            <a:off x="6731042" y="2181225"/>
            <a:ext cx="13144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3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CE51AC-D08A-F0CD-DDE7-CF2F57F262EE}"/>
              </a:ext>
            </a:extLst>
          </p:cNvPr>
          <p:cNvSpPr txBox="1"/>
          <p:nvPr/>
        </p:nvSpPr>
        <p:spPr>
          <a:xfrm>
            <a:off x="6731042" y="2545826"/>
            <a:ext cx="131445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7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Bridging science and policy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955B82-1E74-5F36-C51A-BEF77CD5ECE2}"/>
              </a:ext>
            </a:extLst>
          </p:cNvPr>
          <p:cNvSpPr txBox="1"/>
          <p:nvPr/>
        </p:nvSpPr>
        <p:spPr>
          <a:xfrm>
            <a:off x="3772835" y="2545826"/>
            <a:ext cx="137160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Bridging science and policy</a:t>
            </a:r>
          </a:p>
        </p:txBody>
      </p:sp>
      <p:pic>
        <p:nvPicPr>
          <p:cNvPr id="18" name="Graphic 17" descr="Abacus with solid fill">
            <a:extLst>
              <a:ext uri="{FF2B5EF4-FFF2-40B4-BE49-F238E27FC236}">
                <a16:creationId xmlns:a16="http://schemas.microsoft.com/office/drawing/2014/main" id="{F2109D86-C94D-CE53-1D14-D25E655EF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9054" y="1620184"/>
            <a:ext cx="457200" cy="457200"/>
          </a:xfrm>
          <a:prstGeom prst="rect">
            <a:avLst/>
          </a:prstGeom>
        </p:spPr>
      </p:pic>
      <p:pic>
        <p:nvPicPr>
          <p:cNvPr id="20" name="Graphic 19" descr="Group success with solid fill">
            <a:extLst>
              <a:ext uri="{FF2B5EF4-FFF2-40B4-BE49-F238E27FC236}">
                <a16:creationId xmlns:a16="http://schemas.microsoft.com/office/drawing/2014/main" id="{4F5669D7-CC66-A5E1-8066-9042B512EB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84081" y="1683254"/>
            <a:ext cx="408372" cy="40837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03A7A03-5FFA-0517-EEFB-B96E1E57EA46}"/>
              </a:ext>
            </a:extLst>
          </p:cNvPr>
          <p:cNvGrpSpPr/>
          <p:nvPr/>
        </p:nvGrpSpPr>
        <p:grpSpPr>
          <a:xfrm>
            <a:off x="3848970" y="1572741"/>
            <a:ext cx="1219331" cy="589787"/>
            <a:chOff x="3772835" y="1572741"/>
            <a:chExt cx="1219331" cy="589787"/>
          </a:xfrm>
        </p:grpSpPr>
        <p:pic>
          <p:nvPicPr>
            <p:cNvPr id="24" name="Graphic 23" descr="Transfer with solid fill">
              <a:extLst>
                <a:ext uri="{FF2B5EF4-FFF2-40B4-BE49-F238E27FC236}">
                  <a16:creationId xmlns:a16="http://schemas.microsoft.com/office/drawing/2014/main" id="{8C2B5A8D-693E-07A9-1230-DB5396477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376456" y="1837200"/>
              <a:ext cx="242212" cy="242212"/>
            </a:xfrm>
            <a:prstGeom prst="rect">
              <a:avLst/>
            </a:prstGeom>
          </p:spPr>
        </p:pic>
        <p:pic>
          <p:nvPicPr>
            <p:cNvPr id="32" name="Graphic 31" descr="Coins with solid fill">
              <a:extLst>
                <a:ext uri="{FF2B5EF4-FFF2-40B4-BE49-F238E27FC236}">
                  <a16:creationId xmlns:a16="http://schemas.microsoft.com/office/drawing/2014/main" id="{05FB96A9-0C65-2777-241C-270FF950E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684389" y="1811375"/>
              <a:ext cx="307777" cy="307777"/>
            </a:xfrm>
            <a:prstGeom prst="rect">
              <a:avLst/>
            </a:prstGeom>
          </p:spPr>
        </p:pic>
        <p:pic>
          <p:nvPicPr>
            <p:cNvPr id="35" name="Graphic 34" descr="Factory with solid fill">
              <a:extLst>
                <a:ext uri="{FF2B5EF4-FFF2-40B4-BE49-F238E27FC236}">
                  <a16:creationId xmlns:a16="http://schemas.microsoft.com/office/drawing/2014/main" id="{84030DA3-0CC6-AAC5-8791-107A1B50C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772835" y="1572741"/>
              <a:ext cx="589787" cy="589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0932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100" b="1" dirty="0" smtClean="0">
            <a:latin typeface="Arial" panose="020B0604020202020204" pitchFamily="34" charset="0"/>
            <a:ea typeface="Gill Sans MT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1478</TotalTime>
  <Words>6677</Words>
  <Application>Microsoft Macintosh PowerPoint</Application>
  <PresentationFormat>On-screen Show (16:9)</PresentationFormat>
  <Paragraphs>1361</Paragraphs>
  <Slides>75</Slides>
  <Notes>74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1" baseType="lpstr">
      <vt:lpstr>Arial</vt:lpstr>
      <vt:lpstr>Cambria Math</vt:lpstr>
      <vt:lpstr>Courier New</vt:lpstr>
      <vt:lpstr>Segoe UI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Stefano Galelli</dc:creator>
  <cp:lastModifiedBy>Stefano Galelli</cp:lastModifiedBy>
  <cp:revision>4</cp:revision>
  <cp:lastPrinted>2022-03-06T17:00:10Z</cp:lastPrinted>
  <dcterms:created xsi:type="dcterms:W3CDTF">2020-11-19T02:30:26Z</dcterms:created>
  <dcterms:modified xsi:type="dcterms:W3CDTF">2024-06-13T13:54:45Z</dcterms:modified>
</cp:coreProperties>
</file>