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584" r:id="rId3"/>
    <p:sldId id="586" r:id="rId4"/>
    <p:sldId id="587" r:id="rId5"/>
    <p:sldId id="588" r:id="rId6"/>
    <p:sldId id="549" r:id="rId7"/>
    <p:sldId id="337" r:id="rId8"/>
    <p:sldId id="578" r:id="rId9"/>
    <p:sldId id="556" r:id="rId10"/>
    <p:sldId id="577" r:id="rId11"/>
    <p:sldId id="557" r:id="rId12"/>
    <p:sldId id="579" r:id="rId13"/>
    <p:sldId id="554" r:id="rId14"/>
    <p:sldId id="574" r:id="rId15"/>
    <p:sldId id="580" r:id="rId16"/>
    <p:sldId id="564" r:id="rId17"/>
    <p:sldId id="563" r:id="rId18"/>
    <p:sldId id="371" r:id="rId19"/>
    <p:sldId id="344" r:id="rId20"/>
    <p:sldId id="566" r:id="rId21"/>
    <p:sldId id="558" r:id="rId22"/>
    <p:sldId id="395" r:id="rId23"/>
    <p:sldId id="576" r:id="rId24"/>
    <p:sldId id="400" r:id="rId25"/>
    <p:sldId id="372" r:id="rId26"/>
    <p:sldId id="581" r:id="rId27"/>
    <p:sldId id="572" r:id="rId28"/>
    <p:sldId id="585" r:id="rId29"/>
    <p:sldId id="595" r:id="rId30"/>
    <p:sldId id="596" r:id="rId31"/>
    <p:sldId id="257" r:id="rId32"/>
    <p:sldId id="567" r:id="rId33"/>
    <p:sldId id="391" r:id="rId3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5E0B4"/>
    <a:srgbClr val="00B0F0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2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ABE27-B176-4E86-894F-30EBC1FF25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SG"/>
        </a:p>
      </dgm:t>
    </dgm:pt>
    <dgm:pt modelId="{6488937B-9225-40E4-A19E-CC3317AF1D9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4400" dirty="0"/>
            <a:t>Water</a:t>
          </a:r>
        </a:p>
      </dgm:t>
    </dgm:pt>
    <dgm:pt modelId="{9C71587D-8041-40B8-A8AA-811DC3149374}" type="parTrans" cxnId="{3CEBDF53-A644-4F66-9D09-71B600AE0CF2}">
      <dgm:prSet/>
      <dgm:spPr/>
      <dgm:t>
        <a:bodyPr/>
        <a:lstStyle/>
        <a:p>
          <a:endParaRPr lang="en-SG"/>
        </a:p>
      </dgm:t>
    </dgm:pt>
    <dgm:pt modelId="{48FA9A9A-E552-449A-ADB9-8CFEEE90C929}" type="sibTrans" cxnId="{3CEBDF53-A644-4F66-9D09-71B600AE0CF2}">
      <dgm:prSet/>
      <dgm:spPr/>
      <dgm:t>
        <a:bodyPr/>
        <a:lstStyle/>
        <a:p>
          <a:endParaRPr lang="en-SG"/>
        </a:p>
      </dgm:t>
    </dgm:pt>
    <dgm:pt modelId="{21E45F28-B5A7-4D17-80FE-971DA82E12E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4400" dirty="0"/>
            <a:t>Energy</a:t>
          </a:r>
        </a:p>
      </dgm:t>
    </dgm:pt>
    <dgm:pt modelId="{B5F168F9-C0F7-4EC4-B9F9-8002FD92B978}" type="parTrans" cxnId="{71B37187-B0E0-4952-84C5-ED870581FA91}">
      <dgm:prSet/>
      <dgm:spPr/>
      <dgm:t>
        <a:bodyPr/>
        <a:lstStyle/>
        <a:p>
          <a:endParaRPr lang="en-SG"/>
        </a:p>
      </dgm:t>
    </dgm:pt>
    <dgm:pt modelId="{B309CFDE-2F98-4CFE-9A12-6DCA9FB5D70D}" type="sibTrans" cxnId="{71B37187-B0E0-4952-84C5-ED870581FA91}">
      <dgm:prSet/>
      <dgm:spPr/>
      <dgm:t>
        <a:bodyPr/>
        <a:lstStyle/>
        <a:p>
          <a:endParaRPr lang="en-SG"/>
        </a:p>
      </dgm:t>
    </dgm:pt>
    <dgm:pt modelId="{E0AEC5DC-F297-4B67-8E9F-15B45ED502D9}">
      <dgm:prSet phldrT="[Text]" custT="1"/>
      <dgm:spPr/>
      <dgm:t>
        <a:bodyPr/>
        <a:lstStyle/>
        <a:p>
          <a:r>
            <a:rPr lang="en-SG" sz="4400" dirty="0"/>
            <a:t>Food</a:t>
          </a:r>
        </a:p>
      </dgm:t>
    </dgm:pt>
    <dgm:pt modelId="{9E75DCD1-848B-45D5-AFD6-9AF11B696BE2}" type="parTrans" cxnId="{0B53681B-4DA6-4216-A631-F56955A788C9}">
      <dgm:prSet/>
      <dgm:spPr/>
      <dgm:t>
        <a:bodyPr/>
        <a:lstStyle/>
        <a:p>
          <a:endParaRPr lang="en-SG"/>
        </a:p>
      </dgm:t>
    </dgm:pt>
    <dgm:pt modelId="{1462AAEC-EF7A-4382-95AD-0F6D01723E58}" type="sibTrans" cxnId="{0B53681B-4DA6-4216-A631-F56955A788C9}">
      <dgm:prSet/>
      <dgm:spPr/>
      <dgm:t>
        <a:bodyPr/>
        <a:lstStyle/>
        <a:p>
          <a:endParaRPr lang="en-SG"/>
        </a:p>
      </dgm:t>
    </dgm:pt>
    <dgm:pt modelId="{6E86A84F-B702-4156-A212-55B56EA22FA2}" type="pres">
      <dgm:prSet presAssocID="{AD5ABE27-B176-4E86-894F-30EBC1FF25CA}" presName="Name0" presStyleCnt="0">
        <dgm:presLayoutVars>
          <dgm:chMax val="7"/>
          <dgm:chPref val="7"/>
          <dgm:dir/>
        </dgm:presLayoutVars>
      </dgm:prSet>
      <dgm:spPr/>
    </dgm:pt>
    <dgm:pt modelId="{65C7F90B-3B77-4F42-B693-FCEF268ECD05}" type="pres">
      <dgm:prSet presAssocID="{AD5ABE27-B176-4E86-894F-30EBC1FF25CA}" presName="Name1" presStyleCnt="0"/>
      <dgm:spPr/>
    </dgm:pt>
    <dgm:pt modelId="{4A82E5CC-A420-4CC4-926C-4DEDA722EB12}" type="pres">
      <dgm:prSet presAssocID="{AD5ABE27-B176-4E86-894F-30EBC1FF25CA}" presName="cycle" presStyleCnt="0"/>
      <dgm:spPr/>
    </dgm:pt>
    <dgm:pt modelId="{45882037-7C0B-4C76-A965-B921088215E3}" type="pres">
      <dgm:prSet presAssocID="{AD5ABE27-B176-4E86-894F-30EBC1FF25CA}" presName="srcNode" presStyleLbl="node1" presStyleIdx="0" presStyleCnt="3"/>
      <dgm:spPr/>
    </dgm:pt>
    <dgm:pt modelId="{EA1A242B-6E48-48E3-A3C8-DB34A75FE3E5}" type="pres">
      <dgm:prSet presAssocID="{AD5ABE27-B176-4E86-894F-30EBC1FF25CA}" presName="conn" presStyleLbl="parChTrans1D2" presStyleIdx="0" presStyleCnt="1"/>
      <dgm:spPr/>
    </dgm:pt>
    <dgm:pt modelId="{14E78513-8D11-4FCA-A981-69063F347077}" type="pres">
      <dgm:prSet presAssocID="{AD5ABE27-B176-4E86-894F-30EBC1FF25CA}" presName="extraNode" presStyleLbl="node1" presStyleIdx="0" presStyleCnt="3"/>
      <dgm:spPr/>
    </dgm:pt>
    <dgm:pt modelId="{6B9B45B4-CFE5-4817-A2E3-CA9FD82A01EE}" type="pres">
      <dgm:prSet presAssocID="{AD5ABE27-B176-4E86-894F-30EBC1FF25CA}" presName="dstNode" presStyleLbl="node1" presStyleIdx="0" presStyleCnt="3"/>
      <dgm:spPr/>
    </dgm:pt>
    <dgm:pt modelId="{A8BBA23E-9A98-417B-8341-26650FD9B4BA}" type="pres">
      <dgm:prSet presAssocID="{6488937B-9225-40E4-A19E-CC3317AF1D9A}" presName="text_1" presStyleLbl="node1" presStyleIdx="0" presStyleCnt="3" custScaleX="47180" custLinFactNeighborX="-21570" custLinFactNeighborY="161">
        <dgm:presLayoutVars>
          <dgm:bulletEnabled val="1"/>
        </dgm:presLayoutVars>
      </dgm:prSet>
      <dgm:spPr/>
    </dgm:pt>
    <dgm:pt modelId="{3EAC08BF-A280-4902-BA05-1934E3D3BEC8}" type="pres">
      <dgm:prSet presAssocID="{6488937B-9225-40E4-A19E-CC3317AF1D9A}" presName="accent_1" presStyleCnt="0"/>
      <dgm:spPr/>
    </dgm:pt>
    <dgm:pt modelId="{A64FE66E-196A-4CEB-B0E3-23510D620E4E}" type="pres">
      <dgm:prSet presAssocID="{6488937B-9225-40E4-A19E-CC3317AF1D9A}" presName="accentRepeatNode" presStyleLbl="solidFgAcc1" presStyleIdx="0" presStyleCnt="3"/>
      <dgm:spPr/>
    </dgm:pt>
    <dgm:pt modelId="{FB2C0A90-AF00-4DEE-AF4F-88D575A12432}" type="pres">
      <dgm:prSet presAssocID="{21E45F28-B5A7-4D17-80FE-971DA82E12EF}" presName="text_2" presStyleLbl="node1" presStyleIdx="1" presStyleCnt="3" custScaleX="47180" custLinFactNeighborX="-24210" custLinFactNeighborY="0">
        <dgm:presLayoutVars>
          <dgm:bulletEnabled val="1"/>
        </dgm:presLayoutVars>
      </dgm:prSet>
      <dgm:spPr/>
    </dgm:pt>
    <dgm:pt modelId="{6726847C-71FD-4273-A70A-57177AC5A40E}" type="pres">
      <dgm:prSet presAssocID="{21E45F28-B5A7-4D17-80FE-971DA82E12EF}" presName="accent_2" presStyleCnt="0"/>
      <dgm:spPr/>
    </dgm:pt>
    <dgm:pt modelId="{A9F598C3-A731-420E-A079-685A1FBED236}" type="pres">
      <dgm:prSet presAssocID="{21E45F28-B5A7-4D17-80FE-971DA82E12EF}" presName="accentRepeatNode" presStyleLbl="solidFgAcc1" presStyleIdx="1" presStyleCnt="3"/>
      <dgm:spPr/>
    </dgm:pt>
    <dgm:pt modelId="{D37F2078-8659-40E6-9761-657EA193BFFB}" type="pres">
      <dgm:prSet presAssocID="{E0AEC5DC-F297-4B67-8E9F-15B45ED502D9}" presName="text_3" presStyleLbl="node1" presStyleIdx="2" presStyleCnt="3" custScaleX="47180" custLinFactNeighborX="-21570" custLinFactNeighborY="-692">
        <dgm:presLayoutVars>
          <dgm:bulletEnabled val="1"/>
        </dgm:presLayoutVars>
      </dgm:prSet>
      <dgm:spPr/>
    </dgm:pt>
    <dgm:pt modelId="{CFB34DA4-43F3-4321-80F0-08E0516AB529}" type="pres">
      <dgm:prSet presAssocID="{E0AEC5DC-F297-4B67-8E9F-15B45ED502D9}" presName="accent_3" presStyleCnt="0"/>
      <dgm:spPr/>
    </dgm:pt>
    <dgm:pt modelId="{F04623F1-5EE1-449A-8561-4DA4CD5C8871}" type="pres">
      <dgm:prSet presAssocID="{E0AEC5DC-F297-4B67-8E9F-15B45ED502D9}" presName="accentRepeatNode" presStyleLbl="solidFgAcc1" presStyleIdx="2" presStyleCnt="3"/>
      <dgm:spPr/>
    </dgm:pt>
  </dgm:ptLst>
  <dgm:cxnLst>
    <dgm:cxn modelId="{0B53681B-4DA6-4216-A631-F56955A788C9}" srcId="{AD5ABE27-B176-4E86-894F-30EBC1FF25CA}" destId="{E0AEC5DC-F297-4B67-8E9F-15B45ED502D9}" srcOrd="2" destOrd="0" parTransId="{9E75DCD1-848B-45D5-AFD6-9AF11B696BE2}" sibTransId="{1462AAEC-EF7A-4382-95AD-0F6D01723E58}"/>
    <dgm:cxn modelId="{9AF90D69-EF5D-42FA-BFF4-7C1281CB8E99}" type="presOf" srcId="{48FA9A9A-E552-449A-ADB9-8CFEEE90C929}" destId="{EA1A242B-6E48-48E3-A3C8-DB34A75FE3E5}" srcOrd="0" destOrd="0" presId="urn:microsoft.com/office/officeart/2008/layout/VerticalCurvedList"/>
    <dgm:cxn modelId="{F3C93169-3345-462E-8FDE-1B8A5B69B20C}" type="presOf" srcId="{E0AEC5DC-F297-4B67-8E9F-15B45ED502D9}" destId="{D37F2078-8659-40E6-9761-657EA193BFFB}" srcOrd="0" destOrd="0" presId="urn:microsoft.com/office/officeart/2008/layout/VerticalCurvedList"/>
    <dgm:cxn modelId="{3CEBDF53-A644-4F66-9D09-71B600AE0CF2}" srcId="{AD5ABE27-B176-4E86-894F-30EBC1FF25CA}" destId="{6488937B-9225-40E4-A19E-CC3317AF1D9A}" srcOrd="0" destOrd="0" parTransId="{9C71587D-8041-40B8-A8AA-811DC3149374}" sibTransId="{48FA9A9A-E552-449A-ADB9-8CFEEE90C929}"/>
    <dgm:cxn modelId="{AE1FD375-1F8F-4109-9554-AB9C875CAFF4}" type="presOf" srcId="{AD5ABE27-B176-4E86-894F-30EBC1FF25CA}" destId="{6E86A84F-B702-4156-A212-55B56EA22FA2}" srcOrd="0" destOrd="0" presId="urn:microsoft.com/office/officeart/2008/layout/VerticalCurvedList"/>
    <dgm:cxn modelId="{71B37187-B0E0-4952-84C5-ED870581FA91}" srcId="{AD5ABE27-B176-4E86-894F-30EBC1FF25CA}" destId="{21E45F28-B5A7-4D17-80FE-971DA82E12EF}" srcOrd="1" destOrd="0" parTransId="{B5F168F9-C0F7-4EC4-B9F9-8002FD92B978}" sibTransId="{B309CFDE-2F98-4CFE-9A12-6DCA9FB5D70D}"/>
    <dgm:cxn modelId="{F1BDC8A3-C1CA-4232-83F4-544B8B821BC5}" type="presOf" srcId="{21E45F28-B5A7-4D17-80FE-971DA82E12EF}" destId="{FB2C0A90-AF00-4DEE-AF4F-88D575A12432}" srcOrd="0" destOrd="0" presId="urn:microsoft.com/office/officeart/2008/layout/VerticalCurvedList"/>
    <dgm:cxn modelId="{2A69E9C4-DE34-4F3F-A403-3F81612318CC}" type="presOf" srcId="{6488937B-9225-40E4-A19E-CC3317AF1D9A}" destId="{A8BBA23E-9A98-417B-8341-26650FD9B4BA}" srcOrd="0" destOrd="0" presId="urn:microsoft.com/office/officeart/2008/layout/VerticalCurvedList"/>
    <dgm:cxn modelId="{98CDA61A-4FCC-4146-9808-9CF5A0077ABB}" type="presParOf" srcId="{6E86A84F-B702-4156-A212-55B56EA22FA2}" destId="{65C7F90B-3B77-4F42-B693-FCEF268ECD05}" srcOrd="0" destOrd="0" presId="urn:microsoft.com/office/officeart/2008/layout/VerticalCurvedList"/>
    <dgm:cxn modelId="{56F8D503-E5CB-4D13-90E4-DC554C40AB55}" type="presParOf" srcId="{65C7F90B-3B77-4F42-B693-FCEF268ECD05}" destId="{4A82E5CC-A420-4CC4-926C-4DEDA722EB12}" srcOrd="0" destOrd="0" presId="urn:microsoft.com/office/officeart/2008/layout/VerticalCurvedList"/>
    <dgm:cxn modelId="{40C111F4-7E72-4522-9E88-24C3BDFAC2F3}" type="presParOf" srcId="{4A82E5CC-A420-4CC4-926C-4DEDA722EB12}" destId="{45882037-7C0B-4C76-A965-B921088215E3}" srcOrd="0" destOrd="0" presId="urn:microsoft.com/office/officeart/2008/layout/VerticalCurvedList"/>
    <dgm:cxn modelId="{DA86AA5C-3538-4CDE-B037-081FDF76839E}" type="presParOf" srcId="{4A82E5CC-A420-4CC4-926C-4DEDA722EB12}" destId="{EA1A242B-6E48-48E3-A3C8-DB34A75FE3E5}" srcOrd="1" destOrd="0" presId="urn:microsoft.com/office/officeart/2008/layout/VerticalCurvedList"/>
    <dgm:cxn modelId="{ACDD090D-5B12-4FDE-9C2F-053AC613544C}" type="presParOf" srcId="{4A82E5CC-A420-4CC4-926C-4DEDA722EB12}" destId="{14E78513-8D11-4FCA-A981-69063F347077}" srcOrd="2" destOrd="0" presId="urn:microsoft.com/office/officeart/2008/layout/VerticalCurvedList"/>
    <dgm:cxn modelId="{381C8191-1D31-4F24-B167-F3003029D84E}" type="presParOf" srcId="{4A82E5CC-A420-4CC4-926C-4DEDA722EB12}" destId="{6B9B45B4-CFE5-4817-A2E3-CA9FD82A01EE}" srcOrd="3" destOrd="0" presId="urn:microsoft.com/office/officeart/2008/layout/VerticalCurvedList"/>
    <dgm:cxn modelId="{B3C077BE-635B-4222-974A-E31FD07FFEBE}" type="presParOf" srcId="{65C7F90B-3B77-4F42-B693-FCEF268ECD05}" destId="{A8BBA23E-9A98-417B-8341-26650FD9B4BA}" srcOrd="1" destOrd="0" presId="urn:microsoft.com/office/officeart/2008/layout/VerticalCurvedList"/>
    <dgm:cxn modelId="{D163AC92-3609-4268-A278-64CD1CD5BD19}" type="presParOf" srcId="{65C7F90B-3B77-4F42-B693-FCEF268ECD05}" destId="{3EAC08BF-A280-4902-BA05-1934E3D3BEC8}" srcOrd="2" destOrd="0" presId="urn:microsoft.com/office/officeart/2008/layout/VerticalCurvedList"/>
    <dgm:cxn modelId="{3D45EFBD-BFCE-449E-A2E6-66814306AC44}" type="presParOf" srcId="{3EAC08BF-A280-4902-BA05-1934E3D3BEC8}" destId="{A64FE66E-196A-4CEB-B0E3-23510D620E4E}" srcOrd="0" destOrd="0" presId="urn:microsoft.com/office/officeart/2008/layout/VerticalCurvedList"/>
    <dgm:cxn modelId="{2A3FB745-EE69-467C-844B-A98294565566}" type="presParOf" srcId="{65C7F90B-3B77-4F42-B693-FCEF268ECD05}" destId="{FB2C0A90-AF00-4DEE-AF4F-88D575A12432}" srcOrd="3" destOrd="0" presId="urn:microsoft.com/office/officeart/2008/layout/VerticalCurvedList"/>
    <dgm:cxn modelId="{1E8F9CA7-2272-4999-8FAD-E56866A6AC69}" type="presParOf" srcId="{65C7F90B-3B77-4F42-B693-FCEF268ECD05}" destId="{6726847C-71FD-4273-A70A-57177AC5A40E}" srcOrd="4" destOrd="0" presId="urn:microsoft.com/office/officeart/2008/layout/VerticalCurvedList"/>
    <dgm:cxn modelId="{675F9820-1961-4495-BFCE-75ACAD831474}" type="presParOf" srcId="{6726847C-71FD-4273-A70A-57177AC5A40E}" destId="{A9F598C3-A731-420E-A079-685A1FBED236}" srcOrd="0" destOrd="0" presId="urn:microsoft.com/office/officeart/2008/layout/VerticalCurvedList"/>
    <dgm:cxn modelId="{529B6DC2-C19B-4CBA-B996-7467E457296E}" type="presParOf" srcId="{65C7F90B-3B77-4F42-B693-FCEF268ECD05}" destId="{D37F2078-8659-40E6-9761-657EA193BFFB}" srcOrd="5" destOrd="0" presId="urn:microsoft.com/office/officeart/2008/layout/VerticalCurvedList"/>
    <dgm:cxn modelId="{2EC32636-B929-4282-9D02-A32DF767E94B}" type="presParOf" srcId="{65C7F90B-3B77-4F42-B693-FCEF268ECD05}" destId="{CFB34DA4-43F3-4321-80F0-08E0516AB529}" srcOrd="6" destOrd="0" presId="urn:microsoft.com/office/officeart/2008/layout/VerticalCurvedList"/>
    <dgm:cxn modelId="{E2BCDF46-DE18-4D42-88F0-E025CAA79CC8}" type="presParOf" srcId="{CFB34DA4-43F3-4321-80F0-08E0516AB529}" destId="{F04623F1-5EE1-449A-8561-4DA4CD5C88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ABE27-B176-4E86-894F-30EBC1FF25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SG"/>
        </a:p>
      </dgm:t>
    </dgm:pt>
    <dgm:pt modelId="{6488937B-9225-40E4-A19E-CC3317AF1D9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4400" dirty="0"/>
            <a:t>Energy</a:t>
          </a:r>
        </a:p>
      </dgm:t>
    </dgm:pt>
    <dgm:pt modelId="{9C71587D-8041-40B8-A8AA-811DC3149374}" type="parTrans" cxnId="{3CEBDF53-A644-4F66-9D09-71B600AE0CF2}">
      <dgm:prSet/>
      <dgm:spPr/>
      <dgm:t>
        <a:bodyPr/>
        <a:lstStyle/>
        <a:p>
          <a:endParaRPr lang="en-SG"/>
        </a:p>
      </dgm:t>
    </dgm:pt>
    <dgm:pt modelId="{48FA9A9A-E552-449A-ADB9-8CFEEE90C929}" type="sibTrans" cxnId="{3CEBDF53-A644-4F66-9D09-71B600AE0CF2}">
      <dgm:prSet/>
      <dgm:spPr/>
      <dgm:t>
        <a:bodyPr/>
        <a:lstStyle/>
        <a:p>
          <a:endParaRPr lang="en-SG"/>
        </a:p>
      </dgm:t>
    </dgm:pt>
    <dgm:pt modelId="{21E45F28-B5A7-4D17-80FE-971DA82E12E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4400" dirty="0"/>
            <a:t>Water</a:t>
          </a:r>
        </a:p>
      </dgm:t>
    </dgm:pt>
    <dgm:pt modelId="{B5F168F9-C0F7-4EC4-B9F9-8002FD92B978}" type="parTrans" cxnId="{71B37187-B0E0-4952-84C5-ED870581FA91}">
      <dgm:prSet/>
      <dgm:spPr/>
      <dgm:t>
        <a:bodyPr/>
        <a:lstStyle/>
        <a:p>
          <a:endParaRPr lang="en-SG"/>
        </a:p>
      </dgm:t>
    </dgm:pt>
    <dgm:pt modelId="{B309CFDE-2F98-4CFE-9A12-6DCA9FB5D70D}" type="sibTrans" cxnId="{71B37187-B0E0-4952-84C5-ED870581FA91}">
      <dgm:prSet/>
      <dgm:spPr/>
      <dgm:t>
        <a:bodyPr/>
        <a:lstStyle/>
        <a:p>
          <a:endParaRPr lang="en-SG"/>
        </a:p>
      </dgm:t>
    </dgm:pt>
    <dgm:pt modelId="{E0AEC5DC-F297-4B67-8E9F-15B45ED502D9}">
      <dgm:prSet phldrT="[Text]" custT="1"/>
      <dgm:spPr/>
      <dgm:t>
        <a:bodyPr/>
        <a:lstStyle/>
        <a:p>
          <a:r>
            <a:rPr lang="en-SG" sz="4400" dirty="0"/>
            <a:t>Food</a:t>
          </a:r>
        </a:p>
      </dgm:t>
    </dgm:pt>
    <dgm:pt modelId="{9E75DCD1-848B-45D5-AFD6-9AF11B696BE2}" type="parTrans" cxnId="{0B53681B-4DA6-4216-A631-F56955A788C9}">
      <dgm:prSet/>
      <dgm:spPr/>
      <dgm:t>
        <a:bodyPr/>
        <a:lstStyle/>
        <a:p>
          <a:endParaRPr lang="en-SG"/>
        </a:p>
      </dgm:t>
    </dgm:pt>
    <dgm:pt modelId="{1462AAEC-EF7A-4382-95AD-0F6D01723E58}" type="sibTrans" cxnId="{0B53681B-4DA6-4216-A631-F56955A788C9}">
      <dgm:prSet/>
      <dgm:spPr/>
      <dgm:t>
        <a:bodyPr/>
        <a:lstStyle/>
        <a:p>
          <a:endParaRPr lang="en-SG"/>
        </a:p>
      </dgm:t>
    </dgm:pt>
    <dgm:pt modelId="{6E86A84F-B702-4156-A212-55B56EA22FA2}" type="pres">
      <dgm:prSet presAssocID="{AD5ABE27-B176-4E86-894F-30EBC1FF25CA}" presName="Name0" presStyleCnt="0">
        <dgm:presLayoutVars>
          <dgm:chMax val="7"/>
          <dgm:chPref val="7"/>
          <dgm:dir/>
        </dgm:presLayoutVars>
      </dgm:prSet>
      <dgm:spPr/>
    </dgm:pt>
    <dgm:pt modelId="{65C7F90B-3B77-4F42-B693-FCEF268ECD05}" type="pres">
      <dgm:prSet presAssocID="{AD5ABE27-B176-4E86-894F-30EBC1FF25CA}" presName="Name1" presStyleCnt="0"/>
      <dgm:spPr/>
    </dgm:pt>
    <dgm:pt modelId="{4A82E5CC-A420-4CC4-926C-4DEDA722EB12}" type="pres">
      <dgm:prSet presAssocID="{AD5ABE27-B176-4E86-894F-30EBC1FF25CA}" presName="cycle" presStyleCnt="0"/>
      <dgm:spPr/>
    </dgm:pt>
    <dgm:pt modelId="{45882037-7C0B-4C76-A965-B921088215E3}" type="pres">
      <dgm:prSet presAssocID="{AD5ABE27-B176-4E86-894F-30EBC1FF25CA}" presName="srcNode" presStyleLbl="node1" presStyleIdx="0" presStyleCnt="3"/>
      <dgm:spPr/>
    </dgm:pt>
    <dgm:pt modelId="{EA1A242B-6E48-48E3-A3C8-DB34A75FE3E5}" type="pres">
      <dgm:prSet presAssocID="{AD5ABE27-B176-4E86-894F-30EBC1FF25CA}" presName="conn" presStyleLbl="parChTrans1D2" presStyleIdx="0" presStyleCnt="1"/>
      <dgm:spPr/>
    </dgm:pt>
    <dgm:pt modelId="{14E78513-8D11-4FCA-A981-69063F347077}" type="pres">
      <dgm:prSet presAssocID="{AD5ABE27-B176-4E86-894F-30EBC1FF25CA}" presName="extraNode" presStyleLbl="node1" presStyleIdx="0" presStyleCnt="3"/>
      <dgm:spPr/>
    </dgm:pt>
    <dgm:pt modelId="{6B9B45B4-CFE5-4817-A2E3-CA9FD82A01EE}" type="pres">
      <dgm:prSet presAssocID="{AD5ABE27-B176-4E86-894F-30EBC1FF25CA}" presName="dstNode" presStyleLbl="node1" presStyleIdx="0" presStyleCnt="3"/>
      <dgm:spPr/>
    </dgm:pt>
    <dgm:pt modelId="{A8BBA23E-9A98-417B-8341-26650FD9B4BA}" type="pres">
      <dgm:prSet presAssocID="{6488937B-9225-40E4-A19E-CC3317AF1D9A}" presName="text_1" presStyleLbl="node1" presStyleIdx="0" presStyleCnt="3" custScaleX="47180" custLinFactNeighborX="-21570" custLinFactNeighborY="161">
        <dgm:presLayoutVars>
          <dgm:bulletEnabled val="1"/>
        </dgm:presLayoutVars>
      </dgm:prSet>
      <dgm:spPr/>
    </dgm:pt>
    <dgm:pt modelId="{3EAC08BF-A280-4902-BA05-1934E3D3BEC8}" type="pres">
      <dgm:prSet presAssocID="{6488937B-9225-40E4-A19E-CC3317AF1D9A}" presName="accent_1" presStyleCnt="0"/>
      <dgm:spPr/>
    </dgm:pt>
    <dgm:pt modelId="{A64FE66E-196A-4CEB-B0E3-23510D620E4E}" type="pres">
      <dgm:prSet presAssocID="{6488937B-9225-40E4-A19E-CC3317AF1D9A}" presName="accentRepeatNode" presStyleLbl="solidFgAcc1" presStyleIdx="0" presStyleCnt="3"/>
      <dgm:spPr/>
    </dgm:pt>
    <dgm:pt modelId="{FB2C0A90-AF00-4DEE-AF4F-88D575A12432}" type="pres">
      <dgm:prSet presAssocID="{21E45F28-B5A7-4D17-80FE-971DA82E12EF}" presName="text_2" presStyleLbl="node1" presStyleIdx="1" presStyleCnt="3" custScaleX="47180" custLinFactNeighborX="-24210" custLinFactNeighborY="0">
        <dgm:presLayoutVars>
          <dgm:bulletEnabled val="1"/>
        </dgm:presLayoutVars>
      </dgm:prSet>
      <dgm:spPr/>
    </dgm:pt>
    <dgm:pt modelId="{6726847C-71FD-4273-A70A-57177AC5A40E}" type="pres">
      <dgm:prSet presAssocID="{21E45F28-B5A7-4D17-80FE-971DA82E12EF}" presName="accent_2" presStyleCnt="0"/>
      <dgm:spPr/>
    </dgm:pt>
    <dgm:pt modelId="{A9F598C3-A731-420E-A079-685A1FBED236}" type="pres">
      <dgm:prSet presAssocID="{21E45F28-B5A7-4D17-80FE-971DA82E12EF}" presName="accentRepeatNode" presStyleLbl="solidFgAcc1" presStyleIdx="1" presStyleCnt="3"/>
      <dgm:spPr/>
    </dgm:pt>
    <dgm:pt modelId="{D37F2078-8659-40E6-9761-657EA193BFFB}" type="pres">
      <dgm:prSet presAssocID="{E0AEC5DC-F297-4B67-8E9F-15B45ED502D9}" presName="text_3" presStyleLbl="node1" presStyleIdx="2" presStyleCnt="3" custScaleX="47180" custLinFactNeighborX="-21570" custLinFactNeighborY="-692">
        <dgm:presLayoutVars>
          <dgm:bulletEnabled val="1"/>
        </dgm:presLayoutVars>
      </dgm:prSet>
      <dgm:spPr/>
    </dgm:pt>
    <dgm:pt modelId="{CFB34DA4-43F3-4321-80F0-08E0516AB529}" type="pres">
      <dgm:prSet presAssocID="{E0AEC5DC-F297-4B67-8E9F-15B45ED502D9}" presName="accent_3" presStyleCnt="0"/>
      <dgm:spPr/>
    </dgm:pt>
    <dgm:pt modelId="{F04623F1-5EE1-449A-8561-4DA4CD5C8871}" type="pres">
      <dgm:prSet presAssocID="{E0AEC5DC-F297-4B67-8E9F-15B45ED502D9}" presName="accentRepeatNode" presStyleLbl="solidFgAcc1" presStyleIdx="2" presStyleCnt="3"/>
      <dgm:spPr/>
    </dgm:pt>
  </dgm:ptLst>
  <dgm:cxnLst>
    <dgm:cxn modelId="{0B53681B-4DA6-4216-A631-F56955A788C9}" srcId="{AD5ABE27-B176-4E86-894F-30EBC1FF25CA}" destId="{E0AEC5DC-F297-4B67-8E9F-15B45ED502D9}" srcOrd="2" destOrd="0" parTransId="{9E75DCD1-848B-45D5-AFD6-9AF11B696BE2}" sibTransId="{1462AAEC-EF7A-4382-95AD-0F6D01723E58}"/>
    <dgm:cxn modelId="{9AF90D69-EF5D-42FA-BFF4-7C1281CB8E99}" type="presOf" srcId="{48FA9A9A-E552-449A-ADB9-8CFEEE90C929}" destId="{EA1A242B-6E48-48E3-A3C8-DB34A75FE3E5}" srcOrd="0" destOrd="0" presId="urn:microsoft.com/office/officeart/2008/layout/VerticalCurvedList"/>
    <dgm:cxn modelId="{F3C93169-3345-462E-8FDE-1B8A5B69B20C}" type="presOf" srcId="{E0AEC5DC-F297-4B67-8E9F-15B45ED502D9}" destId="{D37F2078-8659-40E6-9761-657EA193BFFB}" srcOrd="0" destOrd="0" presId="urn:microsoft.com/office/officeart/2008/layout/VerticalCurvedList"/>
    <dgm:cxn modelId="{3CEBDF53-A644-4F66-9D09-71B600AE0CF2}" srcId="{AD5ABE27-B176-4E86-894F-30EBC1FF25CA}" destId="{6488937B-9225-40E4-A19E-CC3317AF1D9A}" srcOrd="0" destOrd="0" parTransId="{9C71587D-8041-40B8-A8AA-811DC3149374}" sibTransId="{48FA9A9A-E552-449A-ADB9-8CFEEE90C929}"/>
    <dgm:cxn modelId="{AE1FD375-1F8F-4109-9554-AB9C875CAFF4}" type="presOf" srcId="{AD5ABE27-B176-4E86-894F-30EBC1FF25CA}" destId="{6E86A84F-B702-4156-A212-55B56EA22FA2}" srcOrd="0" destOrd="0" presId="urn:microsoft.com/office/officeart/2008/layout/VerticalCurvedList"/>
    <dgm:cxn modelId="{71B37187-B0E0-4952-84C5-ED870581FA91}" srcId="{AD5ABE27-B176-4E86-894F-30EBC1FF25CA}" destId="{21E45F28-B5A7-4D17-80FE-971DA82E12EF}" srcOrd="1" destOrd="0" parTransId="{B5F168F9-C0F7-4EC4-B9F9-8002FD92B978}" sibTransId="{B309CFDE-2F98-4CFE-9A12-6DCA9FB5D70D}"/>
    <dgm:cxn modelId="{F1BDC8A3-C1CA-4232-83F4-544B8B821BC5}" type="presOf" srcId="{21E45F28-B5A7-4D17-80FE-971DA82E12EF}" destId="{FB2C0A90-AF00-4DEE-AF4F-88D575A12432}" srcOrd="0" destOrd="0" presId="urn:microsoft.com/office/officeart/2008/layout/VerticalCurvedList"/>
    <dgm:cxn modelId="{2A69E9C4-DE34-4F3F-A403-3F81612318CC}" type="presOf" srcId="{6488937B-9225-40E4-A19E-CC3317AF1D9A}" destId="{A8BBA23E-9A98-417B-8341-26650FD9B4BA}" srcOrd="0" destOrd="0" presId="urn:microsoft.com/office/officeart/2008/layout/VerticalCurvedList"/>
    <dgm:cxn modelId="{98CDA61A-4FCC-4146-9808-9CF5A0077ABB}" type="presParOf" srcId="{6E86A84F-B702-4156-A212-55B56EA22FA2}" destId="{65C7F90B-3B77-4F42-B693-FCEF268ECD05}" srcOrd="0" destOrd="0" presId="urn:microsoft.com/office/officeart/2008/layout/VerticalCurvedList"/>
    <dgm:cxn modelId="{56F8D503-E5CB-4D13-90E4-DC554C40AB55}" type="presParOf" srcId="{65C7F90B-3B77-4F42-B693-FCEF268ECD05}" destId="{4A82E5CC-A420-4CC4-926C-4DEDA722EB12}" srcOrd="0" destOrd="0" presId="urn:microsoft.com/office/officeart/2008/layout/VerticalCurvedList"/>
    <dgm:cxn modelId="{40C111F4-7E72-4522-9E88-24C3BDFAC2F3}" type="presParOf" srcId="{4A82E5CC-A420-4CC4-926C-4DEDA722EB12}" destId="{45882037-7C0B-4C76-A965-B921088215E3}" srcOrd="0" destOrd="0" presId="urn:microsoft.com/office/officeart/2008/layout/VerticalCurvedList"/>
    <dgm:cxn modelId="{DA86AA5C-3538-4CDE-B037-081FDF76839E}" type="presParOf" srcId="{4A82E5CC-A420-4CC4-926C-4DEDA722EB12}" destId="{EA1A242B-6E48-48E3-A3C8-DB34A75FE3E5}" srcOrd="1" destOrd="0" presId="urn:microsoft.com/office/officeart/2008/layout/VerticalCurvedList"/>
    <dgm:cxn modelId="{ACDD090D-5B12-4FDE-9C2F-053AC613544C}" type="presParOf" srcId="{4A82E5CC-A420-4CC4-926C-4DEDA722EB12}" destId="{14E78513-8D11-4FCA-A981-69063F347077}" srcOrd="2" destOrd="0" presId="urn:microsoft.com/office/officeart/2008/layout/VerticalCurvedList"/>
    <dgm:cxn modelId="{381C8191-1D31-4F24-B167-F3003029D84E}" type="presParOf" srcId="{4A82E5CC-A420-4CC4-926C-4DEDA722EB12}" destId="{6B9B45B4-CFE5-4817-A2E3-CA9FD82A01EE}" srcOrd="3" destOrd="0" presId="urn:microsoft.com/office/officeart/2008/layout/VerticalCurvedList"/>
    <dgm:cxn modelId="{B3C077BE-635B-4222-974A-E31FD07FFEBE}" type="presParOf" srcId="{65C7F90B-3B77-4F42-B693-FCEF268ECD05}" destId="{A8BBA23E-9A98-417B-8341-26650FD9B4BA}" srcOrd="1" destOrd="0" presId="urn:microsoft.com/office/officeart/2008/layout/VerticalCurvedList"/>
    <dgm:cxn modelId="{D163AC92-3609-4268-A278-64CD1CD5BD19}" type="presParOf" srcId="{65C7F90B-3B77-4F42-B693-FCEF268ECD05}" destId="{3EAC08BF-A280-4902-BA05-1934E3D3BEC8}" srcOrd="2" destOrd="0" presId="urn:microsoft.com/office/officeart/2008/layout/VerticalCurvedList"/>
    <dgm:cxn modelId="{3D45EFBD-BFCE-449E-A2E6-66814306AC44}" type="presParOf" srcId="{3EAC08BF-A280-4902-BA05-1934E3D3BEC8}" destId="{A64FE66E-196A-4CEB-B0E3-23510D620E4E}" srcOrd="0" destOrd="0" presId="urn:microsoft.com/office/officeart/2008/layout/VerticalCurvedList"/>
    <dgm:cxn modelId="{2A3FB745-EE69-467C-844B-A98294565566}" type="presParOf" srcId="{65C7F90B-3B77-4F42-B693-FCEF268ECD05}" destId="{FB2C0A90-AF00-4DEE-AF4F-88D575A12432}" srcOrd="3" destOrd="0" presId="urn:microsoft.com/office/officeart/2008/layout/VerticalCurvedList"/>
    <dgm:cxn modelId="{1E8F9CA7-2272-4999-8FAD-E56866A6AC69}" type="presParOf" srcId="{65C7F90B-3B77-4F42-B693-FCEF268ECD05}" destId="{6726847C-71FD-4273-A70A-57177AC5A40E}" srcOrd="4" destOrd="0" presId="urn:microsoft.com/office/officeart/2008/layout/VerticalCurvedList"/>
    <dgm:cxn modelId="{675F9820-1961-4495-BFCE-75ACAD831474}" type="presParOf" srcId="{6726847C-71FD-4273-A70A-57177AC5A40E}" destId="{A9F598C3-A731-420E-A079-685A1FBED236}" srcOrd="0" destOrd="0" presId="urn:microsoft.com/office/officeart/2008/layout/VerticalCurvedList"/>
    <dgm:cxn modelId="{529B6DC2-C19B-4CBA-B996-7467E457296E}" type="presParOf" srcId="{65C7F90B-3B77-4F42-B693-FCEF268ECD05}" destId="{D37F2078-8659-40E6-9761-657EA193BFFB}" srcOrd="5" destOrd="0" presId="urn:microsoft.com/office/officeart/2008/layout/VerticalCurvedList"/>
    <dgm:cxn modelId="{2EC32636-B929-4282-9D02-A32DF767E94B}" type="presParOf" srcId="{65C7F90B-3B77-4F42-B693-FCEF268ECD05}" destId="{CFB34DA4-43F3-4321-80F0-08E0516AB529}" srcOrd="6" destOrd="0" presId="urn:microsoft.com/office/officeart/2008/layout/VerticalCurvedList"/>
    <dgm:cxn modelId="{E2BCDF46-DE18-4D42-88F0-E025CAA79CC8}" type="presParOf" srcId="{CFB34DA4-43F3-4321-80F0-08E0516AB529}" destId="{F04623F1-5EE1-449A-8561-4DA4CD5C88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A242B-6E48-48E3-A3C8-DB34A75FE3E5}">
      <dsp:nvSpPr>
        <dsp:cNvPr id="0" name=""/>
        <dsp:cNvSpPr/>
      </dsp:nvSpPr>
      <dsp:spPr>
        <a:xfrm>
          <a:off x="-5213084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BA23E-9A98-417B-8341-26650FD9B4BA}">
      <dsp:nvSpPr>
        <dsp:cNvPr id="0" name=""/>
        <dsp:cNvSpPr/>
      </dsp:nvSpPr>
      <dsp:spPr>
        <a:xfrm>
          <a:off x="2017577" y="543611"/>
          <a:ext cx="3444664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4400" kern="1200" dirty="0"/>
            <a:t>Water</a:t>
          </a:r>
        </a:p>
      </dsp:txBody>
      <dsp:txXfrm>
        <a:off x="2017577" y="543611"/>
        <a:ext cx="3444664" cy="1083733"/>
      </dsp:txXfrm>
    </dsp:sp>
    <dsp:sp modelId="{A64FE66E-196A-4CEB-B0E3-23510D620E4E}">
      <dsp:nvSpPr>
        <dsp:cNvPr id="0" name=""/>
        <dsp:cNvSpPr/>
      </dsp:nvSpPr>
      <dsp:spPr>
        <a:xfrm>
          <a:off x="986869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C0A90-AF00-4DEE-AF4F-88D575A12432}">
      <dsp:nvSpPr>
        <dsp:cNvPr id="0" name=""/>
        <dsp:cNvSpPr/>
      </dsp:nvSpPr>
      <dsp:spPr>
        <a:xfrm>
          <a:off x="2210098" y="2167466"/>
          <a:ext cx="3258804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4400" kern="1200" dirty="0"/>
            <a:t>Energy</a:t>
          </a:r>
        </a:p>
      </dsp:txBody>
      <dsp:txXfrm>
        <a:off x="2210098" y="2167466"/>
        <a:ext cx="3258804" cy="1083733"/>
      </dsp:txXfrm>
    </dsp:sp>
    <dsp:sp modelId="{A9F598C3-A731-420E-A079-685A1FBED236}">
      <dsp:nvSpPr>
        <dsp:cNvPr id="0" name=""/>
        <dsp:cNvSpPr/>
      </dsp:nvSpPr>
      <dsp:spPr>
        <a:xfrm>
          <a:off x="1380807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F2078-8659-40E6-9761-657EA193BFFB}">
      <dsp:nvSpPr>
        <dsp:cNvPr id="0" name=""/>
        <dsp:cNvSpPr/>
      </dsp:nvSpPr>
      <dsp:spPr>
        <a:xfrm>
          <a:off x="2017577" y="3785567"/>
          <a:ext cx="3444664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400" kern="1200" dirty="0"/>
            <a:t>Food</a:t>
          </a:r>
        </a:p>
      </dsp:txBody>
      <dsp:txXfrm>
        <a:off x="2017577" y="3785567"/>
        <a:ext cx="3444664" cy="1083733"/>
      </dsp:txXfrm>
    </dsp:sp>
    <dsp:sp modelId="{F04623F1-5EE1-449A-8561-4DA4CD5C8871}">
      <dsp:nvSpPr>
        <dsp:cNvPr id="0" name=""/>
        <dsp:cNvSpPr/>
      </dsp:nvSpPr>
      <dsp:spPr>
        <a:xfrm>
          <a:off x="986869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A242B-6E48-48E3-A3C8-DB34A75FE3E5}">
      <dsp:nvSpPr>
        <dsp:cNvPr id="0" name=""/>
        <dsp:cNvSpPr/>
      </dsp:nvSpPr>
      <dsp:spPr>
        <a:xfrm>
          <a:off x="-5213084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BA23E-9A98-417B-8341-26650FD9B4BA}">
      <dsp:nvSpPr>
        <dsp:cNvPr id="0" name=""/>
        <dsp:cNvSpPr/>
      </dsp:nvSpPr>
      <dsp:spPr>
        <a:xfrm>
          <a:off x="2017577" y="543611"/>
          <a:ext cx="3444664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4400" kern="1200" dirty="0"/>
            <a:t>Energy</a:t>
          </a:r>
        </a:p>
      </dsp:txBody>
      <dsp:txXfrm>
        <a:off x="2017577" y="543611"/>
        <a:ext cx="3444664" cy="1083733"/>
      </dsp:txXfrm>
    </dsp:sp>
    <dsp:sp modelId="{A64FE66E-196A-4CEB-B0E3-23510D620E4E}">
      <dsp:nvSpPr>
        <dsp:cNvPr id="0" name=""/>
        <dsp:cNvSpPr/>
      </dsp:nvSpPr>
      <dsp:spPr>
        <a:xfrm>
          <a:off x="986869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C0A90-AF00-4DEE-AF4F-88D575A12432}">
      <dsp:nvSpPr>
        <dsp:cNvPr id="0" name=""/>
        <dsp:cNvSpPr/>
      </dsp:nvSpPr>
      <dsp:spPr>
        <a:xfrm>
          <a:off x="2210098" y="2167466"/>
          <a:ext cx="3258804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4400" kern="1200" dirty="0"/>
            <a:t>Water</a:t>
          </a:r>
        </a:p>
      </dsp:txBody>
      <dsp:txXfrm>
        <a:off x="2210098" y="2167466"/>
        <a:ext cx="3258804" cy="1083733"/>
      </dsp:txXfrm>
    </dsp:sp>
    <dsp:sp modelId="{A9F598C3-A731-420E-A079-685A1FBED236}">
      <dsp:nvSpPr>
        <dsp:cNvPr id="0" name=""/>
        <dsp:cNvSpPr/>
      </dsp:nvSpPr>
      <dsp:spPr>
        <a:xfrm>
          <a:off x="1380807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F2078-8659-40E6-9761-657EA193BFFB}">
      <dsp:nvSpPr>
        <dsp:cNvPr id="0" name=""/>
        <dsp:cNvSpPr/>
      </dsp:nvSpPr>
      <dsp:spPr>
        <a:xfrm>
          <a:off x="2017577" y="3785567"/>
          <a:ext cx="3444664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400" kern="1200" dirty="0"/>
            <a:t>Food</a:t>
          </a:r>
        </a:p>
      </dsp:txBody>
      <dsp:txXfrm>
        <a:off x="2017577" y="3785567"/>
        <a:ext cx="3444664" cy="1083733"/>
      </dsp:txXfrm>
    </dsp:sp>
    <dsp:sp modelId="{F04623F1-5EE1-449A-8561-4DA4CD5C8871}">
      <dsp:nvSpPr>
        <dsp:cNvPr id="0" name=""/>
        <dsp:cNvSpPr/>
      </dsp:nvSpPr>
      <dsp:spPr>
        <a:xfrm>
          <a:off x="986869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28" cy="513508"/>
          </a:xfrm>
          <a:prstGeom prst="rect">
            <a:avLst/>
          </a:prstGeom>
        </p:spPr>
        <p:txBody>
          <a:bodyPr vert="horz" lIns="94565" tIns="47281" rIns="94565" bIns="47281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2"/>
            <a:ext cx="3078428" cy="513508"/>
          </a:xfrm>
          <a:prstGeom prst="rect">
            <a:avLst/>
          </a:prstGeom>
        </p:spPr>
        <p:txBody>
          <a:bodyPr vert="horz" lIns="94565" tIns="47281" rIns="94565" bIns="47281" rtlCol="0"/>
          <a:lstStyle>
            <a:lvl1pPr algn="r">
              <a:defRPr sz="1200"/>
            </a:lvl1pPr>
          </a:lstStyle>
          <a:p>
            <a:fld id="{88DAFB93-8658-47DE-9089-523AD77526F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65" tIns="47281" rIns="94565" bIns="47281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4565" tIns="47281" rIns="94565" bIns="472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8428" cy="513507"/>
          </a:xfrm>
          <a:prstGeom prst="rect">
            <a:avLst/>
          </a:prstGeom>
        </p:spPr>
        <p:txBody>
          <a:bodyPr vert="horz" lIns="94565" tIns="47281" rIns="94565" bIns="47281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08"/>
            <a:ext cx="3078428" cy="513507"/>
          </a:xfrm>
          <a:prstGeom prst="rect">
            <a:avLst/>
          </a:prstGeom>
        </p:spPr>
        <p:txBody>
          <a:bodyPr vert="horz" lIns="94565" tIns="47281" rIns="94565" bIns="47281" rtlCol="0" anchor="b"/>
          <a:lstStyle>
            <a:lvl1pPr algn="r">
              <a:defRPr sz="1200"/>
            </a:lvl1pPr>
          </a:lstStyle>
          <a:p>
            <a:fld id="{E68665F9-D6FF-4574-BF69-8238DB4AF05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191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Example papers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65F9-D6FF-4574-BF69-8238DB4AF05F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698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65F9-D6FF-4574-BF69-8238DB4AF05F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153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obs_vs_syn.py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65F9-D6FF-4574-BF69-8238DB4AF05F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3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var1 = [ALL_cost_an,ALL_co2_an,ALL_pc_renew_an];    </a:t>
            </a:r>
          </a:p>
          <a:p>
            <a:r>
              <a:rPr lang="en-US" dirty="0"/>
              <a:t>metrics1=['cost','co2','ALL_pc_renew_an']</a:t>
            </a:r>
          </a:p>
          <a:p>
            <a:r>
              <a:rPr lang="en-US" dirty="0" err="1"/>
              <a:t>diff_kde_cdf</a:t>
            </a:r>
            <a:r>
              <a:rPr lang="en-US" dirty="0"/>
              <a:t>(var1,metrics1)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65F9-D6FF-4574-BF69-8238DB4AF05F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978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plot_res_storage_Q_cost</a:t>
            </a:r>
            <a:r>
              <a:rPr lang="en-US" dirty="0"/>
              <a:t>()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65F9-D6FF-4574-BF69-8238DB4AF05F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510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/>
              <a:t>plot_hyd_solar_hr</a:t>
            </a:r>
            <a:r>
              <a:rPr lang="en-SG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65F9-D6FF-4574-BF69-8238DB4AF05F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383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FBDA-C532-419B-A91A-40A02C66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EB2E1-4E12-4FA9-B894-2FD91BD74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5988E-D360-4350-8A0C-0DA386A2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D612-E8FE-4A48-B05B-9D7106E00C4F}" type="datetime1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E85A7-3112-4570-95AA-CD043E7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76CEC-B63A-4C4E-A8F2-E920FFC5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73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6243-51E7-4691-8DE3-714FA6F9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BB87C-5416-4FD5-B5D3-09D958DF0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6E50A-76AC-49B3-91EF-174B17C7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E29C-BDD3-4303-9346-31DA48FBB12C}" type="datetime1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9F37-69E1-4547-9FF6-AF704FF4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ECB57-4F44-4A2D-BBAE-5C1F19C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590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D8432-2376-4485-AE4B-763A21E6D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0360C-3342-4317-9C6C-90FDC57BF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706F2-D953-42A9-8ED8-8B796007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7595-EE2D-4165-A1DD-8E38527E7E77}" type="datetime1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0CFB8-E383-48CB-9169-31B325F1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B7F5E-BE4D-43BB-B28E-5B18EB0D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06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56BF-7378-4EC8-ABBB-E8C2F7E6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7144-99E2-4E6F-8DCE-3A0969EC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DE458-EB3D-42F6-B7D0-E0841BE9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A90-67B3-433B-B8D6-51D19F41C7FD}" type="datetime1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21F6A-C493-449F-AF4A-3AC2077E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7CB5B-61EF-4A13-A914-7EB4FA9D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121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FEC3-7B4A-4589-AFEB-3B873ED6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1B656-5ED3-4020-AADE-49B31B6A5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C755A-51D2-497F-AA20-A061177A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3AE2-BF6A-4BEA-B244-B9EC9C6786C0}" type="datetime1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8BC7-EED1-4212-A19A-DA31981B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B5CC4-DBA2-4FB4-BC67-588C0ED6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313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E2C0-277A-43EE-A3D6-5B074505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027D-1B82-4837-BA54-02453B8DD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2CA81-5DC6-45BD-ACB3-91C3A506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20B50-5FFD-43F1-8860-F6AFB866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758A-2C13-4A09-B2C4-8981A0EC2FBB}" type="datetime1">
              <a:rPr lang="en-SG" smtClean="0"/>
              <a:t>9/9/2021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768E4-EDE0-485F-8002-015848A9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0A4D3-B30E-4EB7-A5B1-4A38890C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79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A9F1-EA53-4D88-B9E7-12F11B7F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3126E-B64E-4AE9-BF06-DE3623CAA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4B87E-F035-4BCF-AD31-DFB4EC736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11A98-F9CB-45D1-A5E9-8BAC0A49E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CFF79-B707-4F46-8A9F-A3E8E78F6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030EC-534A-47BD-AF3E-5E21147D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3EE-64B6-44C1-810A-1F9A60F44436}" type="datetime1">
              <a:rPr lang="en-SG" smtClean="0"/>
              <a:t>9/9/2021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D1F3A-9502-456E-83A9-1D946E2B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1CEC-D345-4624-A9DB-63ED9EBC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516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95AE-E4F3-46E1-960B-D61C1BA4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B6C2B-1026-4FF4-B7DC-8AD55314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CA5-0575-414C-B662-21691E9BB2E5}" type="datetime1">
              <a:rPr lang="en-SG" smtClean="0"/>
              <a:t>9/9/2021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94777-FAE7-4EF1-A16E-01B3C85C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76066-A070-4C38-BA65-5D439EB7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204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FE0DD-FE6A-408E-BC73-D7F74F17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4DB8-BB9A-422E-911F-D558E738EADA}" type="datetime1">
              <a:rPr lang="en-SG" smtClean="0"/>
              <a:t>9/9/2021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20458-9103-46DF-AF18-B10D3228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D8C8D-C594-4300-AF4A-1E87BB84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813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4116-F7EF-4886-8819-AE656481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F7BF8-3644-491E-9B22-D9DC2B5F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72727-7E1F-44AC-94C9-AD9C3EA1B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C9CB5-A9D3-4290-9DD7-8AFAFCA8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992-3145-4493-8834-8CEC8318CC09}" type="datetime1">
              <a:rPr lang="en-SG" smtClean="0"/>
              <a:t>9/9/2021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A36DF-75AD-4EEC-BA2F-B354E7BE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97DD0-1279-412F-B873-17049CE0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601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93D2-7BB8-4C97-AEAF-AA8B1EA2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E73C1-61CD-45A5-B4A1-6E79C1927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078BE-660C-4DEE-B4AC-952612867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E-2ECF-4198-9299-3344A287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D2-5115-4A81-BA47-24367DB6EF23}" type="datetime1">
              <a:rPr lang="en-SG" smtClean="0"/>
              <a:t>9/9/2021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B7C1-1340-4762-B648-EF1369C5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20E7E-4699-44DF-A7F5-412F6982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476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48FF3-404E-4BA3-9D2A-A2446C91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91FB3-00E4-4552-9006-022346B02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F9BBA-27DE-4690-88B7-AE543CAFD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F100-4989-4CB8-930C-10517E5347E9}" type="datetime1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E6A16-1D31-48DE-90B0-4B218081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BF07B-AAA8-4779-A906-EBAA81E1C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64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ulu_Hydro_Energy.jpg" TargetMode="External"/><Relationship Id="rId7" Type="http://schemas.openxmlformats.org/officeDocument/2006/relationships/hyperlink" Target="https://www.wordsinthebucket.com/hydropow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0.png"/><Relationship Id="rId3" Type="http://schemas.openxmlformats.org/officeDocument/2006/relationships/image" Target="../media/image16.png"/><Relationship Id="rId7" Type="http://schemas.openxmlformats.org/officeDocument/2006/relationships/image" Target="../media/image66.png"/><Relationship Id="rId12" Type="http://schemas.openxmlformats.org/officeDocument/2006/relationships/image" Target="../media/image112.png"/><Relationship Id="rId2" Type="http://schemas.openxmlformats.org/officeDocument/2006/relationships/image" Target="../media/image15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02.png"/><Relationship Id="rId5" Type="http://schemas.openxmlformats.org/officeDocument/2006/relationships/image" Target="../media/image4.png"/><Relationship Id="rId15" Type="http://schemas.openxmlformats.org/officeDocument/2006/relationships/image" Target="../media/image141.png"/><Relationship Id="rId10" Type="http://schemas.openxmlformats.org/officeDocument/2006/relationships/image" Target="../media/image92.png"/><Relationship Id="rId4" Type="http://schemas.openxmlformats.org/officeDocument/2006/relationships/image" Target="../media/image311.png"/><Relationship Id="rId9" Type="http://schemas.openxmlformats.org/officeDocument/2006/relationships/image" Target="../media/image81.png"/><Relationship Id="rId14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0.png"/><Relationship Id="rId1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66.png"/><Relationship Id="rId12" Type="http://schemas.openxmlformats.org/officeDocument/2006/relationships/image" Target="../media/image112.png"/><Relationship Id="rId17" Type="http://schemas.openxmlformats.org/officeDocument/2006/relationships/image" Target="../media/image221.png"/><Relationship Id="rId2" Type="http://schemas.openxmlformats.org/officeDocument/2006/relationships/image" Target="../media/image212.pn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02.png"/><Relationship Id="rId5" Type="http://schemas.openxmlformats.org/officeDocument/2006/relationships/image" Target="../media/image4.png"/><Relationship Id="rId15" Type="http://schemas.openxmlformats.org/officeDocument/2006/relationships/image" Target="../media/image141.png"/><Relationship Id="rId10" Type="http://schemas.openxmlformats.org/officeDocument/2006/relationships/image" Target="../media/image92.png"/><Relationship Id="rId19" Type="http://schemas.openxmlformats.org/officeDocument/2006/relationships/image" Target="../media/image24.png"/><Relationship Id="rId4" Type="http://schemas.openxmlformats.org/officeDocument/2006/relationships/image" Target="../media/image311.png"/><Relationship Id="rId9" Type="http://schemas.openxmlformats.org/officeDocument/2006/relationships/image" Target="../media/image81.png"/><Relationship Id="rId14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hyperlink" Target="https://pixabay.com/en/dam-water-symbol-reservoir-wall-312001/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7" Type="http://schemas.openxmlformats.org/officeDocument/2006/relationships/image" Target="../media/image251.png"/><Relationship Id="rId2" Type="http://schemas.openxmlformats.org/officeDocument/2006/relationships/image" Target="../media/image200.png"/><Relationship Id="rId16" Type="http://schemas.openxmlformats.org/officeDocument/2006/relationships/hyperlink" Target="https://pixabay.com/en/dam-water-symbol-reservoir-wall-31200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10.png"/><Relationship Id="rId5" Type="http://schemas.openxmlformats.org/officeDocument/2006/relationships/image" Target="../media/image281.png"/><Relationship Id="rId15" Type="http://schemas.openxmlformats.org/officeDocument/2006/relationships/image" Target="../media/image9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91.png"/><Relationship Id="rId14" Type="http://schemas.openxmlformats.org/officeDocument/2006/relationships/image" Target="../media/image3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8" Type="http://schemas.openxmlformats.org/officeDocument/2006/relationships/hyperlink" Target="https://pixabay.com/en/dam-water-symbol-reservoir-wall-312001/" TargetMode="External"/><Relationship Id="rId3" Type="http://schemas.openxmlformats.org/officeDocument/2006/relationships/image" Target="../media/image210.png"/><Relationship Id="rId7" Type="http://schemas.openxmlformats.org/officeDocument/2006/relationships/image" Target="../media/image251.png"/><Relationship Id="rId12" Type="http://schemas.openxmlformats.org/officeDocument/2006/relationships/image" Target="../media/image10.png"/><Relationship Id="rId17" Type="http://schemas.openxmlformats.org/officeDocument/2006/relationships/image" Target="../media/image9.png"/><Relationship Id="rId2" Type="http://schemas.openxmlformats.org/officeDocument/2006/relationships/image" Target="../media/image200.png"/><Relationship Id="rId16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90.png"/><Relationship Id="rId5" Type="http://schemas.openxmlformats.org/officeDocument/2006/relationships/image" Target="../media/image281.png"/><Relationship Id="rId15" Type="http://schemas.openxmlformats.org/officeDocument/2006/relationships/image" Target="../media/image30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am-water-symbol-reservoir-wall-31200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climatedataguide.ucar.edu/climate-data/climate-forecast-system-reanalysis-cfsr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earthexplorer.usgs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hyperlink" Target="https://cds.climate.copernicus.eu/cdsapp#!/dataset/cems-glofas-historical?tab=overvie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ulianneq/Kirsch-Nowak_Streamflow_Generato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dam-water-symbol-reservoir-wall-312001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hyperlink" Target="https://svgsilh.com/image/576548.html" TargetMode="Externa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svgsilh.com/image/576548.html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pixabay.com/en/dam-water-symbol-reservoir-wall-31200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am-water-symbol-reservoir-wall-31200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576548.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renene.2014.06.014" TargetMode="External"/><Relationship Id="rId13" Type="http://schemas.openxmlformats.org/officeDocument/2006/relationships/hyperlink" Target="https://doi.org/10.5194/gmd-2019-134" TargetMode="External"/><Relationship Id="rId3" Type="http://schemas.openxmlformats.org/officeDocument/2006/relationships/hyperlink" Target="https://doi.org/10.5334/jors.302/" TargetMode="External"/><Relationship Id="rId7" Type="http://schemas.openxmlformats.org/officeDocument/2006/relationships/hyperlink" Target="https://doi.org/10.1016/j.agwat.2021.106976" TargetMode="External"/><Relationship Id="rId12" Type="http://schemas.openxmlformats.org/officeDocument/2006/relationships/hyperlink" Target="https://doi.org/10.1016/j.envsoft.2020.104667" TargetMode="External"/><Relationship Id="rId2" Type="http://schemas.openxmlformats.org/officeDocument/2006/relationships/hyperlink" Target="https://doi.org/10.1029/2020EF0018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29/2017WR022478" TargetMode="External"/><Relationship Id="rId11" Type="http://schemas.openxmlformats.org/officeDocument/2006/relationships/hyperlink" Target="https://dx.doi.org/10.1016/j.energy.2016.08.068" TargetMode="External"/><Relationship Id="rId5" Type="http://schemas.openxmlformats.org/officeDocument/2006/relationships/hyperlink" Target="https://doi.org/10.24381/cds.a4fdd6b9" TargetMode="External"/><Relationship Id="rId10" Type="http://schemas.openxmlformats.org/officeDocument/2006/relationships/hyperlink" Target="https://dx.doi.org/10.1016/j.energy.2016.08.060" TargetMode="External"/><Relationship Id="rId4" Type="http://schemas.openxmlformats.org/officeDocument/2006/relationships/hyperlink" Target="https://doi.org/10.1016/j.apenergy.2015.09.077" TargetMode="External"/><Relationship Id="rId9" Type="http://schemas.openxmlformats.org/officeDocument/2006/relationships/hyperlink" Target="https://climatedataguide.ucar.edu/climate-data/climate-forecast-system-reanalysis-cfsr" TargetMode="External"/><Relationship Id="rId14" Type="http://schemas.openxmlformats.org/officeDocument/2006/relationships/hyperlink" Target="https://doi.org/10.1016/j.energy.2016.08.059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dam-water-symbol-reservoir-wall-312001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svgsilh.com/image/576548.html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41.png"/><Relationship Id="rId3" Type="http://schemas.openxmlformats.org/officeDocument/2006/relationships/image" Target="../media/image4.png"/><Relationship Id="rId7" Type="http://schemas.openxmlformats.org/officeDocument/2006/relationships/image" Target="../media/image81.png"/><Relationship Id="rId12" Type="http://schemas.openxmlformats.org/officeDocument/2006/relationships/image" Target="../media/image13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6.png"/><Relationship Id="rId10" Type="http://schemas.openxmlformats.org/officeDocument/2006/relationships/image" Target="../media/image112.png"/><Relationship Id="rId4" Type="http://schemas.openxmlformats.org/officeDocument/2006/relationships/image" Target="../media/image56.png"/><Relationship Id="rId9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967AB3-1D8C-4136-9CB1-8E161BE9B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0262" y="3210175"/>
            <a:ext cx="5471738" cy="3647825"/>
          </a:xfrm>
          <a:prstGeom prst="rect">
            <a:avLst/>
          </a:prstGeom>
          <a:solidFill>
            <a:srgbClr val="FFFF00">
              <a:alpha val="0"/>
            </a:srgbClr>
          </a:solidFill>
        </p:spPr>
      </p:pic>
      <p:pic>
        <p:nvPicPr>
          <p:cNvPr id="4" name="Picture 4" descr="ESD Games - Engineering Systems and Design (ESD)">
            <a:extLst>
              <a:ext uri="{FF2B5EF4-FFF2-40B4-BE49-F238E27FC236}">
                <a16:creationId xmlns:a16="http://schemas.microsoft.com/office/drawing/2014/main" id="{9E59E04E-73D8-4231-949F-BFDBDC82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6" y="206720"/>
            <a:ext cx="1981707" cy="8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SD Games - Engineering Systems and Design (ESD)">
            <a:extLst>
              <a:ext uri="{FF2B5EF4-FFF2-40B4-BE49-F238E27FC236}">
                <a16:creationId xmlns:a16="http://schemas.microsoft.com/office/drawing/2014/main" id="{BF83863C-1B3E-4226-AF10-F444C6C8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13" y="200097"/>
            <a:ext cx="3048353" cy="8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ABA519-8C8D-4270-8A47-2A07BAC81A84}"/>
              </a:ext>
            </a:extLst>
          </p:cNvPr>
          <p:cNvSpPr txBox="1"/>
          <p:nvPr/>
        </p:nvSpPr>
        <p:spPr>
          <a:xfrm>
            <a:off x="256806" y="1791763"/>
            <a:ext cx="66038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 Preliminary Examination</a:t>
            </a:r>
          </a:p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b="1" spc="-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Enhancing the performance of</a:t>
            </a:r>
          </a:p>
          <a:p>
            <a:r>
              <a:rPr lang="en-US" sz="3200" b="1" spc="-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water-energy-land systems through synergized operations</a:t>
            </a:r>
          </a:p>
          <a:p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>
              <a:tabLst>
                <a:tab pos="2065338" algn="l"/>
                <a:tab pos="241935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Rachel Koh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the guidance of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Assoc. Prof. Stefano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Galelli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 August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118896-E70E-4BE7-A50C-46E7D8493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20262" y="2167"/>
            <a:ext cx="5489054" cy="33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6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8456CEBD-D583-4B16-94A0-A84301C97A39}"/>
              </a:ext>
            </a:extLst>
          </p:cNvPr>
          <p:cNvSpPr txBox="1"/>
          <p:nvPr/>
        </p:nvSpPr>
        <p:spPr>
          <a:xfrm flipH="1">
            <a:off x="0" y="-116500"/>
            <a:ext cx="60151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r>
              <a:rPr lang="en-SG" sz="3200" b="0" dirty="0">
                <a:solidFill>
                  <a:schemeClr val="accent5">
                    <a:lumMod val="50000"/>
                  </a:schemeClr>
                </a:solidFill>
              </a:rPr>
              <a:t>Traditional simulation environment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3CEE66-8E97-4469-95DF-9B0C010CB908}"/>
              </a:ext>
            </a:extLst>
          </p:cNvPr>
          <p:cNvSpPr/>
          <p:nvPr/>
        </p:nvSpPr>
        <p:spPr>
          <a:xfrm>
            <a:off x="494515" y="4038473"/>
            <a:ext cx="11505459" cy="2692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A07AE1-5C21-4FD8-A1D3-0860B85AC189}"/>
              </a:ext>
            </a:extLst>
          </p:cNvPr>
          <p:cNvSpPr txBox="1"/>
          <p:nvPr/>
        </p:nvSpPr>
        <p:spPr>
          <a:xfrm>
            <a:off x="1484805" y="4260869"/>
            <a:ext cx="18008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3C1B4D1-D921-460B-AE2E-43CA35326809}"/>
              </a:ext>
            </a:extLst>
          </p:cNvPr>
          <p:cNvCxnSpPr>
            <a:cxnSpLocks/>
            <a:stCxn id="45" idx="2"/>
            <a:endCxn id="50" idx="0"/>
          </p:cNvCxnSpPr>
          <p:nvPr/>
        </p:nvCxnSpPr>
        <p:spPr>
          <a:xfrm>
            <a:off x="2385209" y="4907200"/>
            <a:ext cx="0" cy="3028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BE7AE-6EB6-4B81-8FCC-9D6E67F1EF81}"/>
                  </a:ext>
                </a:extLst>
              </p:cNvPr>
              <p:cNvSpPr txBox="1"/>
              <p:nvPr/>
            </p:nvSpPr>
            <p:spPr>
              <a:xfrm>
                <a:off x="1125973" y="5210000"/>
                <a:ext cx="2518471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Hourly energy production mix</a:t>
                </a:r>
              </a:p>
              <a:p>
                <a:pPr algn="ctr"/>
                <a:r>
                  <a:rPr lang="en-SG" dirty="0"/>
                  <a:t>(HP dispatched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dirty="0"/>
                  <a:t>*),</a:t>
                </a:r>
              </a:p>
              <a:p>
                <a:pPr algn="ctr"/>
                <a:r>
                  <a:rPr lang="en-SG" dirty="0"/>
                  <a:t>Operating cost, </a:t>
                </a:r>
              </a:p>
              <a:p>
                <a:pPr algn="ctr"/>
                <a:r>
                  <a:rPr lang="en-SG" dirty="0"/>
                  <a:t>CO</a:t>
                </a:r>
                <a:r>
                  <a:rPr lang="en-SG" baseline="-25000" dirty="0"/>
                  <a:t>2</a:t>
                </a:r>
                <a:r>
                  <a:rPr lang="en-SG" dirty="0"/>
                  <a:t> </a:t>
                </a:r>
                <a:r>
                  <a:rPr lang="en-SG" dirty="0" err="1"/>
                  <a:t>emi</a:t>
                </a:r>
                <a:r>
                  <a:rPr lang="en-SG" dirty="0"/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BE7AE-6EB6-4B81-8FCC-9D6E67F1E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73" y="5210000"/>
                <a:ext cx="2518471" cy="1477328"/>
              </a:xfrm>
              <a:prstGeom prst="rect">
                <a:avLst/>
              </a:prstGeom>
              <a:blipFill>
                <a:blip r:embed="rId2"/>
                <a:stretch>
                  <a:fillRect l="-1937" t="-2479" r="-1453" b="-57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FA3DF675-F92F-4BF0-AD55-CAE1ABE398F5}"/>
              </a:ext>
            </a:extLst>
          </p:cNvPr>
          <p:cNvSpPr txBox="1"/>
          <p:nvPr/>
        </p:nvSpPr>
        <p:spPr>
          <a:xfrm rot="16200000">
            <a:off x="-1092297" y="5195307"/>
            <a:ext cx="268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Energy system</a:t>
            </a:r>
            <a:endParaRPr lang="en-SG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FDA04F-680A-4A66-879A-0B85C5C29B95}"/>
              </a:ext>
            </a:extLst>
          </p:cNvPr>
          <p:cNvSpPr txBox="1"/>
          <p:nvPr/>
        </p:nvSpPr>
        <p:spPr>
          <a:xfrm>
            <a:off x="7894071" y="4722534"/>
            <a:ext cx="4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… </a:t>
            </a:r>
            <a:endParaRPr lang="en-SG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EB8056-34F2-4457-89E7-1AE182A3B0CE}"/>
              </a:ext>
            </a:extLst>
          </p:cNvPr>
          <p:cNvSpPr txBox="1"/>
          <p:nvPr/>
        </p:nvSpPr>
        <p:spPr>
          <a:xfrm>
            <a:off x="4570265" y="4302192"/>
            <a:ext cx="18008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304CFAD-8E53-4C3B-B88B-23D1E28C9A15}"/>
              </a:ext>
            </a:extLst>
          </p:cNvPr>
          <p:cNvCxnSpPr>
            <a:cxnSpLocks/>
            <a:stCxn id="53" idx="2"/>
            <a:endCxn id="79" idx="0"/>
          </p:cNvCxnSpPr>
          <p:nvPr/>
        </p:nvCxnSpPr>
        <p:spPr>
          <a:xfrm flipH="1">
            <a:off x="5469400" y="4948523"/>
            <a:ext cx="1269" cy="26147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FECC1D3-610D-4127-BD70-25D961D7D889}"/>
              </a:ext>
            </a:extLst>
          </p:cNvPr>
          <p:cNvSpPr txBox="1"/>
          <p:nvPr/>
        </p:nvSpPr>
        <p:spPr>
          <a:xfrm>
            <a:off x="9721943" y="4302192"/>
            <a:ext cx="18008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FAF264F-3A5B-4BA8-8727-5A7F1DBFD286}"/>
              </a:ext>
            </a:extLst>
          </p:cNvPr>
          <p:cNvCxnSpPr>
            <a:cxnSpLocks/>
            <a:stCxn id="56" idx="2"/>
            <a:endCxn id="58" idx="0"/>
          </p:cNvCxnSpPr>
          <p:nvPr/>
        </p:nvCxnSpPr>
        <p:spPr>
          <a:xfrm>
            <a:off x="10622347" y="4948523"/>
            <a:ext cx="0" cy="25971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57856D-A611-4851-85B2-5F384B1C57FC}"/>
                  </a:ext>
                </a:extLst>
              </p:cNvPr>
              <p:cNvSpPr txBox="1"/>
              <p:nvPr/>
            </p:nvSpPr>
            <p:spPr>
              <a:xfrm>
                <a:off x="9244719" y="5208241"/>
                <a:ext cx="2755256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Hourly energy </a:t>
                </a:r>
              </a:p>
              <a:p>
                <a:pPr algn="ctr"/>
                <a:r>
                  <a:rPr lang="en-SG" dirty="0"/>
                  <a:t>production mix</a:t>
                </a:r>
              </a:p>
              <a:p>
                <a:pPr algn="ctr"/>
                <a:r>
                  <a:rPr lang="en-SG" dirty="0"/>
                  <a:t>(HP dispatched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dirty="0"/>
                  <a:t>*),</a:t>
                </a:r>
              </a:p>
              <a:p>
                <a:pPr algn="ctr"/>
                <a:r>
                  <a:rPr lang="en-SG" dirty="0"/>
                  <a:t>Operating cost, </a:t>
                </a:r>
              </a:p>
              <a:p>
                <a:pPr algn="ctr"/>
                <a:r>
                  <a:rPr lang="en-SG" dirty="0"/>
                  <a:t>CO</a:t>
                </a:r>
                <a:r>
                  <a:rPr lang="en-SG" baseline="-25000" dirty="0"/>
                  <a:t>2</a:t>
                </a:r>
                <a:r>
                  <a:rPr lang="en-SG" dirty="0"/>
                  <a:t> </a:t>
                </a:r>
                <a:r>
                  <a:rPr lang="en-SG" dirty="0" err="1"/>
                  <a:t>emi</a:t>
                </a:r>
                <a:r>
                  <a:rPr lang="en-SG" dirty="0"/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57856D-A611-4851-85B2-5F384B1C5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719" y="5208241"/>
                <a:ext cx="2755256" cy="1477328"/>
              </a:xfrm>
              <a:prstGeom prst="rect">
                <a:avLst/>
              </a:prstGeom>
              <a:blipFill>
                <a:blip r:embed="rId3"/>
                <a:stretch>
                  <a:fillRect l="-665" t="-2058" r="-443" b="-5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90019BD-93E9-40EC-AEAF-084114ED2A13}"/>
              </a:ext>
            </a:extLst>
          </p:cNvPr>
          <p:cNvSpPr/>
          <p:nvPr/>
        </p:nvSpPr>
        <p:spPr>
          <a:xfrm>
            <a:off x="494517" y="631516"/>
            <a:ext cx="11505457" cy="205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B7799-5620-4C8B-9514-A76547B391A0}"/>
              </a:ext>
            </a:extLst>
          </p:cNvPr>
          <p:cNvSpPr txBox="1"/>
          <p:nvPr/>
        </p:nvSpPr>
        <p:spPr>
          <a:xfrm>
            <a:off x="1484804" y="725175"/>
            <a:ext cx="1800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9B8C7-0B2D-4B20-B652-535274069B45}"/>
                  </a:ext>
                </a:extLst>
              </p:cNvPr>
              <p:cNvSpPr txBox="1"/>
              <p:nvPr/>
            </p:nvSpPr>
            <p:spPr>
              <a:xfrm>
                <a:off x="600499" y="589849"/>
                <a:ext cx="597158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SG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9B8C7-0B2D-4B20-B652-535274069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9" y="589849"/>
                <a:ext cx="597158" cy="639983"/>
              </a:xfrm>
              <a:prstGeom prst="rect">
                <a:avLst/>
              </a:prstGeom>
              <a:blipFill>
                <a:blip r:embed="rId4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8EDAB3-8DB5-4745-AF11-14D04B699407}"/>
                  </a:ext>
                </a:extLst>
              </p:cNvPr>
              <p:cNvSpPr txBox="1"/>
              <p:nvPr/>
            </p:nvSpPr>
            <p:spPr>
              <a:xfrm>
                <a:off x="1689934" y="1854926"/>
                <a:ext cx="1390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8EDAB3-8DB5-4745-AF11-14D04B699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34" y="1854926"/>
                <a:ext cx="1390549" cy="369332"/>
              </a:xfrm>
              <a:prstGeom prst="rect">
                <a:avLst/>
              </a:prstGeom>
              <a:blipFill>
                <a:blip r:embed="rId5"/>
                <a:stretch>
                  <a:fillRect l="-3509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3B46EF-06F2-4C55-B62C-0FF635E541C3}"/>
              </a:ext>
            </a:extLst>
          </p:cNvPr>
          <p:cNvCxnSpPr>
            <a:cxnSpLocks/>
            <a:stCxn id="9" idx="2"/>
            <a:endCxn id="45" idx="0"/>
          </p:cNvCxnSpPr>
          <p:nvPr/>
        </p:nvCxnSpPr>
        <p:spPr>
          <a:xfrm>
            <a:off x="2385209" y="2224258"/>
            <a:ext cx="0" cy="203661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8B0F14-31DC-4AA2-B4E5-0B9778F0118D}"/>
                  </a:ext>
                </a:extLst>
              </p:cNvPr>
              <p:cNvSpPr txBox="1"/>
              <p:nvPr/>
            </p:nvSpPr>
            <p:spPr>
              <a:xfrm>
                <a:off x="2355969" y="2854321"/>
                <a:ext cx="1469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Available hydropower: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8B0F14-31DC-4AA2-B4E5-0B9778F01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969" y="2854321"/>
                <a:ext cx="1469573" cy="923330"/>
              </a:xfrm>
              <a:prstGeom prst="rect">
                <a:avLst/>
              </a:prstGeom>
              <a:blipFill>
                <a:blip r:embed="rId6"/>
                <a:stretch>
                  <a:fillRect l="-3306" t="-3289" r="-4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50DC70-4307-4E83-BE9C-7A674C91B695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1197657" y="909841"/>
            <a:ext cx="287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AC0F61-8B43-4930-9660-98DBF1D4415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2385208" y="1094507"/>
            <a:ext cx="1" cy="7604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BF1CDD-A659-4760-B8A7-877DADF988E5}"/>
              </a:ext>
            </a:extLst>
          </p:cNvPr>
          <p:cNvSpPr txBox="1"/>
          <p:nvPr/>
        </p:nvSpPr>
        <p:spPr>
          <a:xfrm rot="16200000">
            <a:off x="-785152" y="1468814"/>
            <a:ext cx="20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Water system</a:t>
            </a:r>
            <a:endParaRPr lang="en-SG" baseline="-25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174711-F975-48A4-8A63-1556D58A93AE}"/>
              </a:ext>
            </a:extLst>
          </p:cNvPr>
          <p:cNvCxnSpPr>
            <a:cxnSpLocks/>
          </p:cNvCxnSpPr>
          <p:nvPr/>
        </p:nvCxnSpPr>
        <p:spPr>
          <a:xfrm>
            <a:off x="2385208" y="2481603"/>
            <a:ext cx="1440389" cy="903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DF92E9-3C1F-406B-B635-45FE8E8B952E}"/>
              </a:ext>
            </a:extLst>
          </p:cNvPr>
          <p:cNvSpPr txBox="1"/>
          <p:nvPr/>
        </p:nvSpPr>
        <p:spPr>
          <a:xfrm>
            <a:off x="4515229" y="725175"/>
            <a:ext cx="1800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/>
              <a:t>Reservoir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4847B2-2103-4307-BD2E-88D9500B602C}"/>
                  </a:ext>
                </a:extLst>
              </p:cNvPr>
              <p:cNvSpPr txBox="1"/>
              <p:nvPr/>
            </p:nvSpPr>
            <p:spPr>
              <a:xfrm>
                <a:off x="3539109" y="725175"/>
                <a:ext cx="59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4847B2-2103-4307-BD2E-88D9500B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09" y="725175"/>
                <a:ext cx="597158" cy="369332"/>
              </a:xfrm>
              <a:prstGeom prst="rect">
                <a:avLst/>
              </a:prstGeom>
              <a:blipFill>
                <a:blip r:embed="rId7"/>
                <a:stretch>
                  <a:fillRect l="-2041" r="-5102" b="-98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77E67E-C03D-4D44-8E26-AE0036C98869}"/>
                  </a:ext>
                </a:extLst>
              </p:cNvPr>
              <p:cNvSpPr txBox="1"/>
              <p:nvPr/>
            </p:nvSpPr>
            <p:spPr>
              <a:xfrm>
                <a:off x="4709422" y="1854926"/>
                <a:ext cx="1444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77E67E-C03D-4D44-8E26-AE0036C98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22" y="1854926"/>
                <a:ext cx="1444690" cy="369332"/>
              </a:xfrm>
              <a:prstGeom prst="rect">
                <a:avLst/>
              </a:prstGeom>
              <a:blipFill>
                <a:blip r:embed="rId8"/>
                <a:stretch>
                  <a:fillRect l="-3797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F14275-9706-4247-86E8-A197839D7E34}"/>
              </a:ext>
            </a:extLst>
          </p:cNvPr>
          <p:cNvCxnSpPr>
            <a:cxnSpLocks/>
          </p:cNvCxnSpPr>
          <p:nvPr/>
        </p:nvCxnSpPr>
        <p:spPr>
          <a:xfrm>
            <a:off x="5431767" y="2224258"/>
            <a:ext cx="38902" cy="207793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7ACA4D-2EEC-4CB8-AC5A-3E87A61A7417}"/>
                  </a:ext>
                </a:extLst>
              </p:cNvPr>
              <p:cNvSpPr txBox="1"/>
              <p:nvPr/>
            </p:nvSpPr>
            <p:spPr>
              <a:xfrm>
                <a:off x="5451218" y="2849688"/>
                <a:ext cx="1469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Available hydropower: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7ACA4D-2EEC-4CB8-AC5A-3E87A61A7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18" y="2849688"/>
                <a:ext cx="1469573" cy="923330"/>
              </a:xfrm>
              <a:prstGeom prst="rect">
                <a:avLst/>
              </a:prstGeom>
              <a:blipFill>
                <a:blip r:embed="rId9"/>
                <a:stretch>
                  <a:fillRect l="-3320" t="-3289" r="-8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E7C455-BC12-46B1-8BF3-336F9BEDD96B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>
            <a:off x="4136267" y="909841"/>
            <a:ext cx="37896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21235C-6D1E-464F-8330-E7F3A4EEFC2B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5415633" y="1094507"/>
            <a:ext cx="16134" cy="7604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CE4F49-3E58-4F2C-8568-73CD44F31393}"/>
                  </a:ext>
                </a:extLst>
              </p:cNvPr>
              <p:cNvSpPr txBox="1"/>
              <p:nvPr/>
            </p:nvSpPr>
            <p:spPr>
              <a:xfrm rot="18221246">
                <a:off x="2963156" y="1625877"/>
                <a:ext cx="2303260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SG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SG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SG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SG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SG" sz="1400" baseline="-25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CE4F49-3E58-4F2C-8568-73CD44F3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21246">
                <a:off x="2963156" y="1625877"/>
                <a:ext cx="2303260" cy="3028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1ED378-5B6E-4AD4-B14F-171BC323260D}"/>
              </a:ext>
            </a:extLst>
          </p:cNvPr>
          <p:cNvCxnSpPr>
            <a:cxnSpLocks/>
          </p:cNvCxnSpPr>
          <p:nvPr/>
        </p:nvCxnSpPr>
        <p:spPr>
          <a:xfrm flipV="1">
            <a:off x="3815437" y="1106898"/>
            <a:ext cx="918528" cy="13837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ED4C551-72D4-446B-AD94-78727C37570B}"/>
              </a:ext>
            </a:extLst>
          </p:cNvPr>
          <p:cNvCxnSpPr>
            <a:cxnSpLocks/>
          </p:cNvCxnSpPr>
          <p:nvPr/>
        </p:nvCxnSpPr>
        <p:spPr>
          <a:xfrm>
            <a:off x="5431767" y="2481603"/>
            <a:ext cx="135707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082632-2817-463C-925E-B270A6CDE2BE}"/>
                  </a:ext>
                </a:extLst>
              </p:cNvPr>
              <p:cNvSpPr txBox="1"/>
              <p:nvPr/>
            </p:nvSpPr>
            <p:spPr>
              <a:xfrm>
                <a:off x="6336710" y="2057108"/>
                <a:ext cx="59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082632-2817-463C-925E-B270A6CDE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10" y="2057108"/>
                <a:ext cx="597158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2A0BC3-5672-4CC4-B097-02DB130F5121}"/>
              </a:ext>
            </a:extLst>
          </p:cNvPr>
          <p:cNvCxnSpPr>
            <a:cxnSpLocks/>
          </p:cNvCxnSpPr>
          <p:nvPr/>
        </p:nvCxnSpPr>
        <p:spPr>
          <a:xfrm flipV="1">
            <a:off x="6778683" y="1537477"/>
            <a:ext cx="699792" cy="94412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DEA12DA-D4B4-4B9B-A090-A43DA7DC584D}"/>
              </a:ext>
            </a:extLst>
          </p:cNvPr>
          <p:cNvSpPr txBox="1"/>
          <p:nvPr/>
        </p:nvSpPr>
        <p:spPr>
          <a:xfrm>
            <a:off x="9737274" y="762055"/>
            <a:ext cx="1800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/>
              <a:t>Reservoir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FE80112-ABD3-41CF-A230-138CA165358C}"/>
                  </a:ext>
                </a:extLst>
              </p:cNvPr>
              <p:cNvSpPr txBox="1"/>
              <p:nvPr/>
            </p:nvSpPr>
            <p:spPr>
              <a:xfrm>
                <a:off x="9862073" y="1936985"/>
                <a:ext cx="1551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FE80112-ABD3-41CF-A230-138CA1653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073" y="1936985"/>
                <a:ext cx="1551209" cy="369332"/>
              </a:xfrm>
              <a:prstGeom prst="rect">
                <a:avLst/>
              </a:prstGeom>
              <a:blipFill>
                <a:blip r:embed="rId12"/>
                <a:stretch>
                  <a:fillRect l="-3543" t="-10000" b="-2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6204F22-9F69-4BF2-8674-A415D844833C}"/>
              </a:ext>
            </a:extLst>
          </p:cNvPr>
          <p:cNvCxnSpPr>
            <a:cxnSpLocks/>
            <a:stCxn id="78" idx="2"/>
            <a:endCxn id="56" idx="0"/>
          </p:cNvCxnSpPr>
          <p:nvPr/>
        </p:nvCxnSpPr>
        <p:spPr>
          <a:xfrm flipH="1">
            <a:off x="10622347" y="2306317"/>
            <a:ext cx="15331" cy="19958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027F03-D0C7-448F-BF52-F5F018BFE453}"/>
                  </a:ext>
                </a:extLst>
              </p:cNvPr>
              <p:cNvSpPr txBox="1"/>
              <p:nvPr/>
            </p:nvSpPr>
            <p:spPr>
              <a:xfrm>
                <a:off x="10621103" y="2912615"/>
                <a:ext cx="1469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Available hydropower: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027F03-D0C7-448F-BF52-F5F018BFE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103" y="2912615"/>
                <a:ext cx="1469573" cy="923330"/>
              </a:xfrm>
              <a:prstGeom prst="rect">
                <a:avLst/>
              </a:prstGeom>
              <a:blipFill>
                <a:blip r:embed="rId13"/>
                <a:stretch>
                  <a:fillRect l="-3320" t="-3974" r="-8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743D160-46C6-41C2-A726-3DA2718BCABD}"/>
              </a:ext>
            </a:extLst>
          </p:cNvPr>
          <p:cNvCxnSpPr>
            <a:cxnSpLocks/>
            <a:stCxn id="77" idx="2"/>
            <a:endCxn id="78" idx="0"/>
          </p:cNvCxnSpPr>
          <p:nvPr/>
        </p:nvCxnSpPr>
        <p:spPr>
          <a:xfrm>
            <a:off x="10637678" y="1131387"/>
            <a:ext cx="0" cy="80559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0CADD052-A905-4F7F-B799-AFF125223CD4}"/>
              </a:ext>
            </a:extLst>
          </p:cNvPr>
          <p:cNvSpPr txBox="1"/>
          <p:nvPr/>
        </p:nvSpPr>
        <p:spPr>
          <a:xfrm>
            <a:off x="9993905" y="256041"/>
            <a:ext cx="103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Day </a:t>
            </a:r>
            <a:r>
              <a:rPr lang="en-SG" dirty="0" err="1"/>
              <a:t>d+n</a:t>
            </a:r>
            <a:endParaRPr lang="en-SG" baseline="-250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63EE25B-F37A-4B43-AA63-944DF369759B}"/>
              </a:ext>
            </a:extLst>
          </p:cNvPr>
          <p:cNvCxnSpPr>
            <a:cxnSpLocks/>
          </p:cNvCxnSpPr>
          <p:nvPr/>
        </p:nvCxnSpPr>
        <p:spPr>
          <a:xfrm>
            <a:off x="8453530" y="2509423"/>
            <a:ext cx="926269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C787EC6-1704-4EC3-A92C-CE1DB8D0F41E}"/>
                  </a:ext>
                </a:extLst>
              </p:cNvPr>
              <p:cNvSpPr txBox="1"/>
              <p:nvPr/>
            </p:nvSpPr>
            <p:spPr>
              <a:xfrm>
                <a:off x="8733491" y="2057108"/>
                <a:ext cx="679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C787EC6-1704-4EC3-A92C-CE1DB8D0F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491" y="2057108"/>
                <a:ext cx="679578" cy="369332"/>
              </a:xfrm>
              <a:prstGeom prst="rect">
                <a:avLst/>
              </a:prstGeom>
              <a:blipFill>
                <a:blip r:embed="rId14"/>
                <a:stretch>
                  <a:fillRect r="-20721" b="-16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1D8799C-57BB-43BB-B504-75D3B363C4A5}"/>
              </a:ext>
            </a:extLst>
          </p:cNvPr>
          <p:cNvCxnSpPr>
            <a:cxnSpLocks/>
          </p:cNvCxnSpPr>
          <p:nvPr/>
        </p:nvCxnSpPr>
        <p:spPr>
          <a:xfrm flipV="1">
            <a:off x="9379799" y="1565297"/>
            <a:ext cx="699792" cy="9441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382DB81-2B84-4403-BCC1-1C32892F71EE}"/>
              </a:ext>
            </a:extLst>
          </p:cNvPr>
          <p:cNvSpPr txBox="1"/>
          <p:nvPr/>
        </p:nvSpPr>
        <p:spPr>
          <a:xfrm>
            <a:off x="7888630" y="1524414"/>
            <a:ext cx="4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… </a:t>
            </a:r>
            <a:endParaRPr lang="en-SG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8958-D9D0-4151-AFE3-1E415862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10</a:t>
            </a:fld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008480-F7FE-4C1A-A2F3-5153A7A9C33D}"/>
                  </a:ext>
                </a:extLst>
              </p:cNvPr>
              <p:cNvSpPr txBox="1"/>
              <p:nvPr/>
            </p:nvSpPr>
            <p:spPr>
              <a:xfrm>
                <a:off x="8751172" y="768383"/>
                <a:ext cx="59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008480-F7FE-4C1A-A2F3-5153A7A9C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172" y="768383"/>
                <a:ext cx="597158" cy="369332"/>
              </a:xfrm>
              <a:prstGeom prst="rect">
                <a:avLst/>
              </a:prstGeom>
              <a:blipFill>
                <a:blip r:embed="rId15"/>
                <a:stretch>
                  <a:fillRect l="-2041" r="-5102" b="-1147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57923-D313-424D-84BA-50CD68EF18E4}"/>
              </a:ext>
            </a:extLst>
          </p:cNvPr>
          <p:cNvCxnSpPr>
            <a:cxnSpLocks/>
            <a:stCxn id="42" idx="3"/>
            <a:endCxn id="77" idx="1"/>
          </p:cNvCxnSpPr>
          <p:nvPr/>
        </p:nvCxnSpPr>
        <p:spPr>
          <a:xfrm flipV="1">
            <a:off x="9348330" y="946721"/>
            <a:ext cx="388944" cy="632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F45A11B-8B16-4EB9-A705-377C6D1A50FD}"/>
                  </a:ext>
                </a:extLst>
              </p:cNvPr>
              <p:cNvSpPr txBox="1"/>
              <p:nvPr/>
            </p:nvSpPr>
            <p:spPr>
              <a:xfrm>
                <a:off x="4099467" y="5210000"/>
                <a:ext cx="2739865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Hourly energy </a:t>
                </a:r>
              </a:p>
              <a:p>
                <a:pPr algn="ctr"/>
                <a:r>
                  <a:rPr lang="en-SG" dirty="0"/>
                  <a:t>production mix</a:t>
                </a:r>
              </a:p>
              <a:p>
                <a:pPr algn="ctr"/>
                <a:r>
                  <a:rPr lang="en-SG" dirty="0"/>
                  <a:t>(HP dispatched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SG" dirty="0"/>
                  <a:t>*),</a:t>
                </a:r>
              </a:p>
              <a:p>
                <a:pPr algn="ctr"/>
                <a:r>
                  <a:rPr lang="en-SG" dirty="0"/>
                  <a:t>Operating cost, </a:t>
                </a:r>
              </a:p>
              <a:p>
                <a:pPr algn="ctr"/>
                <a:r>
                  <a:rPr lang="en-SG" dirty="0"/>
                  <a:t>CO</a:t>
                </a:r>
                <a:r>
                  <a:rPr lang="en-SG" baseline="-25000" dirty="0"/>
                  <a:t>2</a:t>
                </a:r>
                <a:r>
                  <a:rPr lang="en-SG" dirty="0"/>
                  <a:t> </a:t>
                </a:r>
                <a:r>
                  <a:rPr lang="en-SG" dirty="0" err="1"/>
                  <a:t>emi</a:t>
                </a:r>
                <a:r>
                  <a:rPr lang="en-SG" dirty="0"/>
                  <a:t>.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F45A11B-8B16-4EB9-A705-377C6D1A5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467" y="5210000"/>
                <a:ext cx="2739865" cy="1477328"/>
              </a:xfrm>
              <a:prstGeom prst="rect">
                <a:avLst/>
              </a:prstGeom>
              <a:blipFill>
                <a:blip r:embed="rId16"/>
                <a:stretch>
                  <a:fillRect l="-444" t="-2479" r="-444" b="-57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F95C142-4B24-4DBC-8588-09D965972800}"/>
              </a:ext>
            </a:extLst>
          </p:cNvPr>
          <p:cNvSpPr/>
          <p:nvPr/>
        </p:nvSpPr>
        <p:spPr>
          <a:xfrm>
            <a:off x="433871" y="589849"/>
            <a:ext cx="11656805" cy="2220843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ECF59B-E9F6-4199-8F31-901085555B6B}"/>
              </a:ext>
            </a:extLst>
          </p:cNvPr>
          <p:cNvSpPr txBox="1"/>
          <p:nvPr/>
        </p:nvSpPr>
        <p:spPr>
          <a:xfrm flipH="1">
            <a:off x="0" y="-116500"/>
            <a:ext cx="6982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r>
              <a:rPr lang="en-SG" sz="3200" b="0" dirty="0">
                <a:solidFill>
                  <a:schemeClr val="accent5">
                    <a:lumMod val="50000"/>
                  </a:schemeClr>
                </a:solidFill>
              </a:rPr>
              <a:t>State-of-the-art simulation environment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BD0CD5-BE01-4533-84DB-2B83343B45A7}"/>
              </a:ext>
            </a:extLst>
          </p:cNvPr>
          <p:cNvSpPr txBox="1"/>
          <p:nvPr/>
        </p:nvSpPr>
        <p:spPr>
          <a:xfrm>
            <a:off x="1849787" y="249792"/>
            <a:ext cx="88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Day d</a:t>
            </a:r>
            <a:endParaRPr lang="en-SG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F82688-55C6-46C8-998F-9EAA189DB385}"/>
              </a:ext>
            </a:extLst>
          </p:cNvPr>
          <p:cNvSpPr txBox="1"/>
          <p:nvPr/>
        </p:nvSpPr>
        <p:spPr>
          <a:xfrm>
            <a:off x="4816142" y="249792"/>
            <a:ext cx="11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Day d+1</a:t>
            </a:r>
            <a:endParaRPr lang="en-SG" baseline="-25000" dirty="0"/>
          </a:p>
        </p:txBody>
      </p:sp>
    </p:spTree>
    <p:extLst>
      <p:ext uri="{BB962C8B-B14F-4D97-AF65-F5344CB8AC3E}">
        <p14:creationId xmlns:p14="http://schemas.microsoft.com/office/powerpoint/2010/main" val="4392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5" grpId="0" animBg="1"/>
      <p:bldP spid="50" grpId="0"/>
      <p:bldP spid="52" grpId="0"/>
      <p:bldP spid="53" grpId="0" animBg="1"/>
      <p:bldP spid="56" grpId="0" animBg="1"/>
      <p:bldP spid="58" grpId="0"/>
      <p:bldP spid="79" grpId="0"/>
      <p:bldP spid="3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3D1E90C-0AF8-44F6-95EC-00A420CF7BC3}"/>
              </a:ext>
            </a:extLst>
          </p:cNvPr>
          <p:cNvSpPr/>
          <p:nvPr/>
        </p:nvSpPr>
        <p:spPr>
          <a:xfrm>
            <a:off x="7164372" y="769441"/>
            <a:ext cx="4713402" cy="1245326"/>
          </a:xfrm>
          <a:prstGeom prst="rect">
            <a:avLst/>
          </a:prstGeom>
          <a:solidFill>
            <a:srgbClr val="C5E0B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E9080-5A85-4D76-8473-2C258B64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11</a:t>
            </a:fld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5AB70-7524-42D8-A201-0DACE500DA8B}"/>
              </a:ext>
            </a:extLst>
          </p:cNvPr>
          <p:cNvSpPr txBox="1"/>
          <p:nvPr/>
        </p:nvSpPr>
        <p:spPr>
          <a:xfrm flipH="1">
            <a:off x="0" y="0"/>
            <a:ext cx="94425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State-of-the-art simulation environment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BBFA8-822D-4631-8123-16BAA722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53" y="673605"/>
            <a:ext cx="6417150" cy="1341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1BE074-D0C3-47B0-B921-5163DEAAC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53" y="2180908"/>
            <a:ext cx="5162782" cy="2086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A302CB-9BD8-417D-91F0-9BFF5FCD0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53" y="4460128"/>
            <a:ext cx="5162782" cy="2300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9CA9A7-D47B-462E-B238-8E4C2F13B17A}"/>
              </a:ext>
            </a:extLst>
          </p:cNvPr>
          <p:cNvSpPr txBox="1"/>
          <p:nvPr/>
        </p:nvSpPr>
        <p:spPr>
          <a:xfrm>
            <a:off x="7258639" y="1075636"/>
            <a:ext cx="13544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Hydrological model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755CCD-0FE3-42B8-BEF9-16200BD8DFB0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 flipV="1">
            <a:off x="8613060" y="1385406"/>
            <a:ext cx="1659040" cy="133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5F2B025-DE02-4B24-8BBC-6E1DDE7F9F10}"/>
              </a:ext>
            </a:extLst>
          </p:cNvPr>
          <p:cNvSpPr txBox="1"/>
          <p:nvPr/>
        </p:nvSpPr>
        <p:spPr>
          <a:xfrm>
            <a:off x="8707793" y="1062240"/>
            <a:ext cx="146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Available hydropower</a:t>
            </a:r>
            <a:endParaRPr lang="en-SG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EDBCFB-7B6E-4F5C-8E40-7A5881EF34EB}"/>
              </a:ext>
            </a:extLst>
          </p:cNvPr>
          <p:cNvSpPr txBox="1"/>
          <p:nvPr/>
        </p:nvSpPr>
        <p:spPr>
          <a:xfrm>
            <a:off x="10272100" y="1062240"/>
            <a:ext cx="14695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5F9033-925E-4AEC-B511-43F220E00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132" y="4383714"/>
            <a:ext cx="5841702" cy="2337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FE8E87-AC9A-4738-9476-98218F9066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857"/>
          <a:stretch/>
        </p:blipFill>
        <p:spPr>
          <a:xfrm>
            <a:off x="6165132" y="2138464"/>
            <a:ext cx="5841702" cy="2121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74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2B2DB5AF-EC52-4B40-873B-628BFFF76741}"/>
              </a:ext>
            </a:extLst>
          </p:cNvPr>
          <p:cNvSpPr txBox="1"/>
          <p:nvPr/>
        </p:nvSpPr>
        <p:spPr>
          <a:xfrm flipH="1">
            <a:off x="0" y="-116500"/>
            <a:ext cx="6982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r>
              <a:rPr lang="en-SG" sz="3200" b="0" dirty="0">
                <a:solidFill>
                  <a:schemeClr val="accent5">
                    <a:lumMod val="50000"/>
                  </a:schemeClr>
                </a:solidFill>
              </a:rPr>
              <a:t>State-of-the-art simulation environment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3CEE66-8E97-4469-95DF-9B0C010CB908}"/>
              </a:ext>
            </a:extLst>
          </p:cNvPr>
          <p:cNvSpPr/>
          <p:nvPr/>
        </p:nvSpPr>
        <p:spPr>
          <a:xfrm>
            <a:off x="494515" y="4038473"/>
            <a:ext cx="11505459" cy="2692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A07AE1-5C21-4FD8-A1D3-0860B85AC189}"/>
              </a:ext>
            </a:extLst>
          </p:cNvPr>
          <p:cNvSpPr txBox="1"/>
          <p:nvPr/>
        </p:nvSpPr>
        <p:spPr>
          <a:xfrm>
            <a:off x="1484805" y="4260869"/>
            <a:ext cx="18008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3C1B4D1-D921-460B-AE2E-43CA35326809}"/>
              </a:ext>
            </a:extLst>
          </p:cNvPr>
          <p:cNvCxnSpPr>
            <a:cxnSpLocks/>
            <a:stCxn id="45" idx="2"/>
            <a:endCxn id="50" idx="0"/>
          </p:cNvCxnSpPr>
          <p:nvPr/>
        </p:nvCxnSpPr>
        <p:spPr>
          <a:xfrm>
            <a:off x="2385209" y="4907200"/>
            <a:ext cx="0" cy="3028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BE7AE-6EB6-4B81-8FCC-9D6E67F1EF81}"/>
                  </a:ext>
                </a:extLst>
              </p:cNvPr>
              <p:cNvSpPr txBox="1"/>
              <p:nvPr/>
            </p:nvSpPr>
            <p:spPr>
              <a:xfrm>
                <a:off x="1125973" y="5210000"/>
                <a:ext cx="2518471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Hourly energy production mix</a:t>
                </a:r>
              </a:p>
              <a:p>
                <a:pPr algn="ctr"/>
                <a:r>
                  <a:rPr lang="en-SG" dirty="0"/>
                  <a:t>(HP dispatched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dirty="0"/>
                  <a:t>*),</a:t>
                </a:r>
              </a:p>
              <a:p>
                <a:pPr algn="ctr"/>
                <a:r>
                  <a:rPr lang="en-SG" dirty="0"/>
                  <a:t>Operating cost, </a:t>
                </a:r>
              </a:p>
              <a:p>
                <a:pPr algn="ctr"/>
                <a:r>
                  <a:rPr lang="en-SG" dirty="0"/>
                  <a:t>CO</a:t>
                </a:r>
                <a:r>
                  <a:rPr lang="en-SG" baseline="-25000" dirty="0"/>
                  <a:t>2</a:t>
                </a:r>
                <a:r>
                  <a:rPr lang="en-SG" dirty="0"/>
                  <a:t> </a:t>
                </a:r>
                <a:r>
                  <a:rPr lang="en-SG" dirty="0" err="1"/>
                  <a:t>emi</a:t>
                </a:r>
                <a:r>
                  <a:rPr lang="en-SG" dirty="0"/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BE7AE-6EB6-4B81-8FCC-9D6E67F1E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73" y="5210000"/>
                <a:ext cx="2518471" cy="1477328"/>
              </a:xfrm>
              <a:prstGeom prst="rect">
                <a:avLst/>
              </a:prstGeom>
              <a:blipFill>
                <a:blip r:embed="rId2"/>
                <a:stretch>
                  <a:fillRect l="-726" t="-2479" r="-484" b="-57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FA3DF675-F92F-4BF0-AD55-CAE1ABE398F5}"/>
              </a:ext>
            </a:extLst>
          </p:cNvPr>
          <p:cNvSpPr txBox="1"/>
          <p:nvPr/>
        </p:nvSpPr>
        <p:spPr>
          <a:xfrm rot="16200000">
            <a:off x="-1092297" y="5195307"/>
            <a:ext cx="268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Energy system</a:t>
            </a:r>
            <a:endParaRPr lang="en-SG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FDA04F-680A-4A66-879A-0B85C5C29B95}"/>
              </a:ext>
            </a:extLst>
          </p:cNvPr>
          <p:cNvSpPr txBox="1"/>
          <p:nvPr/>
        </p:nvSpPr>
        <p:spPr>
          <a:xfrm>
            <a:off x="7894071" y="4722534"/>
            <a:ext cx="4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… </a:t>
            </a:r>
            <a:endParaRPr lang="en-SG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EB8056-34F2-4457-89E7-1AE182A3B0CE}"/>
              </a:ext>
            </a:extLst>
          </p:cNvPr>
          <p:cNvSpPr txBox="1"/>
          <p:nvPr/>
        </p:nvSpPr>
        <p:spPr>
          <a:xfrm>
            <a:off x="4560537" y="4302192"/>
            <a:ext cx="18008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304CFAD-8E53-4C3B-B88B-23D1E28C9A15}"/>
              </a:ext>
            </a:extLst>
          </p:cNvPr>
          <p:cNvCxnSpPr>
            <a:cxnSpLocks/>
            <a:stCxn id="53" idx="2"/>
            <a:endCxn id="79" idx="0"/>
          </p:cNvCxnSpPr>
          <p:nvPr/>
        </p:nvCxnSpPr>
        <p:spPr>
          <a:xfrm>
            <a:off x="5460941" y="4948523"/>
            <a:ext cx="8459" cy="26147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FECC1D3-610D-4127-BD70-25D961D7D889}"/>
              </a:ext>
            </a:extLst>
          </p:cNvPr>
          <p:cNvSpPr txBox="1"/>
          <p:nvPr/>
        </p:nvSpPr>
        <p:spPr>
          <a:xfrm>
            <a:off x="9721943" y="4302192"/>
            <a:ext cx="18008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FAF264F-3A5B-4BA8-8727-5A7F1DBFD286}"/>
              </a:ext>
            </a:extLst>
          </p:cNvPr>
          <p:cNvCxnSpPr>
            <a:cxnSpLocks/>
            <a:stCxn id="56" idx="2"/>
            <a:endCxn id="58" idx="0"/>
          </p:cNvCxnSpPr>
          <p:nvPr/>
        </p:nvCxnSpPr>
        <p:spPr>
          <a:xfrm>
            <a:off x="10622347" y="4948523"/>
            <a:ext cx="0" cy="25971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57856D-A611-4851-85B2-5F384B1C57FC}"/>
                  </a:ext>
                </a:extLst>
              </p:cNvPr>
              <p:cNvSpPr txBox="1"/>
              <p:nvPr/>
            </p:nvSpPr>
            <p:spPr>
              <a:xfrm>
                <a:off x="9244719" y="5208241"/>
                <a:ext cx="2755256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Hourly energy </a:t>
                </a:r>
              </a:p>
              <a:p>
                <a:pPr algn="ctr"/>
                <a:r>
                  <a:rPr lang="en-SG" dirty="0"/>
                  <a:t>production mix</a:t>
                </a:r>
              </a:p>
              <a:p>
                <a:pPr algn="ctr"/>
                <a:r>
                  <a:rPr lang="en-SG" dirty="0"/>
                  <a:t>(HP dispatched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dirty="0"/>
                  <a:t>*),</a:t>
                </a:r>
              </a:p>
              <a:p>
                <a:pPr algn="ctr"/>
                <a:r>
                  <a:rPr lang="en-SG" dirty="0"/>
                  <a:t>Operating cost, </a:t>
                </a:r>
              </a:p>
              <a:p>
                <a:pPr algn="ctr"/>
                <a:r>
                  <a:rPr lang="en-SG" dirty="0"/>
                  <a:t>CO</a:t>
                </a:r>
                <a:r>
                  <a:rPr lang="en-SG" baseline="-25000" dirty="0"/>
                  <a:t>2</a:t>
                </a:r>
                <a:r>
                  <a:rPr lang="en-SG" dirty="0"/>
                  <a:t> </a:t>
                </a:r>
                <a:r>
                  <a:rPr lang="en-SG" dirty="0" err="1"/>
                  <a:t>emi</a:t>
                </a:r>
                <a:r>
                  <a:rPr lang="en-SG" dirty="0"/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57856D-A611-4851-85B2-5F384B1C5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719" y="5208241"/>
                <a:ext cx="2755256" cy="1477328"/>
              </a:xfrm>
              <a:prstGeom prst="rect">
                <a:avLst/>
              </a:prstGeom>
              <a:blipFill>
                <a:blip r:embed="rId3"/>
                <a:stretch>
                  <a:fillRect l="-665" t="-2058" r="-443" b="-5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BE6F983-2273-47B5-AF02-A72A6B0C9AE5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9244719" y="4625358"/>
            <a:ext cx="47722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90019BD-93E9-40EC-AEAF-084114ED2A13}"/>
              </a:ext>
            </a:extLst>
          </p:cNvPr>
          <p:cNvSpPr/>
          <p:nvPr/>
        </p:nvSpPr>
        <p:spPr>
          <a:xfrm>
            <a:off x="494517" y="631516"/>
            <a:ext cx="11505457" cy="205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B7799-5620-4C8B-9514-A76547B391A0}"/>
              </a:ext>
            </a:extLst>
          </p:cNvPr>
          <p:cNvSpPr txBox="1"/>
          <p:nvPr/>
        </p:nvSpPr>
        <p:spPr>
          <a:xfrm>
            <a:off x="1484804" y="725175"/>
            <a:ext cx="1800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9B8C7-0B2D-4B20-B652-535274069B45}"/>
                  </a:ext>
                </a:extLst>
              </p:cNvPr>
              <p:cNvSpPr txBox="1"/>
              <p:nvPr/>
            </p:nvSpPr>
            <p:spPr>
              <a:xfrm>
                <a:off x="600499" y="589849"/>
                <a:ext cx="597158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SG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9B8C7-0B2D-4B20-B652-535274069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9" y="589849"/>
                <a:ext cx="597158" cy="639983"/>
              </a:xfrm>
              <a:prstGeom prst="rect">
                <a:avLst/>
              </a:prstGeom>
              <a:blipFill>
                <a:blip r:embed="rId4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8EDAB3-8DB5-4745-AF11-14D04B699407}"/>
                  </a:ext>
                </a:extLst>
              </p:cNvPr>
              <p:cNvSpPr txBox="1"/>
              <p:nvPr/>
            </p:nvSpPr>
            <p:spPr>
              <a:xfrm>
                <a:off x="1689934" y="1854926"/>
                <a:ext cx="1390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8EDAB3-8DB5-4745-AF11-14D04B699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34" y="1854926"/>
                <a:ext cx="1390549" cy="369332"/>
              </a:xfrm>
              <a:prstGeom prst="rect">
                <a:avLst/>
              </a:prstGeom>
              <a:blipFill>
                <a:blip r:embed="rId5"/>
                <a:stretch>
                  <a:fillRect l="-3509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3B46EF-06F2-4C55-B62C-0FF635E541C3}"/>
              </a:ext>
            </a:extLst>
          </p:cNvPr>
          <p:cNvCxnSpPr>
            <a:cxnSpLocks/>
            <a:stCxn id="9" idx="2"/>
            <a:endCxn id="45" idx="0"/>
          </p:cNvCxnSpPr>
          <p:nvPr/>
        </p:nvCxnSpPr>
        <p:spPr>
          <a:xfrm>
            <a:off x="2385209" y="2224258"/>
            <a:ext cx="0" cy="203661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8B0F14-31DC-4AA2-B4E5-0B9778F0118D}"/>
                  </a:ext>
                </a:extLst>
              </p:cNvPr>
              <p:cNvSpPr txBox="1"/>
              <p:nvPr/>
            </p:nvSpPr>
            <p:spPr>
              <a:xfrm>
                <a:off x="2355969" y="2854321"/>
                <a:ext cx="1469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Available hydropower: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8B0F14-31DC-4AA2-B4E5-0B9778F01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969" y="2854321"/>
                <a:ext cx="1469573" cy="923330"/>
              </a:xfrm>
              <a:prstGeom prst="rect">
                <a:avLst/>
              </a:prstGeom>
              <a:blipFill>
                <a:blip r:embed="rId6"/>
                <a:stretch>
                  <a:fillRect l="-3306" t="-3289" r="-4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50DC70-4307-4E83-BE9C-7A674C91B695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1197657" y="909841"/>
            <a:ext cx="287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AC0F61-8B43-4930-9660-98DBF1D4415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2385208" y="1094507"/>
            <a:ext cx="1" cy="7604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BF1CDD-A659-4760-B8A7-877DADF988E5}"/>
              </a:ext>
            </a:extLst>
          </p:cNvPr>
          <p:cNvSpPr txBox="1"/>
          <p:nvPr/>
        </p:nvSpPr>
        <p:spPr>
          <a:xfrm rot="16200000">
            <a:off x="-785152" y="1468814"/>
            <a:ext cx="20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Water system</a:t>
            </a:r>
            <a:endParaRPr lang="en-SG" baseline="-25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174711-F975-48A4-8A63-1556D58A93AE}"/>
              </a:ext>
            </a:extLst>
          </p:cNvPr>
          <p:cNvCxnSpPr>
            <a:cxnSpLocks/>
          </p:cNvCxnSpPr>
          <p:nvPr/>
        </p:nvCxnSpPr>
        <p:spPr>
          <a:xfrm>
            <a:off x="2385208" y="2481603"/>
            <a:ext cx="1440389" cy="903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DF92E9-3C1F-406B-B635-45FE8E8B952E}"/>
              </a:ext>
            </a:extLst>
          </p:cNvPr>
          <p:cNvSpPr txBox="1"/>
          <p:nvPr/>
        </p:nvSpPr>
        <p:spPr>
          <a:xfrm>
            <a:off x="4515229" y="725175"/>
            <a:ext cx="1800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/>
              <a:t>Reservoir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4847B2-2103-4307-BD2E-88D9500B602C}"/>
                  </a:ext>
                </a:extLst>
              </p:cNvPr>
              <p:cNvSpPr txBox="1"/>
              <p:nvPr/>
            </p:nvSpPr>
            <p:spPr>
              <a:xfrm>
                <a:off x="3539109" y="725175"/>
                <a:ext cx="59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4847B2-2103-4307-BD2E-88D9500B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09" y="725175"/>
                <a:ext cx="597158" cy="369332"/>
              </a:xfrm>
              <a:prstGeom prst="rect">
                <a:avLst/>
              </a:prstGeom>
              <a:blipFill>
                <a:blip r:embed="rId7"/>
                <a:stretch>
                  <a:fillRect l="-2041" r="-5102" b="-98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77E67E-C03D-4D44-8E26-AE0036C98869}"/>
                  </a:ext>
                </a:extLst>
              </p:cNvPr>
              <p:cNvSpPr txBox="1"/>
              <p:nvPr/>
            </p:nvSpPr>
            <p:spPr>
              <a:xfrm>
                <a:off x="4709422" y="1854926"/>
                <a:ext cx="1444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77E67E-C03D-4D44-8E26-AE0036C98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22" y="1854926"/>
                <a:ext cx="1444690" cy="369332"/>
              </a:xfrm>
              <a:prstGeom prst="rect">
                <a:avLst/>
              </a:prstGeom>
              <a:blipFill>
                <a:blip r:embed="rId8"/>
                <a:stretch>
                  <a:fillRect l="-3797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F14275-9706-4247-86E8-A197839D7E34}"/>
              </a:ext>
            </a:extLst>
          </p:cNvPr>
          <p:cNvCxnSpPr>
            <a:cxnSpLocks/>
            <a:stCxn id="30" idx="2"/>
            <a:endCxn id="53" idx="0"/>
          </p:cNvCxnSpPr>
          <p:nvPr/>
        </p:nvCxnSpPr>
        <p:spPr>
          <a:xfrm>
            <a:off x="5431767" y="2224258"/>
            <a:ext cx="29174" cy="207793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7ACA4D-2EEC-4CB8-AC5A-3E87A61A7417}"/>
                  </a:ext>
                </a:extLst>
              </p:cNvPr>
              <p:cNvSpPr txBox="1"/>
              <p:nvPr/>
            </p:nvSpPr>
            <p:spPr>
              <a:xfrm>
                <a:off x="5451218" y="2849688"/>
                <a:ext cx="1469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Available hydropower: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7ACA4D-2EEC-4CB8-AC5A-3E87A61A7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18" y="2849688"/>
                <a:ext cx="1469573" cy="923330"/>
              </a:xfrm>
              <a:prstGeom prst="rect">
                <a:avLst/>
              </a:prstGeom>
              <a:blipFill>
                <a:blip r:embed="rId9"/>
                <a:stretch>
                  <a:fillRect l="-3320" t="-3289" r="-8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E7C455-BC12-46B1-8BF3-336F9BEDD96B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>
            <a:off x="4136267" y="909841"/>
            <a:ext cx="37896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21235C-6D1E-464F-8330-E7F3A4EEFC2B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5415633" y="1094507"/>
            <a:ext cx="16134" cy="7604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2F82688-55C6-46C8-998F-9EAA189DB385}"/>
              </a:ext>
            </a:extLst>
          </p:cNvPr>
          <p:cNvSpPr txBox="1"/>
          <p:nvPr/>
        </p:nvSpPr>
        <p:spPr>
          <a:xfrm>
            <a:off x="4816142" y="249792"/>
            <a:ext cx="11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Day d+1</a:t>
            </a:r>
            <a:endParaRPr lang="en-SG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CE4F49-3E58-4F2C-8568-73CD44F31393}"/>
                  </a:ext>
                </a:extLst>
              </p:cNvPr>
              <p:cNvSpPr txBox="1"/>
              <p:nvPr/>
            </p:nvSpPr>
            <p:spPr>
              <a:xfrm rot="18221246">
                <a:off x="2963156" y="1625877"/>
                <a:ext cx="2303260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SG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SG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SG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SG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SG" sz="1400" baseline="-25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CE4F49-3E58-4F2C-8568-73CD44F3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21246">
                <a:off x="2963156" y="1625877"/>
                <a:ext cx="2303260" cy="3028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1ED378-5B6E-4AD4-B14F-171BC323260D}"/>
              </a:ext>
            </a:extLst>
          </p:cNvPr>
          <p:cNvCxnSpPr>
            <a:cxnSpLocks/>
          </p:cNvCxnSpPr>
          <p:nvPr/>
        </p:nvCxnSpPr>
        <p:spPr>
          <a:xfrm flipV="1">
            <a:off x="3815437" y="1106898"/>
            <a:ext cx="918528" cy="13837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ED4C551-72D4-446B-AD94-78727C37570B}"/>
              </a:ext>
            </a:extLst>
          </p:cNvPr>
          <p:cNvCxnSpPr>
            <a:cxnSpLocks/>
          </p:cNvCxnSpPr>
          <p:nvPr/>
        </p:nvCxnSpPr>
        <p:spPr>
          <a:xfrm>
            <a:off x="5431767" y="2481603"/>
            <a:ext cx="135707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082632-2817-463C-925E-B270A6CDE2BE}"/>
                  </a:ext>
                </a:extLst>
              </p:cNvPr>
              <p:cNvSpPr txBox="1"/>
              <p:nvPr/>
            </p:nvSpPr>
            <p:spPr>
              <a:xfrm>
                <a:off x="6336710" y="2057108"/>
                <a:ext cx="59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082632-2817-463C-925E-B270A6CDE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10" y="2057108"/>
                <a:ext cx="597158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2A0BC3-5672-4CC4-B097-02DB130F5121}"/>
              </a:ext>
            </a:extLst>
          </p:cNvPr>
          <p:cNvCxnSpPr>
            <a:cxnSpLocks/>
          </p:cNvCxnSpPr>
          <p:nvPr/>
        </p:nvCxnSpPr>
        <p:spPr>
          <a:xfrm flipV="1">
            <a:off x="6778683" y="1537477"/>
            <a:ext cx="699792" cy="94412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DEA12DA-D4B4-4B9B-A090-A43DA7DC584D}"/>
              </a:ext>
            </a:extLst>
          </p:cNvPr>
          <p:cNvSpPr txBox="1"/>
          <p:nvPr/>
        </p:nvSpPr>
        <p:spPr>
          <a:xfrm>
            <a:off x="9737274" y="762055"/>
            <a:ext cx="1800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/>
              <a:t>Reservoir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FE80112-ABD3-41CF-A230-138CA165358C}"/>
                  </a:ext>
                </a:extLst>
              </p:cNvPr>
              <p:cNvSpPr txBox="1"/>
              <p:nvPr/>
            </p:nvSpPr>
            <p:spPr>
              <a:xfrm>
                <a:off x="9862073" y="1936985"/>
                <a:ext cx="1551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FE80112-ABD3-41CF-A230-138CA1653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073" y="1936985"/>
                <a:ext cx="1551209" cy="369332"/>
              </a:xfrm>
              <a:prstGeom prst="rect">
                <a:avLst/>
              </a:prstGeom>
              <a:blipFill>
                <a:blip r:embed="rId12"/>
                <a:stretch>
                  <a:fillRect l="-3543" t="-10000" b="-2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6204F22-9F69-4BF2-8674-A415D844833C}"/>
              </a:ext>
            </a:extLst>
          </p:cNvPr>
          <p:cNvCxnSpPr>
            <a:cxnSpLocks/>
            <a:stCxn id="78" idx="2"/>
            <a:endCxn id="56" idx="0"/>
          </p:cNvCxnSpPr>
          <p:nvPr/>
        </p:nvCxnSpPr>
        <p:spPr>
          <a:xfrm flipH="1">
            <a:off x="10622347" y="2306317"/>
            <a:ext cx="15331" cy="19958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027F03-D0C7-448F-BF52-F5F018BFE453}"/>
                  </a:ext>
                </a:extLst>
              </p:cNvPr>
              <p:cNvSpPr txBox="1"/>
              <p:nvPr/>
            </p:nvSpPr>
            <p:spPr>
              <a:xfrm>
                <a:off x="10621103" y="2912615"/>
                <a:ext cx="1469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Available hydropower: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027F03-D0C7-448F-BF52-F5F018BFE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103" y="2912615"/>
                <a:ext cx="1469573" cy="923330"/>
              </a:xfrm>
              <a:prstGeom prst="rect">
                <a:avLst/>
              </a:prstGeom>
              <a:blipFill>
                <a:blip r:embed="rId13"/>
                <a:stretch>
                  <a:fillRect l="-3320" t="-3974" r="-8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743D160-46C6-41C2-A726-3DA2718BCABD}"/>
              </a:ext>
            </a:extLst>
          </p:cNvPr>
          <p:cNvCxnSpPr>
            <a:cxnSpLocks/>
            <a:stCxn id="77" idx="2"/>
            <a:endCxn id="78" idx="0"/>
          </p:cNvCxnSpPr>
          <p:nvPr/>
        </p:nvCxnSpPr>
        <p:spPr>
          <a:xfrm>
            <a:off x="10637678" y="1131387"/>
            <a:ext cx="0" cy="80559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0CADD052-A905-4F7F-B799-AFF125223CD4}"/>
              </a:ext>
            </a:extLst>
          </p:cNvPr>
          <p:cNvSpPr txBox="1"/>
          <p:nvPr/>
        </p:nvSpPr>
        <p:spPr>
          <a:xfrm>
            <a:off x="9993905" y="256041"/>
            <a:ext cx="103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Day </a:t>
            </a:r>
            <a:r>
              <a:rPr lang="en-SG" dirty="0" err="1"/>
              <a:t>d+n</a:t>
            </a:r>
            <a:endParaRPr lang="en-SG" baseline="-250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63EE25B-F37A-4B43-AA63-944DF369759B}"/>
              </a:ext>
            </a:extLst>
          </p:cNvPr>
          <p:cNvCxnSpPr>
            <a:cxnSpLocks/>
          </p:cNvCxnSpPr>
          <p:nvPr/>
        </p:nvCxnSpPr>
        <p:spPr>
          <a:xfrm>
            <a:off x="8453530" y="2509423"/>
            <a:ext cx="926269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C787EC6-1704-4EC3-A92C-CE1DB8D0F41E}"/>
                  </a:ext>
                </a:extLst>
              </p:cNvPr>
              <p:cNvSpPr txBox="1"/>
              <p:nvPr/>
            </p:nvSpPr>
            <p:spPr>
              <a:xfrm>
                <a:off x="8733491" y="2057108"/>
                <a:ext cx="679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C787EC6-1704-4EC3-A92C-CE1DB8D0F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491" y="2057108"/>
                <a:ext cx="679578" cy="369332"/>
              </a:xfrm>
              <a:prstGeom prst="rect">
                <a:avLst/>
              </a:prstGeom>
              <a:blipFill>
                <a:blip r:embed="rId14"/>
                <a:stretch>
                  <a:fillRect r="-20721" b="-16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1D8799C-57BB-43BB-B504-75D3B363C4A5}"/>
              </a:ext>
            </a:extLst>
          </p:cNvPr>
          <p:cNvCxnSpPr>
            <a:cxnSpLocks/>
          </p:cNvCxnSpPr>
          <p:nvPr/>
        </p:nvCxnSpPr>
        <p:spPr>
          <a:xfrm flipV="1">
            <a:off x="9379799" y="1565297"/>
            <a:ext cx="699792" cy="9441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382DB81-2B84-4403-BCC1-1C32892F71EE}"/>
              </a:ext>
            </a:extLst>
          </p:cNvPr>
          <p:cNvSpPr txBox="1"/>
          <p:nvPr/>
        </p:nvSpPr>
        <p:spPr>
          <a:xfrm>
            <a:off x="7888630" y="1524414"/>
            <a:ext cx="4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… </a:t>
            </a:r>
            <a:endParaRPr lang="en-SG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8958-D9D0-4151-AFE3-1E415862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12</a:t>
            </a:fld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008480-F7FE-4C1A-A2F3-5153A7A9C33D}"/>
                  </a:ext>
                </a:extLst>
              </p:cNvPr>
              <p:cNvSpPr txBox="1"/>
              <p:nvPr/>
            </p:nvSpPr>
            <p:spPr>
              <a:xfrm>
                <a:off x="8751172" y="768383"/>
                <a:ext cx="59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008480-F7FE-4C1A-A2F3-5153A7A9C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172" y="768383"/>
                <a:ext cx="597158" cy="369332"/>
              </a:xfrm>
              <a:prstGeom prst="rect">
                <a:avLst/>
              </a:prstGeom>
              <a:blipFill>
                <a:blip r:embed="rId15"/>
                <a:stretch>
                  <a:fillRect l="-2041" r="-5102" b="-1147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57923-D313-424D-84BA-50CD68EF18E4}"/>
              </a:ext>
            </a:extLst>
          </p:cNvPr>
          <p:cNvCxnSpPr>
            <a:cxnSpLocks/>
            <a:stCxn id="42" idx="3"/>
            <a:endCxn id="77" idx="1"/>
          </p:cNvCxnSpPr>
          <p:nvPr/>
        </p:nvCxnSpPr>
        <p:spPr>
          <a:xfrm flipV="1">
            <a:off x="9348330" y="946721"/>
            <a:ext cx="388944" cy="632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F45A11B-8B16-4EB9-A705-377C6D1A50FD}"/>
                  </a:ext>
                </a:extLst>
              </p:cNvPr>
              <p:cNvSpPr txBox="1"/>
              <p:nvPr/>
            </p:nvSpPr>
            <p:spPr>
              <a:xfrm>
                <a:off x="4099467" y="5210000"/>
                <a:ext cx="2739865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Hourly energy </a:t>
                </a:r>
              </a:p>
              <a:p>
                <a:pPr algn="ctr"/>
                <a:r>
                  <a:rPr lang="en-SG" dirty="0"/>
                  <a:t>production mix</a:t>
                </a:r>
              </a:p>
              <a:p>
                <a:pPr algn="ctr"/>
                <a:r>
                  <a:rPr lang="en-SG" dirty="0"/>
                  <a:t>(HP dispatched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SG" dirty="0"/>
                  <a:t>*),</a:t>
                </a:r>
              </a:p>
              <a:p>
                <a:pPr algn="ctr"/>
                <a:r>
                  <a:rPr lang="en-SG" dirty="0"/>
                  <a:t>Operating cost, </a:t>
                </a:r>
              </a:p>
              <a:p>
                <a:pPr algn="ctr"/>
                <a:r>
                  <a:rPr lang="en-SG" dirty="0"/>
                  <a:t>CO</a:t>
                </a:r>
                <a:r>
                  <a:rPr lang="en-SG" baseline="-25000" dirty="0"/>
                  <a:t>2</a:t>
                </a:r>
                <a:r>
                  <a:rPr lang="en-SG" dirty="0"/>
                  <a:t> </a:t>
                </a:r>
                <a:r>
                  <a:rPr lang="en-SG" dirty="0" err="1"/>
                  <a:t>emi</a:t>
                </a:r>
                <a:r>
                  <a:rPr lang="en-SG" dirty="0"/>
                  <a:t>.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F45A11B-8B16-4EB9-A705-377C6D1A5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467" y="5210000"/>
                <a:ext cx="2739865" cy="1477328"/>
              </a:xfrm>
              <a:prstGeom prst="rect">
                <a:avLst/>
              </a:prstGeom>
              <a:blipFill>
                <a:blip r:embed="rId16"/>
                <a:stretch>
                  <a:fillRect l="-444" t="-2479" r="-444" b="-57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6FDA7EC-272F-4BA5-A90E-CCFD58355545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982712" y="5948664"/>
            <a:ext cx="143261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CC78D2-0B57-4831-990C-9E95E675412B}"/>
              </a:ext>
            </a:extLst>
          </p:cNvPr>
          <p:cNvCxnSpPr>
            <a:cxnSpLocks/>
          </p:cNvCxnSpPr>
          <p:nvPr/>
        </p:nvCxnSpPr>
        <p:spPr>
          <a:xfrm flipV="1">
            <a:off x="971032" y="1780328"/>
            <a:ext cx="11681" cy="4168336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A246BB4-1B94-4984-84D6-0D1C01257F2D}"/>
              </a:ext>
            </a:extLst>
          </p:cNvPr>
          <p:cNvCxnSpPr>
            <a:cxnSpLocks/>
          </p:cNvCxnSpPr>
          <p:nvPr/>
        </p:nvCxnSpPr>
        <p:spPr>
          <a:xfrm flipV="1">
            <a:off x="989321" y="1112370"/>
            <a:ext cx="547513" cy="654841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DE53774-F8CB-4A6E-BA71-EDDB516FDAE9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12080" y="1140153"/>
            <a:ext cx="4384" cy="1242704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65B77C-6883-49F0-9CDB-39186D986241}"/>
                  </a:ext>
                </a:extLst>
              </p:cNvPr>
              <p:cNvSpPr txBox="1"/>
              <p:nvPr/>
            </p:nvSpPr>
            <p:spPr>
              <a:xfrm>
                <a:off x="773683" y="2894465"/>
                <a:ext cx="10007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SG" sz="1600" dirty="0">
                    <a:solidFill>
                      <a:srgbClr val="C00000"/>
                    </a:solidFill>
                  </a:rPr>
                  <a:t>Produce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rgbClr val="C00000"/>
                    </a:solidFill>
                  </a:rPr>
                  <a:t>*</a:t>
                </a:r>
                <a:endParaRPr lang="en-SG" sz="16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65B77C-6883-49F0-9CDB-39186D98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83" y="2894465"/>
                <a:ext cx="1000723" cy="584775"/>
              </a:xfrm>
              <a:prstGeom prst="rect">
                <a:avLst/>
              </a:prstGeom>
              <a:blipFill>
                <a:blip r:embed="rId17"/>
                <a:stretch>
                  <a:fillRect t="-3125" r="-3049" b="-125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0DE1166-7CB9-43CE-804B-99F8177F0098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1712080" y="2721411"/>
            <a:ext cx="9701" cy="154679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B4C0CE3-0412-4AEC-A3DA-97F27D5BB355}"/>
              </a:ext>
            </a:extLst>
          </p:cNvPr>
          <p:cNvCxnSpPr>
            <a:cxnSpLocks/>
          </p:cNvCxnSpPr>
          <p:nvPr/>
        </p:nvCxnSpPr>
        <p:spPr>
          <a:xfrm flipV="1">
            <a:off x="2155374" y="2603808"/>
            <a:ext cx="1728000" cy="1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6D8122D-F2AD-495C-9DCC-CD51556F8B3D}"/>
              </a:ext>
            </a:extLst>
          </p:cNvPr>
          <p:cNvCxnSpPr>
            <a:cxnSpLocks/>
          </p:cNvCxnSpPr>
          <p:nvPr/>
        </p:nvCxnSpPr>
        <p:spPr>
          <a:xfrm>
            <a:off x="251756" y="2552134"/>
            <a:ext cx="10038" cy="1932072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FD8F6FF-D242-49C8-A621-A8D2726B7DA6}"/>
                  </a:ext>
                </a:extLst>
              </p:cNvPr>
              <p:cNvSpPr txBox="1"/>
              <p:nvPr/>
            </p:nvSpPr>
            <p:spPr>
              <a:xfrm>
                <a:off x="7704508" y="331989"/>
                <a:ext cx="4375131" cy="65248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sz="2200" b="1" dirty="0">
                    <a:solidFill>
                      <a:srgbClr val="002060"/>
                    </a:solidFill>
                  </a:rPr>
                  <a:t>What happens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002060"/>
                    </a:solidFill>
                  </a:rPr>
                  <a:t>*</a:t>
                </a:r>
                <a:r>
                  <a:rPr lang="en-SG" sz="2200" b="1" dirty="0">
                    <a:solidFill>
                      <a:srgbClr val="002060"/>
                    </a:solidFill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2200" b="1" dirty="0">
                    <a:solidFill>
                      <a:srgbClr val="002060"/>
                    </a:solidFill>
                  </a:rPr>
                  <a:t>?</a:t>
                </a:r>
              </a:p>
              <a:p>
                <a:r>
                  <a:rPr lang="en-SG" sz="2200" dirty="0">
                    <a:solidFill>
                      <a:srgbClr val="002060"/>
                    </a:solidFill>
                  </a:rPr>
                  <a:t>Excess hydropower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SG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002060"/>
                    </a:solidFill>
                  </a:rPr>
                  <a:t>*</a:t>
                </a:r>
                <a:r>
                  <a:rPr lang="en-SG" sz="2200" dirty="0">
                    <a:solidFill>
                      <a:srgbClr val="002060"/>
                    </a:solidFill>
                  </a:rPr>
                  <a:t>) curtailed (wasted)</a:t>
                </a:r>
              </a:p>
              <a:p>
                <a:endParaRPr lang="en-SG" sz="2200" dirty="0">
                  <a:solidFill>
                    <a:srgbClr val="002060"/>
                  </a:solidFill>
                </a:endParaRPr>
              </a:p>
              <a:p>
                <a:r>
                  <a:rPr lang="en-SG" sz="2200" b="1" dirty="0">
                    <a:solidFill>
                      <a:srgbClr val="002060"/>
                    </a:solidFill>
                  </a:rPr>
                  <a:t>Why do such events happen?</a:t>
                </a:r>
              </a:p>
              <a:p>
                <a:r>
                  <a:rPr lang="en-SG" sz="2200" dirty="0">
                    <a:solidFill>
                      <a:srgbClr val="002060"/>
                    </a:solidFill>
                  </a:rPr>
                  <a:t>Variability in: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SG" sz="2200" dirty="0">
                    <a:solidFill>
                      <a:srgbClr val="002060"/>
                    </a:solidFill>
                  </a:rPr>
                  <a:t>Energy demand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SG" sz="2200" dirty="0">
                    <a:solidFill>
                      <a:srgbClr val="002060"/>
                    </a:solidFill>
                  </a:rPr>
                  <a:t>Seasonal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SG" sz="2200" dirty="0">
                    <a:solidFill>
                      <a:srgbClr val="002060"/>
                    </a:solidFill>
                  </a:rPr>
                  <a:t>Temperature-driven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SG" sz="2200" dirty="0">
                    <a:solidFill>
                      <a:srgbClr val="002060"/>
                    </a:solidFill>
                  </a:rPr>
                  <a:t>Supply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SG" sz="2200" dirty="0">
                    <a:solidFill>
                      <a:srgbClr val="002060"/>
                    </a:solidFill>
                  </a:rPr>
                  <a:t>Reservoir inflow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SG" sz="2200" dirty="0">
                    <a:solidFill>
                      <a:srgbClr val="002060"/>
                    </a:solidFill>
                  </a:rPr>
                  <a:t>Solar / wind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SG" sz="2200" dirty="0">
                    <a:solidFill>
                      <a:srgbClr val="002060"/>
                    </a:solidFill>
                  </a:rPr>
                  <a:t>Physical constraints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SG" sz="2200" dirty="0">
                    <a:solidFill>
                      <a:srgbClr val="002060"/>
                    </a:solidFill>
                  </a:rPr>
                  <a:t>Transmission line capacity</a:t>
                </a:r>
              </a:p>
              <a:p>
                <a:endParaRPr lang="en-SG" sz="2200" dirty="0">
                  <a:solidFill>
                    <a:srgbClr val="002060"/>
                  </a:solidFill>
                </a:endParaRPr>
              </a:p>
              <a:p>
                <a:r>
                  <a:rPr lang="en-SG" sz="2200" b="1" dirty="0">
                    <a:solidFill>
                      <a:srgbClr val="002060"/>
                    </a:solidFill>
                  </a:rPr>
                  <a:t>How can we improve the overall system performance?</a:t>
                </a:r>
                <a:endParaRPr lang="en-SG" sz="2200" dirty="0">
                  <a:solidFill>
                    <a:srgbClr val="002060"/>
                  </a:solidFill>
                </a:endParaRPr>
              </a:p>
              <a:p>
                <a:endParaRPr lang="en-SG" sz="2200" dirty="0">
                  <a:solidFill>
                    <a:srgbClr val="002060"/>
                  </a:solidFill>
                </a:endParaRPr>
              </a:p>
              <a:p>
                <a:endParaRPr lang="en-SG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FD8F6FF-D242-49C8-A621-A8D2726B7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508" y="331989"/>
                <a:ext cx="4375131" cy="6524863"/>
              </a:xfrm>
              <a:prstGeom prst="rect">
                <a:avLst/>
              </a:prstGeom>
              <a:blipFill>
                <a:blip r:embed="rId18"/>
                <a:stretch>
                  <a:fillRect l="-1811" t="-7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033361-6DE6-4739-8CE6-991D02D0590E}"/>
                  </a:ext>
                </a:extLst>
              </p:cNvPr>
              <p:cNvSpPr txBox="1"/>
              <p:nvPr/>
            </p:nvSpPr>
            <p:spPr>
              <a:xfrm>
                <a:off x="1080068" y="2382857"/>
                <a:ext cx="1264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dirty="0">
                    <a:solidFill>
                      <a:srgbClr val="C00000"/>
                    </a:solidFill>
                  </a:rPr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rgbClr val="C00000"/>
                    </a:solidFill>
                  </a:rPr>
                  <a:t>*</a:t>
                </a:r>
                <a:endParaRPr lang="en-SG" sz="16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033361-6DE6-4739-8CE6-991D02D05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68" y="2382857"/>
                <a:ext cx="1264024" cy="338554"/>
              </a:xfrm>
              <a:prstGeom prst="rect">
                <a:avLst/>
              </a:prstGeom>
              <a:blipFill>
                <a:blip r:embed="rId19"/>
                <a:stretch>
                  <a:fillRect l="-2404" t="-5455" b="-236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AE9227EE-3875-4583-B0F9-88CCB2CD919D}"/>
              </a:ext>
            </a:extLst>
          </p:cNvPr>
          <p:cNvSpPr txBox="1"/>
          <p:nvPr/>
        </p:nvSpPr>
        <p:spPr>
          <a:xfrm flipH="1">
            <a:off x="115082" y="-119744"/>
            <a:ext cx="28520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SG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Co-</a:t>
            </a:r>
            <a:endParaRPr lang="en-SG" sz="3200" baseline="-25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FF06B26-97C0-48C8-A847-26D19A1374A8}"/>
              </a:ext>
            </a:extLst>
          </p:cNvPr>
          <p:cNvCxnSpPr>
            <a:cxnSpLocks/>
          </p:cNvCxnSpPr>
          <p:nvPr/>
        </p:nvCxnSpPr>
        <p:spPr>
          <a:xfrm flipV="1">
            <a:off x="3885057" y="1094507"/>
            <a:ext cx="1001302" cy="1508521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645829C-F29F-4D0B-80BE-3F8CA0487472}"/>
              </a:ext>
            </a:extLst>
          </p:cNvPr>
          <p:cNvSpPr/>
          <p:nvPr/>
        </p:nvSpPr>
        <p:spPr>
          <a:xfrm>
            <a:off x="62264" y="343102"/>
            <a:ext cx="12082312" cy="637837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BD0CD5-BE01-4533-84DB-2B83343B45A7}"/>
              </a:ext>
            </a:extLst>
          </p:cNvPr>
          <p:cNvSpPr txBox="1"/>
          <p:nvPr/>
        </p:nvSpPr>
        <p:spPr>
          <a:xfrm>
            <a:off x="1849787" y="249792"/>
            <a:ext cx="88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Day d</a:t>
            </a:r>
            <a:endParaRPr lang="en-SG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B59B85-95D7-4C9D-98B0-EDEFFBE9B62B}"/>
                  </a:ext>
                </a:extLst>
              </p:cNvPr>
              <p:cNvSpPr txBox="1"/>
              <p:nvPr/>
            </p:nvSpPr>
            <p:spPr>
              <a:xfrm rot="18221246">
                <a:off x="3461756" y="1596287"/>
                <a:ext cx="23032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en-SG" sz="1400" dirty="0">
                        <a:solidFill>
                          <a:srgbClr val="C00000"/>
                        </a:solidFill>
                      </a:rPr>
                      <m:t>∗</m:t>
                    </m:r>
                    <m:r>
                      <a:rPr lang="en-SG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SG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SG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400" dirty="0">
                    <a:solidFill>
                      <a:srgbClr val="C00000"/>
                    </a:solidFill>
                  </a:rPr>
                  <a:t> *</a:t>
                </a:r>
                <a:endParaRPr lang="en-SG" sz="14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B59B85-95D7-4C9D-98B0-EDEFFBE9B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21246">
                <a:off x="3461756" y="1596287"/>
                <a:ext cx="230326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5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72" grpId="0" animBg="1"/>
      <p:bldP spid="73" grpId="0" animBg="1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C94B55B-091A-4123-B406-DDA616E3F8DA}"/>
              </a:ext>
            </a:extLst>
          </p:cNvPr>
          <p:cNvSpPr/>
          <p:nvPr/>
        </p:nvSpPr>
        <p:spPr>
          <a:xfrm>
            <a:off x="5810082" y="328600"/>
            <a:ext cx="5284017" cy="1508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201311-F851-4E35-A3C0-59EE8121771F}"/>
              </a:ext>
            </a:extLst>
          </p:cNvPr>
          <p:cNvSpPr/>
          <p:nvPr/>
        </p:nvSpPr>
        <p:spPr>
          <a:xfrm>
            <a:off x="3001073" y="4839250"/>
            <a:ext cx="6715276" cy="1884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AE8C-40B7-47FE-8EFB-649F63060064}"/>
              </a:ext>
            </a:extLst>
          </p:cNvPr>
          <p:cNvSpPr/>
          <p:nvPr/>
        </p:nvSpPr>
        <p:spPr>
          <a:xfrm>
            <a:off x="3139046" y="1091224"/>
            <a:ext cx="2530438" cy="34507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99D81-C256-45DF-BAE2-36AE75BAB3FA}"/>
              </a:ext>
            </a:extLst>
          </p:cNvPr>
          <p:cNvSpPr txBox="1"/>
          <p:nvPr/>
        </p:nvSpPr>
        <p:spPr>
          <a:xfrm>
            <a:off x="3848223" y="1682889"/>
            <a:ext cx="16141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23C276-A4F2-4BE6-876D-187653C001F8}"/>
              </a:ext>
            </a:extLst>
          </p:cNvPr>
          <p:cNvCxnSpPr>
            <a:cxnSpLocks/>
          </p:cNvCxnSpPr>
          <p:nvPr/>
        </p:nvCxnSpPr>
        <p:spPr>
          <a:xfrm flipV="1">
            <a:off x="8151841" y="5474826"/>
            <a:ext cx="397319" cy="276028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0345C1-D873-4E01-8DE5-F081C988F4D5}"/>
                  </a:ext>
                </a:extLst>
              </p:cNvPr>
              <p:cNvSpPr txBox="1"/>
              <p:nvPr/>
            </p:nvSpPr>
            <p:spPr>
              <a:xfrm>
                <a:off x="3868872" y="2698782"/>
                <a:ext cx="1578871" cy="82230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sz="1600" dirty="0"/>
              </a:p>
              <a:p>
                <a:pPr algn="ctr"/>
                <a:r>
                  <a:rPr lang="en-SG" sz="1600" dirty="0"/>
                  <a:t>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sz="1600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0345C1-D873-4E01-8DE5-F081C988F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872" y="2698782"/>
                <a:ext cx="1578871" cy="8223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60D0EA-80D5-4A88-B826-9DE82A49B796}"/>
                  </a:ext>
                </a:extLst>
              </p:cNvPr>
              <p:cNvSpPr txBox="1"/>
              <p:nvPr/>
            </p:nvSpPr>
            <p:spPr>
              <a:xfrm>
                <a:off x="4116455" y="1153642"/>
                <a:ext cx="678025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60D0EA-80D5-4A88-B826-9DE82A49B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55" y="1153642"/>
                <a:ext cx="678025" cy="362984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6CB6F8-86C1-4A57-ACCD-A64C4C6360AA}"/>
              </a:ext>
            </a:extLst>
          </p:cNvPr>
          <p:cNvCxnSpPr>
            <a:cxnSpLocks/>
          </p:cNvCxnSpPr>
          <p:nvPr/>
        </p:nvCxnSpPr>
        <p:spPr>
          <a:xfrm>
            <a:off x="2462338" y="1974269"/>
            <a:ext cx="135565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48B653-3593-45A8-89CD-A84E20C56321}"/>
              </a:ext>
            </a:extLst>
          </p:cNvPr>
          <p:cNvCxnSpPr>
            <a:cxnSpLocks/>
            <a:stCxn id="83" idx="1"/>
            <a:endCxn id="12" idx="6"/>
          </p:cNvCxnSpPr>
          <p:nvPr/>
        </p:nvCxnSpPr>
        <p:spPr>
          <a:xfrm flipH="1">
            <a:off x="5447743" y="3109935"/>
            <a:ext cx="131190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E31B4-1862-4000-9A06-8EF566086C22}"/>
                  </a:ext>
                </a:extLst>
              </p:cNvPr>
              <p:cNvSpPr txBox="1"/>
              <p:nvPr/>
            </p:nvSpPr>
            <p:spPr>
              <a:xfrm>
                <a:off x="7668342" y="4828495"/>
                <a:ext cx="1936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Total daily dispatched: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dirty="0">
                    <a:solidFill>
                      <a:schemeClr val="tx1"/>
                    </a:solidFill>
                  </a:rPr>
                  <a:t>*</a:t>
                </a:r>
                <a:r>
                  <a:rPr lang="en-SG" b="1" dirty="0">
                    <a:solidFill>
                      <a:schemeClr val="tx1"/>
                    </a:solidFill>
                  </a:rPr>
                  <a:t> </a:t>
                </a:r>
                <a:endParaRPr lang="en-SG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E31B4-1862-4000-9A06-8EF566086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2" y="4828495"/>
                <a:ext cx="1936444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C52067-0136-4B53-9D98-8CD1F3803D7B}"/>
              </a:ext>
            </a:extLst>
          </p:cNvPr>
          <p:cNvCxnSpPr>
            <a:cxnSpLocks/>
          </p:cNvCxnSpPr>
          <p:nvPr/>
        </p:nvCxnSpPr>
        <p:spPr>
          <a:xfrm>
            <a:off x="4671582" y="1187781"/>
            <a:ext cx="0" cy="4962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DE3B724-6E26-45E8-A022-6B14D0940CD8}"/>
                  </a:ext>
                </a:extLst>
              </p:cNvPr>
              <p:cNvSpPr txBox="1"/>
              <p:nvPr/>
            </p:nvSpPr>
            <p:spPr>
              <a:xfrm>
                <a:off x="6761076" y="379830"/>
                <a:ext cx="1777416" cy="82230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/>
                  <a:t>*</a:t>
                </a:r>
                <a:r>
                  <a:rPr lang="en-SG" sz="1600" b="1" dirty="0"/>
                  <a:t> </a:t>
                </a:r>
                <a:endParaRPr lang="en-SG" sz="1600" dirty="0"/>
              </a:p>
              <a:p>
                <a:pPr algn="ctr"/>
                <a:r>
                  <a:rPr lang="en-SG" sz="1600" dirty="0"/>
                  <a:t>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/>
                  <a:t>*</a:t>
                </a:r>
                <a:r>
                  <a:rPr lang="en-SG" sz="1600" b="1" dirty="0"/>
                  <a:t> </a:t>
                </a:r>
                <a:endParaRPr lang="en-SG" sz="1600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DE3B724-6E26-45E8-A022-6B14D094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076" y="379830"/>
                <a:ext cx="1777416" cy="8223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E2ADC5-C212-4939-B927-13463BAA4C8D}"/>
                  </a:ext>
                </a:extLst>
              </p:cNvPr>
              <p:cNvSpPr txBox="1"/>
              <p:nvPr/>
            </p:nvSpPr>
            <p:spPr>
              <a:xfrm>
                <a:off x="3254549" y="1654404"/>
                <a:ext cx="678025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E2ADC5-C212-4939-B927-13463BAA4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549" y="1654404"/>
                <a:ext cx="678025" cy="362984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A58A60B9-4A0A-4D17-88A6-47BC33889B8E}"/>
              </a:ext>
            </a:extLst>
          </p:cNvPr>
          <p:cNvSpPr txBox="1"/>
          <p:nvPr/>
        </p:nvSpPr>
        <p:spPr>
          <a:xfrm>
            <a:off x="5603288" y="2788134"/>
            <a:ext cx="12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implement</a:t>
            </a:r>
            <a:endParaRPr lang="en-SG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48689-963A-48A0-A721-A3F10E8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262" y="6356350"/>
            <a:ext cx="2743200" cy="365125"/>
          </a:xfrm>
        </p:spPr>
        <p:txBody>
          <a:bodyPr/>
          <a:lstStyle/>
          <a:p>
            <a:fld id="{FCB28015-46E4-4C1D-BA82-BC539E295F87}" type="slidenum">
              <a:rPr lang="en-SG" smtClean="0"/>
              <a:t>13</a:t>
            </a:fld>
            <a:endParaRPr lang="en-SG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92C9DF-D741-4E72-8263-E2D239BF8CB0}"/>
              </a:ext>
            </a:extLst>
          </p:cNvPr>
          <p:cNvCxnSpPr>
            <a:cxnSpLocks/>
          </p:cNvCxnSpPr>
          <p:nvPr/>
        </p:nvCxnSpPr>
        <p:spPr>
          <a:xfrm>
            <a:off x="6366850" y="5356082"/>
            <a:ext cx="44814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73D1D21-75E9-49BB-A360-F8C9CB79A27E}"/>
              </a:ext>
            </a:extLst>
          </p:cNvPr>
          <p:cNvSpPr txBox="1"/>
          <p:nvPr/>
        </p:nvSpPr>
        <p:spPr>
          <a:xfrm>
            <a:off x="6875603" y="5554997"/>
            <a:ext cx="14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hydropower</a:t>
            </a:r>
            <a:endParaRPr lang="en-SG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33A0D2-9C03-4FA9-B088-E4949ECF55DE}"/>
              </a:ext>
            </a:extLst>
          </p:cNvPr>
          <p:cNvSpPr txBox="1"/>
          <p:nvPr/>
        </p:nvSpPr>
        <p:spPr>
          <a:xfrm>
            <a:off x="6856388" y="5963878"/>
            <a:ext cx="193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other renewables</a:t>
            </a:r>
            <a:endParaRPr lang="en-SG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759684-FA00-4FCF-9D25-7CD48224D0FC}"/>
              </a:ext>
            </a:extLst>
          </p:cNvPr>
          <p:cNvSpPr txBox="1"/>
          <p:nvPr/>
        </p:nvSpPr>
        <p:spPr>
          <a:xfrm>
            <a:off x="6863591" y="5151661"/>
            <a:ext cx="6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coal</a:t>
            </a:r>
            <a:endParaRPr lang="en-SG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241019-F81B-4330-810E-7E03E634DBAD}"/>
              </a:ext>
            </a:extLst>
          </p:cNvPr>
          <p:cNvSpPr txBox="1"/>
          <p:nvPr/>
        </p:nvSpPr>
        <p:spPr>
          <a:xfrm>
            <a:off x="6863591" y="4768571"/>
            <a:ext cx="6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oil</a:t>
            </a:r>
            <a:endParaRPr lang="en-SG" baseline="-25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74E8D8-0728-4519-9214-5D6A217F2D28}"/>
              </a:ext>
            </a:extLst>
          </p:cNvPr>
          <p:cNvSpPr txBox="1"/>
          <p:nvPr/>
        </p:nvSpPr>
        <p:spPr>
          <a:xfrm>
            <a:off x="6856389" y="6354341"/>
            <a:ext cx="94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imports</a:t>
            </a:r>
            <a:endParaRPr lang="en-SG" baseline="-250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E3D0F2A-8706-4658-B096-131250D1261C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4655321" y="2329220"/>
            <a:ext cx="2987" cy="36956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C5FAE90-2E93-40D5-A6F1-AF88C5F17E42}"/>
              </a:ext>
            </a:extLst>
          </p:cNvPr>
          <p:cNvSpPr txBox="1"/>
          <p:nvPr/>
        </p:nvSpPr>
        <p:spPr>
          <a:xfrm>
            <a:off x="6736629" y="3630809"/>
            <a:ext cx="2550329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Hydropower fully utilised?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68844AD-33C7-4E0D-B599-5DFAECE62A86}"/>
              </a:ext>
            </a:extLst>
          </p:cNvPr>
          <p:cNvCxnSpPr>
            <a:cxnSpLocks/>
            <a:stCxn id="12" idx="4"/>
            <a:endCxn id="71" idx="0"/>
          </p:cNvCxnSpPr>
          <p:nvPr/>
        </p:nvCxnSpPr>
        <p:spPr>
          <a:xfrm>
            <a:off x="4658308" y="3521087"/>
            <a:ext cx="0" cy="34783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928B0AD-0679-4B0F-927D-1391F0D6AAAB}"/>
                  </a:ext>
                </a:extLst>
              </p:cNvPr>
              <p:cNvSpPr txBox="1"/>
              <p:nvPr/>
            </p:nvSpPr>
            <p:spPr>
              <a:xfrm>
                <a:off x="3785769" y="3868923"/>
                <a:ext cx="17450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Daily available: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928B0AD-0679-4B0F-927D-1391F0D6A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69" y="3868923"/>
                <a:ext cx="1745077" cy="646331"/>
              </a:xfrm>
              <a:prstGeom prst="rect">
                <a:avLst/>
              </a:prstGeom>
              <a:blipFill>
                <a:blip r:embed="rId7"/>
                <a:stretch>
                  <a:fillRect t="-5660" r="-10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7B8ED5C-1490-401A-83B6-576CDF685B61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4638922" y="4561103"/>
            <a:ext cx="10189" cy="8555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80163FD-A2D1-4E4D-8B2A-34010D0628EC}"/>
              </a:ext>
            </a:extLst>
          </p:cNvPr>
          <p:cNvSpPr txBox="1"/>
          <p:nvPr/>
        </p:nvSpPr>
        <p:spPr>
          <a:xfrm>
            <a:off x="3683397" y="5416604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9C37425-A9A2-445E-A3A4-CA35A8D4DA3E}"/>
              </a:ext>
            </a:extLst>
          </p:cNvPr>
          <p:cNvCxnSpPr>
            <a:cxnSpLocks/>
          </p:cNvCxnSpPr>
          <p:nvPr/>
        </p:nvCxnSpPr>
        <p:spPr>
          <a:xfrm>
            <a:off x="2462338" y="5742100"/>
            <a:ext cx="120180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4083E55-CAA0-4382-9204-744726693C03}"/>
              </a:ext>
            </a:extLst>
          </p:cNvPr>
          <p:cNvSpPr txBox="1"/>
          <p:nvPr/>
        </p:nvSpPr>
        <p:spPr>
          <a:xfrm>
            <a:off x="2990942" y="5176132"/>
            <a:ext cx="70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Solar</a:t>
            </a:r>
          </a:p>
          <a:p>
            <a:r>
              <a:rPr lang="en-SG" dirty="0"/>
              <a:t>Wind</a:t>
            </a:r>
          </a:p>
          <a:p>
            <a:r>
              <a:rPr lang="en-SG" dirty="0"/>
              <a:t>Load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D62FBE0-4A5C-466F-A330-4F4901042B84}"/>
              </a:ext>
            </a:extLst>
          </p:cNvPr>
          <p:cNvCxnSpPr>
            <a:cxnSpLocks/>
          </p:cNvCxnSpPr>
          <p:nvPr/>
        </p:nvCxnSpPr>
        <p:spPr>
          <a:xfrm>
            <a:off x="5595567" y="5750851"/>
            <a:ext cx="121942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451E90F-9774-401C-99E1-527B79EC1A4F}"/>
              </a:ext>
            </a:extLst>
          </p:cNvPr>
          <p:cNvCxnSpPr>
            <a:cxnSpLocks/>
          </p:cNvCxnSpPr>
          <p:nvPr/>
        </p:nvCxnSpPr>
        <p:spPr>
          <a:xfrm flipV="1">
            <a:off x="6363430" y="4949682"/>
            <a:ext cx="0" cy="158932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E9A9E56-48CA-4688-AD14-B6B33D543091}"/>
              </a:ext>
            </a:extLst>
          </p:cNvPr>
          <p:cNvCxnSpPr>
            <a:cxnSpLocks/>
          </p:cNvCxnSpPr>
          <p:nvPr/>
        </p:nvCxnSpPr>
        <p:spPr>
          <a:xfrm>
            <a:off x="6363430" y="4949681"/>
            <a:ext cx="44814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46C32B4-5098-4ED7-BD51-CB2B2E409730}"/>
              </a:ext>
            </a:extLst>
          </p:cNvPr>
          <p:cNvCxnSpPr>
            <a:cxnSpLocks/>
          </p:cNvCxnSpPr>
          <p:nvPr/>
        </p:nvCxnSpPr>
        <p:spPr>
          <a:xfrm>
            <a:off x="6361793" y="6133688"/>
            <a:ext cx="44814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F46614-47F5-4577-AA66-2D0C2AB0DB23}"/>
              </a:ext>
            </a:extLst>
          </p:cNvPr>
          <p:cNvCxnSpPr>
            <a:cxnSpLocks/>
          </p:cNvCxnSpPr>
          <p:nvPr/>
        </p:nvCxnSpPr>
        <p:spPr>
          <a:xfrm>
            <a:off x="6361793" y="6539007"/>
            <a:ext cx="44814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B192F0E-29E7-4B68-9ABD-8012AFCC9FFE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5070472" y="3953975"/>
            <a:ext cx="1666157" cy="39987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1E39EA3-4F9C-4789-A13C-6E3290D7B74B}"/>
              </a:ext>
            </a:extLst>
          </p:cNvPr>
          <p:cNvSpPr txBox="1"/>
          <p:nvPr/>
        </p:nvSpPr>
        <p:spPr>
          <a:xfrm>
            <a:off x="5588215" y="5436431"/>
            <a:ext cx="79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hourly</a:t>
            </a:r>
            <a:endParaRPr lang="en-SG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0C3E933-9C7B-412F-A739-8F8326CA8E39}"/>
                  </a:ext>
                </a:extLst>
              </p:cNvPr>
              <p:cNvSpPr txBox="1"/>
              <p:nvPr/>
            </p:nvSpPr>
            <p:spPr>
              <a:xfrm>
                <a:off x="6759648" y="2925269"/>
                <a:ext cx="20250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sym typeface="Wingdings" panose="05000000000000000000" pitchFamily="2" charset="2"/>
                  </a:rPr>
                  <a:t>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dirty="0"/>
                  <a:t>*</a:t>
                </a:r>
                <a:r>
                  <a:rPr lang="en-SG" b="1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0C3E933-9C7B-412F-A739-8F8326CA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48" y="2925269"/>
                <a:ext cx="2025077" cy="369332"/>
              </a:xfrm>
              <a:prstGeom prst="rect">
                <a:avLst/>
              </a:prstGeom>
              <a:blipFill>
                <a:blip r:embed="rId8"/>
                <a:stretch>
                  <a:fillRect t="-9677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F9008C-885C-4A59-97BD-1424BCE14162}"/>
                  </a:ext>
                </a:extLst>
              </p:cNvPr>
              <p:cNvSpPr txBox="1"/>
              <p:nvPr/>
            </p:nvSpPr>
            <p:spPr>
              <a:xfrm>
                <a:off x="6759648" y="1971161"/>
                <a:ext cx="20250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sym typeface="Wingdings" panose="05000000000000000000" pitchFamily="2" charset="2"/>
                  </a:rPr>
                  <a:t>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dirty="0">
                    <a:solidFill>
                      <a:schemeClr val="tx1"/>
                    </a:solidFill>
                  </a:rPr>
                  <a:t>*</a:t>
                </a:r>
                <a:r>
                  <a:rPr lang="en-SG" b="1" dirty="0">
                    <a:solidFill>
                      <a:schemeClr val="tx1"/>
                    </a:solidFill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F9008C-885C-4A59-97BD-1424BCE14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48" y="1971161"/>
                <a:ext cx="2025077" cy="369332"/>
              </a:xfrm>
              <a:prstGeom prst="rect">
                <a:avLst/>
              </a:prstGeom>
              <a:blipFill>
                <a:blip r:embed="rId9"/>
                <a:stretch>
                  <a:fillRect t="-7937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DC07B7C-A084-49A3-A36D-57F815851B60}"/>
              </a:ext>
            </a:extLst>
          </p:cNvPr>
          <p:cNvCxnSpPr>
            <a:cxnSpLocks/>
          </p:cNvCxnSpPr>
          <p:nvPr/>
        </p:nvCxnSpPr>
        <p:spPr>
          <a:xfrm flipH="1" flipV="1">
            <a:off x="8546773" y="4259466"/>
            <a:ext cx="1" cy="5974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A389398-A862-44CC-A72D-D44E60C99E98}"/>
              </a:ext>
            </a:extLst>
          </p:cNvPr>
          <p:cNvCxnSpPr>
            <a:cxnSpLocks/>
            <a:stCxn id="64" idx="3"/>
            <a:endCxn id="83" idx="3"/>
          </p:cNvCxnSpPr>
          <p:nvPr/>
        </p:nvCxnSpPr>
        <p:spPr>
          <a:xfrm flipH="1" flipV="1">
            <a:off x="8784725" y="3109935"/>
            <a:ext cx="502233" cy="844040"/>
          </a:xfrm>
          <a:prstGeom prst="bentConnector3">
            <a:avLst>
              <a:gd name="adj1" fmla="val -45517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C536917-8BE9-4D29-9F40-86BBAD33AD92}"/>
              </a:ext>
            </a:extLst>
          </p:cNvPr>
          <p:cNvCxnSpPr>
            <a:cxnSpLocks/>
            <a:stCxn id="84" idx="1"/>
            <a:endCxn id="58" idx="1"/>
          </p:cNvCxnSpPr>
          <p:nvPr/>
        </p:nvCxnSpPr>
        <p:spPr>
          <a:xfrm rot="10800000" flipH="1">
            <a:off x="6759647" y="1445083"/>
            <a:ext cx="2033185" cy="710744"/>
          </a:xfrm>
          <a:prstGeom prst="bentConnector3">
            <a:avLst>
              <a:gd name="adj1" fmla="val -11243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3E7CAAA-B71A-448F-82A3-BAEAED8F8644}"/>
              </a:ext>
            </a:extLst>
          </p:cNvPr>
          <p:cNvCxnSpPr>
            <a:cxnSpLocks/>
          </p:cNvCxnSpPr>
          <p:nvPr/>
        </p:nvCxnSpPr>
        <p:spPr>
          <a:xfrm rot="16200000" flipV="1">
            <a:off x="8639243" y="2273002"/>
            <a:ext cx="1014312" cy="742535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D828603-C000-4BDA-AD91-4A07F8AFB1D2}"/>
              </a:ext>
            </a:extLst>
          </p:cNvPr>
          <p:cNvSpPr txBox="1"/>
          <p:nvPr/>
        </p:nvSpPr>
        <p:spPr>
          <a:xfrm>
            <a:off x="8917115" y="2816602"/>
            <a:ext cx="79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Yes</a:t>
            </a:r>
            <a:endParaRPr lang="en-SG" baseline="-250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0943DB8-EAF9-43DB-AB5D-A54837BD31DC}"/>
              </a:ext>
            </a:extLst>
          </p:cNvPr>
          <p:cNvSpPr txBox="1"/>
          <p:nvPr/>
        </p:nvSpPr>
        <p:spPr>
          <a:xfrm>
            <a:off x="8940377" y="1851224"/>
            <a:ext cx="79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No</a:t>
            </a:r>
            <a:endParaRPr lang="en-SG" baseline="-25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5FFA78-3832-4338-B3FB-CF2AA0BD5CAE}"/>
              </a:ext>
            </a:extLst>
          </p:cNvPr>
          <p:cNvSpPr txBox="1"/>
          <p:nvPr/>
        </p:nvSpPr>
        <p:spPr>
          <a:xfrm>
            <a:off x="2876931" y="1074335"/>
            <a:ext cx="117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u="sng" dirty="0"/>
              <a:t>DAILY</a:t>
            </a:r>
            <a:endParaRPr lang="en-SG" u="sng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1457F1-7DE5-43F4-A697-6B271C251AFD}"/>
              </a:ext>
            </a:extLst>
          </p:cNvPr>
          <p:cNvSpPr txBox="1"/>
          <p:nvPr/>
        </p:nvSpPr>
        <p:spPr>
          <a:xfrm>
            <a:off x="2938588" y="4812523"/>
            <a:ext cx="98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u="sng" dirty="0"/>
              <a:t>HOURLY</a:t>
            </a:r>
            <a:endParaRPr lang="en-SG" u="sng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5A4989-5251-410F-B248-859C6B695D94}"/>
              </a:ext>
            </a:extLst>
          </p:cNvPr>
          <p:cNvSpPr txBox="1"/>
          <p:nvPr/>
        </p:nvSpPr>
        <p:spPr>
          <a:xfrm flipH="1">
            <a:off x="-2" y="21017"/>
            <a:ext cx="58100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000" b="0" dirty="0">
                <a:solidFill>
                  <a:schemeClr val="accent5">
                    <a:lumMod val="50000"/>
                  </a:schemeClr>
                </a:solidFill>
              </a:rPr>
              <a:t>Modelling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39709-42F4-42F9-AF82-E48CA900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241399" y="3746240"/>
            <a:ext cx="716374" cy="6805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3041F48-9B53-4F23-B720-1B496BE7E828}"/>
              </a:ext>
            </a:extLst>
          </p:cNvPr>
          <p:cNvGrpSpPr/>
          <p:nvPr/>
        </p:nvGrpSpPr>
        <p:grpSpPr>
          <a:xfrm>
            <a:off x="8708987" y="5933689"/>
            <a:ext cx="753105" cy="664451"/>
            <a:chOff x="-1052892" y="4709278"/>
            <a:chExt cx="753105" cy="6644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771660-AF67-41E0-94B1-FD621CDF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52892" y="4712117"/>
              <a:ext cx="753105" cy="651334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864D606-EE5C-4EF4-BF34-30C85097E2FB}"/>
                </a:ext>
              </a:extLst>
            </p:cNvPr>
            <p:cNvSpPr/>
            <p:nvPr/>
          </p:nvSpPr>
          <p:spPr>
            <a:xfrm>
              <a:off x="-1035271" y="4709278"/>
              <a:ext cx="715610" cy="66445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C07EFC8-FCE3-49E0-9B79-DFEF9E72FEB3}"/>
              </a:ext>
            </a:extLst>
          </p:cNvPr>
          <p:cNvSpPr txBox="1"/>
          <p:nvPr/>
        </p:nvSpPr>
        <p:spPr>
          <a:xfrm>
            <a:off x="8792833" y="1121917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re-operation model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44F7080-7CE5-4602-A77C-A23868C42A7F}"/>
              </a:ext>
            </a:extLst>
          </p:cNvPr>
          <p:cNvCxnSpPr>
            <a:cxnSpLocks/>
            <a:stCxn id="58" idx="3"/>
            <a:endCxn id="37" idx="6"/>
          </p:cNvCxnSpPr>
          <p:nvPr/>
        </p:nvCxnSpPr>
        <p:spPr>
          <a:xfrm flipH="1" flipV="1">
            <a:off x="8538492" y="790983"/>
            <a:ext cx="2185768" cy="654100"/>
          </a:xfrm>
          <a:prstGeom prst="bentConnector3">
            <a:avLst>
              <a:gd name="adj1" fmla="val -10459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6EB23B1-F2C1-40A2-8F10-1C3721A07A8B}"/>
              </a:ext>
            </a:extLst>
          </p:cNvPr>
          <p:cNvCxnSpPr>
            <a:cxnSpLocks/>
            <a:stCxn id="37" idx="2"/>
            <a:endCxn id="5" idx="3"/>
          </p:cNvCxnSpPr>
          <p:nvPr/>
        </p:nvCxnSpPr>
        <p:spPr>
          <a:xfrm rot="10800000" flipV="1">
            <a:off x="5462420" y="790983"/>
            <a:ext cx="1298657" cy="121507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049EF64-8D23-4A28-911A-8A31902DA574}"/>
              </a:ext>
            </a:extLst>
          </p:cNvPr>
          <p:cNvSpPr txBox="1"/>
          <p:nvPr/>
        </p:nvSpPr>
        <p:spPr>
          <a:xfrm rot="16200000">
            <a:off x="5342212" y="1060778"/>
            <a:ext cx="12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implement</a:t>
            </a:r>
            <a:endParaRPr lang="en-SG" baseline="-25000" dirty="0"/>
          </a:p>
        </p:txBody>
      </p:sp>
    </p:spTree>
    <p:extLst>
      <p:ext uri="{BB962C8B-B14F-4D97-AF65-F5344CB8AC3E}">
        <p14:creationId xmlns:p14="http://schemas.microsoft.com/office/powerpoint/2010/main" val="35223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7" grpId="0" animBg="1"/>
      <p:bldP spid="65" grpId="0"/>
      <p:bldP spid="64" grpId="0" animBg="1"/>
      <p:bldP spid="83" grpId="0" animBg="1"/>
      <p:bldP spid="84" grpId="0" animBg="1"/>
      <p:bldP spid="115" grpId="0"/>
      <p:bldP spid="116" grpId="0"/>
      <p:bldP spid="58" grpId="0" animBg="1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B61135-ACAB-460D-9FD3-9B975F2CACC2}"/>
              </a:ext>
            </a:extLst>
          </p:cNvPr>
          <p:cNvSpPr/>
          <p:nvPr/>
        </p:nvSpPr>
        <p:spPr>
          <a:xfrm>
            <a:off x="2317725" y="3760472"/>
            <a:ext cx="9443015" cy="3029714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55F602-886C-4757-98F2-FC0C4A855D7B}"/>
              </a:ext>
            </a:extLst>
          </p:cNvPr>
          <p:cNvSpPr/>
          <p:nvPr/>
        </p:nvSpPr>
        <p:spPr>
          <a:xfrm>
            <a:off x="2964057" y="5136645"/>
            <a:ext cx="8713033" cy="16064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32B72B-758F-4ECF-9ABA-71235150D09A}"/>
              </a:ext>
            </a:extLst>
          </p:cNvPr>
          <p:cNvSpPr txBox="1"/>
          <p:nvPr/>
        </p:nvSpPr>
        <p:spPr>
          <a:xfrm flipH="1">
            <a:off x="-27997" y="-34969"/>
            <a:ext cx="44586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2800" b="0" dirty="0">
                <a:solidFill>
                  <a:schemeClr val="accent5">
                    <a:lumMod val="50000"/>
                  </a:schemeClr>
                </a:solidFill>
              </a:rPr>
              <a:t>Reservoir re-operation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67374-E5B2-4F7F-B895-ADE877557E2E}"/>
              </a:ext>
            </a:extLst>
          </p:cNvPr>
          <p:cNvSpPr txBox="1"/>
          <p:nvPr/>
        </p:nvSpPr>
        <p:spPr>
          <a:xfrm>
            <a:off x="2587833" y="431942"/>
            <a:ext cx="6061951" cy="101566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Input: Data from reservoir &amp; power system models</a:t>
            </a:r>
          </a:p>
          <a:p>
            <a:endParaRPr lang="en-SG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SG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SG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5E9A93-7763-407E-95AE-807153180CDF}"/>
                  </a:ext>
                </a:extLst>
              </p:cNvPr>
              <p:cNvSpPr txBox="1"/>
              <p:nvPr/>
            </p:nvSpPr>
            <p:spPr>
              <a:xfrm>
                <a:off x="4066156" y="837605"/>
                <a:ext cx="122853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hourly </a:t>
                </a:r>
                <a14:m>
                  <m:oMath xmlns:m="http://schemas.openxmlformats.org/officeDocument/2006/math"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5E9A93-7763-407E-95AE-80715318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156" y="837605"/>
                <a:ext cx="1228533" cy="584775"/>
              </a:xfrm>
              <a:prstGeom prst="rect">
                <a:avLst/>
              </a:prstGeom>
              <a:blipFill>
                <a:blip r:embed="rId2"/>
                <a:stretch>
                  <a:fillRect l="-2475" t="-2083" b="-13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2018C00-A82B-4400-833D-D3C7A6DB73E6}"/>
                  </a:ext>
                </a:extLst>
              </p:cNvPr>
              <p:cNvSpPr txBox="1"/>
              <p:nvPr/>
            </p:nvSpPr>
            <p:spPr>
              <a:xfrm>
                <a:off x="6558829" y="919700"/>
                <a:ext cx="183775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SG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SG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SG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SG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1,24]</m:t>
                    </m:r>
                  </m:oMath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2018C00-A82B-4400-833D-D3C7A6DB7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29" y="919700"/>
                <a:ext cx="1837756" cy="338554"/>
              </a:xfrm>
              <a:prstGeom prst="rect">
                <a:avLst/>
              </a:prstGeom>
              <a:blipFill>
                <a:blip r:embed="rId4"/>
                <a:stretch>
                  <a:fillRect t="-7273" b="-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B675F3-5729-4303-827A-FC941EED9B27}"/>
                  </a:ext>
                </a:extLst>
              </p:cNvPr>
              <p:cNvSpPr txBox="1"/>
              <p:nvPr/>
            </p:nvSpPr>
            <p:spPr>
              <a:xfrm>
                <a:off x="73078" y="1678701"/>
                <a:ext cx="3381322" cy="206210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sz="1600" dirty="0"/>
                  <a:t>Hydropower equation </a:t>
                </a:r>
                <a:r>
                  <a:rPr lang="en-SG" sz="1600" dirty="0">
                    <a:latin typeface="Cambria Math" panose="02040503050406030204" pitchFamily="18" charset="0"/>
                  </a:rPr>
                  <a:t>(Eq. 1):</a:t>
                </a:r>
                <a:r>
                  <a:rPr lang="en-SG" sz="16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SG" sz="1600" dirty="0"/>
                  <a:t> x </a:t>
                </a:r>
                <a14:m>
                  <m:oMath xmlns:m="http://schemas.openxmlformats.org/officeDocument/2006/math">
                    <m:r>
                      <a:rPr lang="en-SG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sz="1600" dirty="0"/>
                  <a:t> x g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1600" dirty="0"/>
                  <a:t>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SG" sz="1600" dirty="0"/>
              </a:p>
              <a:p>
                <a:pPr algn="ctr"/>
                <a:r>
                  <a:rPr lang="en-SG" sz="16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SG" sz="1600" dirty="0"/>
                  <a:t> x </a:t>
                </a:r>
                <a14:m>
                  <m:oMath xmlns:m="http://schemas.openxmlformats.org/officeDocument/2006/math">
                    <m:r>
                      <a:rPr lang="en-SG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sz="1600" dirty="0"/>
                  <a:t> x g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1600" dirty="0"/>
                  <a:t>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SG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1600" dirty="0"/>
              </a:p>
              <a:p>
                <a:endParaRPr lang="en-SG" sz="1600" dirty="0"/>
              </a:p>
              <a:p>
                <a:endParaRPr lang="en-SG" sz="1600" dirty="0"/>
              </a:p>
              <a:p>
                <a:r>
                  <a:rPr lang="en-SG" sz="1600" dirty="0">
                    <a:latin typeface="Cambria Math" panose="02040503050406030204" pitchFamily="18" charset="0"/>
                  </a:rPr>
                  <a:t>Mass balance equation (Eq. 2):</a:t>
                </a:r>
                <a:endParaRPr lang="en-SG" sz="16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SG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SG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𝑠𝑝𝑖𝑙𝑙</m:t>
                          </m:r>
                        </m:e>
                        <m:sub>
                          <m:r>
                            <a:rPr lang="en-SG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G" sz="1600" dirty="0"/>
              </a:p>
              <a:p>
                <a:endParaRPr lang="en-SG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B675F3-5729-4303-827A-FC941EED9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8" y="1678701"/>
                <a:ext cx="3381322" cy="2062103"/>
              </a:xfrm>
              <a:prstGeom prst="rect">
                <a:avLst/>
              </a:prstGeom>
              <a:blipFill>
                <a:blip r:embed="rId5"/>
                <a:stretch>
                  <a:fillRect l="-1081" t="-147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D0E383-8F97-452E-9B26-F9942AAAEBA2}"/>
                  </a:ext>
                </a:extLst>
              </p:cNvPr>
              <p:cNvSpPr txBox="1"/>
              <p:nvPr/>
            </p:nvSpPr>
            <p:spPr>
              <a:xfrm>
                <a:off x="3535900" y="2237521"/>
                <a:ext cx="4165813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Initialise reservoir storage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h𝑟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D0E383-8F97-452E-9B26-F9942AAAE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900" y="2237521"/>
                <a:ext cx="4165813" cy="584775"/>
              </a:xfrm>
              <a:prstGeom prst="rect">
                <a:avLst/>
              </a:prstGeom>
              <a:blipFill>
                <a:blip r:embed="rId6"/>
                <a:stretch>
                  <a:fillRect t="-20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8B667D-0254-4929-BCAC-E1E14305B166}"/>
                  </a:ext>
                </a:extLst>
              </p:cNvPr>
              <p:cNvSpPr txBox="1"/>
              <p:nvPr/>
            </p:nvSpPr>
            <p:spPr>
              <a:xfrm>
                <a:off x="3774112" y="3072171"/>
                <a:ext cx="3686756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Initialise simulation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SG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8B667D-0254-4929-BCAC-E1E14305B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12" y="3072171"/>
                <a:ext cx="3686756" cy="584775"/>
              </a:xfrm>
              <a:prstGeom prst="rect">
                <a:avLst/>
              </a:prstGeom>
              <a:blipFill>
                <a:blip r:embed="rId7"/>
                <a:stretch>
                  <a:fillRect t="-20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1B9C5D1-E93D-478C-BC51-20BF30FF42F6}"/>
              </a:ext>
            </a:extLst>
          </p:cNvPr>
          <p:cNvSpPr txBox="1"/>
          <p:nvPr/>
        </p:nvSpPr>
        <p:spPr>
          <a:xfrm>
            <a:off x="3765905" y="1677341"/>
            <a:ext cx="370580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Set boundary conditions</a:t>
            </a:r>
            <a:endParaRPr lang="en-SG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2440F0-7AA3-47C3-8F1C-7EB7BAEBB9AD}"/>
                  </a:ext>
                </a:extLst>
              </p:cNvPr>
              <p:cNvSpPr txBox="1"/>
              <p:nvPr/>
            </p:nvSpPr>
            <p:spPr>
              <a:xfrm>
                <a:off x="3535900" y="4449918"/>
                <a:ext cx="4155683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Assume storage for the next hour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h𝑟</m:t>
                          </m:r>
                        </m:e>
                        <m:sub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h𝑟</m:t>
                          </m:r>
                        </m:e>
                        <m:sub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2440F0-7AA3-47C3-8F1C-7EB7BAEBB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900" y="4449918"/>
                <a:ext cx="4155683" cy="584775"/>
              </a:xfrm>
              <a:prstGeom prst="rect">
                <a:avLst/>
              </a:prstGeom>
              <a:blipFill>
                <a:blip r:embed="rId8"/>
                <a:stretch>
                  <a:fillRect t="-204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C64B05-D334-4E6B-949C-2DFB0E91FA65}"/>
                  </a:ext>
                </a:extLst>
              </p:cNvPr>
              <p:cNvSpPr txBox="1"/>
              <p:nvPr/>
            </p:nvSpPr>
            <p:spPr>
              <a:xfrm>
                <a:off x="3022361" y="5287327"/>
                <a:ext cx="4949552" cy="13234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Compute hourly release (</a:t>
                </a:r>
                <a14:m>
                  <m:oMath xmlns:m="http://schemas.openxmlformats.org/officeDocument/2006/math"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using (Eq.1)</a:t>
                </a:r>
              </a:p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Compute reservoir storage (</a:t>
                </a:r>
                <a14:m>
                  <m:oMath xmlns:m="http://schemas.openxmlformats.org/officeDocument/2006/math"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using derived </a:t>
                </a:r>
                <a14:m>
                  <m:oMath xmlns:m="http://schemas.openxmlformats.org/officeDocument/2006/math"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in (Eq.2)</a:t>
                </a:r>
              </a:p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Update hourly release,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h𝑟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Update reservoir storage,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h𝑟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C64B05-D334-4E6B-949C-2DFB0E91F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61" y="5287327"/>
                <a:ext cx="4949552" cy="1323439"/>
              </a:xfrm>
              <a:prstGeom prst="rect">
                <a:avLst/>
              </a:prstGeom>
              <a:blipFill>
                <a:blip r:embed="rId9"/>
                <a:stretch>
                  <a:fillRect l="-614" t="-457" r="-123" b="-502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767A7B7-ADC9-4430-9E3F-BB5F25E04BCA}"/>
                  </a:ext>
                </a:extLst>
              </p:cNvPr>
              <p:cNvSpPr txBox="1"/>
              <p:nvPr/>
            </p:nvSpPr>
            <p:spPr>
              <a:xfrm>
                <a:off x="9486351" y="2139559"/>
                <a:ext cx="2410570" cy="830997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Output:</a:t>
                </a:r>
                <a:endParaRPr lang="en-SG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SG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SG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h𝑟</m:t>
                        </m:r>
                      </m:e>
                      <m:sub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SG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SG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∈[1,24]</m:t>
                    </m:r>
                  </m:oMath>
                </a14:m>
                <a:endParaRPr lang="en-SG" sz="16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SG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h𝑟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endParaRPr lang="en-SG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767A7B7-ADC9-4430-9E3F-BB5F25E04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351" y="2139559"/>
                <a:ext cx="2410570" cy="830997"/>
              </a:xfrm>
              <a:prstGeom prst="rect">
                <a:avLst/>
              </a:prstGeom>
              <a:blipFill>
                <a:blip r:embed="rId10"/>
                <a:stretch>
                  <a:fillRect l="-1005" t="-725" b="-79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1E9341-9905-4E7A-802D-A55FB9747B25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5618809" y="1447605"/>
            <a:ext cx="0" cy="22973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1A34C9-81EE-4BEC-BC02-4B8A8C976365}"/>
              </a:ext>
            </a:extLst>
          </p:cNvPr>
          <p:cNvCxnSpPr>
            <a:cxnSpLocks/>
            <a:stCxn id="24" idx="2"/>
            <a:endCxn id="21" idx="0"/>
          </p:cNvCxnSpPr>
          <p:nvPr/>
        </p:nvCxnSpPr>
        <p:spPr>
          <a:xfrm flipH="1">
            <a:off x="5618807" y="2015895"/>
            <a:ext cx="2" cy="22162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2826E5-5B97-46B3-92F1-BD72C3C38B4E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flipH="1">
            <a:off x="5617490" y="2822296"/>
            <a:ext cx="1317" cy="2498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73E024-E2C4-40D1-84EE-CB80E24D032A}"/>
              </a:ext>
            </a:extLst>
          </p:cNvPr>
          <p:cNvCxnSpPr>
            <a:cxnSpLocks/>
            <a:stCxn id="23" idx="2"/>
            <a:endCxn id="56" idx="0"/>
          </p:cNvCxnSpPr>
          <p:nvPr/>
        </p:nvCxnSpPr>
        <p:spPr>
          <a:xfrm>
            <a:off x="5617490" y="3656946"/>
            <a:ext cx="1319" cy="21085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5ED45D6-FAD7-4DEB-BEEA-51831A54B28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613742" y="5034693"/>
            <a:ext cx="0" cy="252634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53B52DC2-C7DE-4BDE-B1BF-E56905EA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14</a:t>
            </a:fld>
            <a:endParaRPr lang="en-SG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927C28-917C-4A9F-A1A0-0897F7302D45}"/>
              </a:ext>
            </a:extLst>
          </p:cNvPr>
          <p:cNvGrpSpPr/>
          <p:nvPr/>
        </p:nvGrpSpPr>
        <p:grpSpPr>
          <a:xfrm>
            <a:off x="6025142" y="873111"/>
            <a:ext cx="582423" cy="512000"/>
            <a:chOff x="-1052892" y="4709278"/>
            <a:chExt cx="753105" cy="66445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A1265C8-D0F5-4DE2-8770-2D0811B64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-1052892" y="4712117"/>
              <a:ext cx="753105" cy="651334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DDF9ACB-0F58-4E1D-984E-B54B2DC6DEBD}"/>
                </a:ext>
              </a:extLst>
            </p:cNvPr>
            <p:cNvSpPr/>
            <p:nvPr/>
          </p:nvSpPr>
          <p:spPr>
            <a:xfrm>
              <a:off x="-1035271" y="4709278"/>
              <a:ext cx="715610" cy="664451"/>
            </a:xfrm>
            <a:prstGeom prst="round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19075F3-58B7-42AF-B5D4-802B249142FC}"/>
              </a:ext>
            </a:extLst>
          </p:cNvPr>
          <p:cNvSpPr txBox="1"/>
          <p:nvPr/>
        </p:nvSpPr>
        <p:spPr>
          <a:xfrm>
            <a:off x="3765905" y="3867801"/>
            <a:ext cx="3705807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 spills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DD9866E-BE4E-4BB8-8061-BEAC216F5F08}"/>
              </a:ext>
            </a:extLst>
          </p:cNvPr>
          <p:cNvCxnSpPr>
            <a:cxnSpLocks/>
            <a:stCxn id="56" idx="2"/>
            <a:endCxn id="26" idx="0"/>
          </p:cNvCxnSpPr>
          <p:nvPr/>
        </p:nvCxnSpPr>
        <p:spPr>
          <a:xfrm flipH="1">
            <a:off x="5613742" y="4206355"/>
            <a:ext cx="5067" cy="243563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AC69E41-F3E1-40EC-B7E8-5389345E42B6}"/>
              </a:ext>
            </a:extLst>
          </p:cNvPr>
          <p:cNvSpPr txBox="1"/>
          <p:nvPr/>
        </p:nvSpPr>
        <p:spPr>
          <a:xfrm rot="16200000">
            <a:off x="1670389" y="5144409"/>
            <a:ext cx="108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time loop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BA7EA9-B1E5-497F-9C0B-3474D019002F}"/>
              </a:ext>
            </a:extLst>
          </p:cNvPr>
          <p:cNvSpPr txBox="1"/>
          <p:nvPr/>
        </p:nvSpPr>
        <p:spPr>
          <a:xfrm rot="16200000">
            <a:off x="2098870" y="5671003"/>
            <a:ext cx="108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Implicit equation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B88AC-76D8-4F63-86B8-267A3098A2F3}"/>
              </a:ext>
            </a:extLst>
          </p:cNvPr>
          <p:cNvSpPr txBox="1"/>
          <p:nvPr/>
        </p:nvSpPr>
        <p:spPr>
          <a:xfrm>
            <a:off x="1333761" y="3360992"/>
            <a:ext cx="62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9BCF32-ABD8-446D-860C-42C781C3226E}"/>
              </a:ext>
            </a:extLst>
          </p:cNvPr>
          <p:cNvSpPr txBox="1"/>
          <p:nvPr/>
        </p:nvSpPr>
        <p:spPr>
          <a:xfrm>
            <a:off x="2318054" y="2387574"/>
            <a:ext cx="62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9D2CF3-E0FB-4FBD-BAB6-942767B6FAC1}"/>
              </a:ext>
            </a:extLst>
          </p:cNvPr>
          <p:cNvSpPr txBox="1"/>
          <p:nvPr/>
        </p:nvSpPr>
        <p:spPr>
          <a:xfrm>
            <a:off x="2421993" y="3362037"/>
            <a:ext cx="62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calc.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820AD63-F1D9-4963-A7C7-0048C23251C1}"/>
                  </a:ext>
                </a:extLst>
              </p:cNvPr>
              <p:cNvSpPr txBox="1"/>
              <p:nvPr/>
            </p:nvSpPr>
            <p:spPr>
              <a:xfrm>
                <a:off x="2785372" y="2384187"/>
                <a:ext cx="8112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00" dirty="0">
                    <a:solidFill>
                      <a:srgbClr val="FF0000"/>
                    </a:solidFill>
                  </a:rPr>
                  <a:t>assume</a:t>
                </a:r>
              </a:p>
              <a:p>
                <a:pPr algn="ctr"/>
                <a:r>
                  <a:rPr lang="en-SG" sz="1200" dirty="0">
                    <a:solidFill>
                      <a:srgbClr val="FF0000"/>
                    </a:solidFill>
                  </a:rPr>
                  <a:t>=</a:t>
                </a:r>
                <a:r>
                  <a:rPr lang="en-SG" sz="12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SG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SG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820AD63-F1D9-4963-A7C7-0048C2325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372" y="2384187"/>
                <a:ext cx="811236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8CF31C85-4EB4-473D-8BF9-EBA43BE10B53}"/>
              </a:ext>
            </a:extLst>
          </p:cNvPr>
          <p:cNvSpPr txBox="1"/>
          <p:nvPr/>
        </p:nvSpPr>
        <p:spPr>
          <a:xfrm>
            <a:off x="402119" y="2391409"/>
            <a:ext cx="457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756E5F-6110-4A84-81AE-20BD47156CED}"/>
              </a:ext>
            </a:extLst>
          </p:cNvPr>
          <p:cNvSpPr txBox="1"/>
          <p:nvPr/>
        </p:nvSpPr>
        <p:spPr>
          <a:xfrm>
            <a:off x="1032237" y="2404222"/>
            <a:ext cx="827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constants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D402ACB-A6EB-48F4-9D62-139D95B592EE}"/>
              </a:ext>
            </a:extLst>
          </p:cNvPr>
          <p:cNvCxnSpPr>
            <a:cxnSpLocks/>
          </p:cNvCxnSpPr>
          <p:nvPr/>
        </p:nvCxnSpPr>
        <p:spPr>
          <a:xfrm>
            <a:off x="1025268" y="2476137"/>
            <a:ext cx="79337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19A6BBE-9488-4240-99CA-5527B309BE36}"/>
              </a:ext>
            </a:extLst>
          </p:cNvPr>
          <p:cNvSpPr txBox="1"/>
          <p:nvPr/>
        </p:nvSpPr>
        <p:spPr>
          <a:xfrm>
            <a:off x="795408" y="3360992"/>
            <a:ext cx="62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F114875-5BD5-4888-B614-94356E5F206A}"/>
              </a:ext>
            </a:extLst>
          </p:cNvPr>
          <p:cNvSpPr/>
          <p:nvPr/>
        </p:nvSpPr>
        <p:spPr>
          <a:xfrm>
            <a:off x="1962640" y="2476137"/>
            <a:ext cx="149506" cy="1560940"/>
          </a:xfrm>
          <a:prstGeom prst="arc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7A04F07-B6CE-4C17-9BC7-259C2813643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527432" y="859592"/>
            <a:ext cx="557237" cy="5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18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56" grpId="0" animBg="1"/>
      <p:bldP spid="70" grpId="0"/>
      <p:bldP spid="73" grpId="0"/>
      <p:bldP spid="6" grpId="0"/>
      <p:bldP spid="58" grpId="0"/>
      <p:bldP spid="61" grpId="0"/>
      <p:bldP spid="67" grpId="0"/>
      <p:bldP spid="68" grpId="0"/>
      <p:bldP spid="69" grpId="0"/>
      <p:bldP spid="7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B61135-ACAB-460D-9FD3-9B975F2CACC2}"/>
              </a:ext>
            </a:extLst>
          </p:cNvPr>
          <p:cNvSpPr/>
          <p:nvPr/>
        </p:nvSpPr>
        <p:spPr>
          <a:xfrm>
            <a:off x="2317725" y="3760472"/>
            <a:ext cx="9443015" cy="3029714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06AEDEBC-5FA4-4F4C-9B12-B1D09BCD1F6A}"/>
              </a:ext>
            </a:extLst>
          </p:cNvPr>
          <p:cNvSpPr/>
          <p:nvPr/>
        </p:nvSpPr>
        <p:spPr>
          <a:xfrm>
            <a:off x="10029640" y="3807171"/>
            <a:ext cx="1307292" cy="599743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55F602-886C-4757-98F2-FC0C4A855D7B}"/>
              </a:ext>
            </a:extLst>
          </p:cNvPr>
          <p:cNvSpPr/>
          <p:nvPr/>
        </p:nvSpPr>
        <p:spPr>
          <a:xfrm>
            <a:off x="2964057" y="5136645"/>
            <a:ext cx="8713033" cy="16064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C4ED5E80-1787-4365-96BE-3975CA1BCBFE}"/>
              </a:ext>
            </a:extLst>
          </p:cNvPr>
          <p:cNvSpPr/>
          <p:nvPr/>
        </p:nvSpPr>
        <p:spPr>
          <a:xfrm>
            <a:off x="8390745" y="6087598"/>
            <a:ext cx="1307292" cy="599743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A9D03A53-87F0-4383-801A-434F9D34CB1F}"/>
              </a:ext>
            </a:extLst>
          </p:cNvPr>
          <p:cNvSpPr/>
          <p:nvPr/>
        </p:nvSpPr>
        <p:spPr>
          <a:xfrm>
            <a:off x="9762499" y="5138486"/>
            <a:ext cx="1860265" cy="773021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32B72B-758F-4ECF-9ABA-71235150D09A}"/>
              </a:ext>
            </a:extLst>
          </p:cNvPr>
          <p:cNvSpPr txBox="1"/>
          <p:nvPr/>
        </p:nvSpPr>
        <p:spPr>
          <a:xfrm flipH="1">
            <a:off x="-27997" y="-34969"/>
            <a:ext cx="44586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2800" b="0" dirty="0">
                <a:solidFill>
                  <a:schemeClr val="accent5">
                    <a:lumMod val="50000"/>
                  </a:schemeClr>
                </a:solidFill>
              </a:rPr>
              <a:t>Reservoir re-operation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67374-E5B2-4F7F-B895-ADE877557E2E}"/>
              </a:ext>
            </a:extLst>
          </p:cNvPr>
          <p:cNvSpPr txBox="1"/>
          <p:nvPr/>
        </p:nvSpPr>
        <p:spPr>
          <a:xfrm>
            <a:off x="2587833" y="431942"/>
            <a:ext cx="6061951" cy="101566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Input: Data from reservoir &amp; power system models</a:t>
            </a:r>
          </a:p>
          <a:p>
            <a:endParaRPr lang="en-SG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SG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SG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5E9A93-7763-407E-95AE-807153180CDF}"/>
                  </a:ext>
                </a:extLst>
              </p:cNvPr>
              <p:cNvSpPr txBox="1"/>
              <p:nvPr/>
            </p:nvSpPr>
            <p:spPr>
              <a:xfrm>
                <a:off x="4066156" y="837605"/>
                <a:ext cx="122853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hourly </a:t>
                </a:r>
                <a14:m>
                  <m:oMath xmlns:m="http://schemas.openxmlformats.org/officeDocument/2006/math"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5E9A93-7763-407E-95AE-80715318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156" y="837605"/>
                <a:ext cx="1228533" cy="584775"/>
              </a:xfrm>
              <a:prstGeom prst="rect">
                <a:avLst/>
              </a:prstGeom>
              <a:blipFill>
                <a:blip r:embed="rId2"/>
                <a:stretch>
                  <a:fillRect l="-2475" t="-2083" b="-13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A10353-1172-4162-B4D3-5C94A695DB65}"/>
                  </a:ext>
                </a:extLst>
              </p:cNvPr>
              <p:cNvSpPr txBox="1"/>
              <p:nvPr/>
            </p:nvSpPr>
            <p:spPr>
              <a:xfrm>
                <a:off x="8673677" y="6211996"/>
                <a:ext cx="9361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SG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SG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A10353-1172-4162-B4D3-5C94A695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77" y="6211996"/>
                <a:ext cx="936175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2018C00-A82B-4400-833D-D3C7A6DB73E6}"/>
                  </a:ext>
                </a:extLst>
              </p:cNvPr>
              <p:cNvSpPr txBox="1"/>
              <p:nvPr/>
            </p:nvSpPr>
            <p:spPr>
              <a:xfrm>
                <a:off x="6558829" y="919700"/>
                <a:ext cx="183775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SG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SG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SG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∈[1,24]</m:t>
                    </m:r>
                  </m:oMath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2018C00-A82B-4400-833D-D3C7A6DB7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29" y="919700"/>
                <a:ext cx="1837756" cy="338554"/>
              </a:xfrm>
              <a:prstGeom prst="rect">
                <a:avLst/>
              </a:prstGeom>
              <a:blipFill>
                <a:blip r:embed="rId4"/>
                <a:stretch>
                  <a:fillRect t="-7273" b="-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B675F3-5729-4303-827A-FC941EED9B27}"/>
                  </a:ext>
                </a:extLst>
              </p:cNvPr>
              <p:cNvSpPr txBox="1"/>
              <p:nvPr/>
            </p:nvSpPr>
            <p:spPr>
              <a:xfrm>
                <a:off x="73078" y="1678701"/>
                <a:ext cx="3381322" cy="206210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sz="1600" dirty="0"/>
                  <a:t>Hydropower equation </a:t>
                </a:r>
                <a:r>
                  <a:rPr lang="en-SG" sz="1600" dirty="0">
                    <a:latin typeface="Cambria Math" panose="02040503050406030204" pitchFamily="18" charset="0"/>
                  </a:rPr>
                  <a:t>(Eq. 1):</a:t>
                </a:r>
                <a:r>
                  <a:rPr lang="en-SG" sz="16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SG" sz="1600" dirty="0"/>
                  <a:t> x </a:t>
                </a:r>
                <a14:m>
                  <m:oMath xmlns:m="http://schemas.openxmlformats.org/officeDocument/2006/math">
                    <m:r>
                      <a:rPr lang="en-SG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sz="1600" dirty="0"/>
                  <a:t> x g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1600" dirty="0"/>
                  <a:t>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SG" sz="1600" dirty="0"/>
              </a:p>
              <a:p>
                <a:pPr algn="ctr"/>
                <a:r>
                  <a:rPr lang="en-SG" sz="16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SG" sz="1600" dirty="0"/>
                  <a:t> x </a:t>
                </a:r>
                <a14:m>
                  <m:oMath xmlns:m="http://schemas.openxmlformats.org/officeDocument/2006/math">
                    <m:r>
                      <a:rPr lang="en-SG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sz="1600" dirty="0"/>
                  <a:t> x g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1600" dirty="0"/>
                  <a:t>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SG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1600" dirty="0"/>
              </a:p>
              <a:p>
                <a:endParaRPr lang="en-SG" sz="1600" dirty="0"/>
              </a:p>
              <a:p>
                <a:endParaRPr lang="en-SG" sz="1600" dirty="0"/>
              </a:p>
              <a:p>
                <a:r>
                  <a:rPr lang="en-SG" sz="1600" dirty="0">
                    <a:latin typeface="Cambria Math" panose="02040503050406030204" pitchFamily="18" charset="0"/>
                  </a:rPr>
                  <a:t>Mass balance equation (Eq. 2):</a:t>
                </a:r>
                <a:endParaRPr lang="en-SG" sz="16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SG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SG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𝑠𝑝𝑖𝑙𝑙</m:t>
                          </m:r>
                        </m:e>
                        <m:sub>
                          <m:r>
                            <a:rPr lang="en-SG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G" sz="1600" dirty="0"/>
              </a:p>
              <a:p>
                <a:endParaRPr lang="en-SG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B675F3-5729-4303-827A-FC941EED9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8" y="1678701"/>
                <a:ext cx="3381322" cy="2062103"/>
              </a:xfrm>
              <a:prstGeom prst="rect">
                <a:avLst/>
              </a:prstGeom>
              <a:blipFill>
                <a:blip r:embed="rId5"/>
                <a:stretch>
                  <a:fillRect l="-1081" t="-147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D0E383-8F97-452E-9B26-F9942AAAEBA2}"/>
                  </a:ext>
                </a:extLst>
              </p:cNvPr>
              <p:cNvSpPr txBox="1"/>
              <p:nvPr/>
            </p:nvSpPr>
            <p:spPr>
              <a:xfrm>
                <a:off x="3535900" y="2237521"/>
                <a:ext cx="4165813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Initialise reservoir storage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h𝑟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D0E383-8F97-452E-9B26-F9942AAAE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900" y="2237521"/>
                <a:ext cx="4165813" cy="584775"/>
              </a:xfrm>
              <a:prstGeom prst="rect">
                <a:avLst/>
              </a:prstGeom>
              <a:blipFill>
                <a:blip r:embed="rId6"/>
                <a:stretch>
                  <a:fillRect t="-20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8B667D-0254-4929-BCAC-E1E14305B166}"/>
                  </a:ext>
                </a:extLst>
              </p:cNvPr>
              <p:cNvSpPr txBox="1"/>
              <p:nvPr/>
            </p:nvSpPr>
            <p:spPr>
              <a:xfrm>
                <a:off x="3774112" y="3072171"/>
                <a:ext cx="3686756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Initialise simulation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SG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8B667D-0254-4929-BCAC-E1E14305B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12" y="3072171"/>
                <a:ext cx="3686756" cy="584775"/>
              </a:xfrm>
              <a:prstGeom prst="rect">
                <a:avLst/>
              </a:prstGeom>
              <a:blipFill>
                <a:blip r:embed="rId7"/>
                <a:stretch>
                  <a:fillRect t="-20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1B9C5D1-E93D-478C-BC51-20BF30FF42F6}"/>
              </a:ext>
            </a:extLst>
          </p:cNvPr>
          <p:cNvSpPr txBox="1"/>
          <p:nvPr/>
        </p:nvSpPr>
        <p:spPr>
          <a:xfrm>
            <a:off x="3765905" y="1677341"/>
            <a:ext cx="370580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Set boundary conditions</a:t>
            </a:r>
            <a:endParaRPr lang="en-SG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2440F0-7AA3-47C3-8F1C-7EB7BAEBB9AD}"/>
                  </a:ext>
                </a:extLst>
              </p:cNvPr>
              <p:cNvSpPr txBox="1"/>
              <p:nvPr/>
            </p:nvSpPr>
            <p:spPr>
              <a:xfrm>
                <a:off x="3535900" y="4449918"/>
                <a:ext cx="4155683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Assume storage for the next hour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h𝑟</m:t>
                          </m:r>
                        </m:e>
                        <m:sub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h𝑟</m:t>
                          </m:r>
                        </m:e>
                        <m:sub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SG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2440F0-7AA3-47C3-8F1C-7EB7BAEBB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900" y="4449918"/>
                <a:ext cx="4155683" cy="584775"/>
              </a:xfrm>
              <a:prstGeom prst="rect">
                <a:avLst/>
              </a:prstGeom>
              <a:blipFill>
                <a:blip r:embed="rId8"/>
                <a:stretch>
                  <a:fillRect t="-204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C64B05-D334-4E6B-949C-2DFB0E91FA65}"/>
                  </a:ext>
                </a:extLst>
              </p:cNvPr>
              <p:cNvSpPr txBox="1"/>
              <p:nvPr/>
            </p:nvSpPr>
            <p:spPr>
              <a:xfrm>
                <a:off x="3022361" y="5287327"/>
                <a:ext cx="4949552" cy="13234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Compute hourly release (</a:t>
                </a:r>
                <a14:m>
                  <m:oMath xmlns:m="http://schemas.openxmlformats.org/officeDocument/2006/math"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using (Eq.1)</a:t>
                </a:r>
              </a:p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Compute reservoir storage (</a:t>
                </a:r>
                <a14:m>
                  <m:oMath xmlns:m="http://schemas.openxmlformats.org/officeDocument/2006/math"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using derived </a:t>
                </a:r>
                <a14:m>
                  <m:oMath xmlns:m="http://schemas.openxmlformats.org/officeDocument/2006/math"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in (Eq.2)</a:t>
                </a:r>
              </a:p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Update hourly release,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h𝑟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Update reservoir storage,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h𝑟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SG" sz="16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C64B05-D334-4E6B-949C-2DFB0E91F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61" y="5287327"/>
                <a:ext cx="4949552" cy="1323439"/>
              </a:xfrm>
              <a:prstGeom prst="rect">
                <a:avLst/>
              </a:prstGeom>
              <a:blipFill>
                <a:blip r:embed="rId9"/>
                <a:stretch>
                  <a:fillRect l="-614" t="-457" r="-123" b="-502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746308C-F4A8-4A08-8E2C-3039376EE94F}"/>
              </a:ext>
            </a:extLst>
          </p:cNvPr>
          <p:cNvSpPr txBox="1"/>
          <p:nvPr/>
        </p:nvSpPr>
        <p:spPr>
          <a:xfrm>
            <a:off x="9905909" y="5346597"/>
            <a:ext cx="1687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Convergence?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8A6A532-3C17-40F1-B0AC-7FABA0793CAD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7979312" y="5524997"/>
            <a:ext cx="1783187" cy="6861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11A8B00-D7E7-432D-8A4A-ED357868FB0B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9601648" y="4103659"/>
            <a:ext cx="427992" cy="3384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C1DCEFF-A37E-418B-8FD8-87381B23BD8D}"/>
              </a:ext>
            </a:extLst>
          </p:cNvPr>
          <p:cNvCxnSpPr>
            <a:cxnSpLocks/>
            <a:stCxn id="66" idx="0"/>
            <a:endCxn id="104" idx="2"/>
          </p:cNvCxnSpPr>
          <p:nvPr/>
        </p:nvCxnSpPr>
        <p:spPr>
          <a:xfrm flipV="1">
            <a:off x="10683286" y="2970556"/>
            <a:ext cx="8350" cy="8366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767A7B7-ADC9-4430-9E3F-BB5F25E04BCA}"/>
                  </a:ext>
                </a:extLst>
              </p:cNvPr>
              <p:cNvSpPr txBox="1"/>
              <p:nvPr/>
            </p:nvSpPr>
            <p:spPr>
              <a:xfrm>
                <a:off x="9486351" y="2139559"/>
                <a:ext cx="2410570" cy="830997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6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Output:</a:t>
                </a:r>
                <a:endParaRPr lang="en-SG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SG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SG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h𝑟</m:t>
                        </m:r>
                      </m:e>
                      <m:sub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SG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SG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∈[1,24]</m:t>
                    </m:r>
                  </m:oMath>
                </a14:m>
                <a:endParaRPr lang="en-SG" sz="16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SG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SG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h𝑟</m:t>
                        </m:r>
                      </m:e>
                      <m:sub>
                        <m:r>
                          <a:rPr lang="en-SG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endParaRPr lang="en-SG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767A7B7-ADC9-4430-9E3F-BB5F25E04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351" y="2139559"/>
                <a:ext cx="2410570" cy="830997"/>
              </a:xfrm>
              <a:prstGeom prst="rect">
                <a:avLst/>
              </a:prstGeom>
              <a:blipFill>
                <a:blip r:embed="rId10"/>
                <a:stretch>
                  <a:fillRect l="-1005" t="-725" b="-79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2CE6B33-ADCA-4B18-B08D-2532CC7FE12F}"/>
              </a:ext>
            </a:extLst>
          </p:cNvPr>
          <p:cNvCxnSpPr>
            <a:cxnSpLocks/>
            <a:stCxn id="104" idx="0"/>
            <a:endCxn id="108" idx="2"/>
          </p:cNvCxnSpPr>
          <p:nvPr/>
        </p:nvCxnSpPr>
        <p:spPr>
          <a:xfrm flipH="1" flipV="1">
            <a:off x="10683430" y="1513381"/>
            <a:ext cx="8206" cy="62617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2DBB686-6028-4A50-BDF9-400DDCBFEDEB}"/>
                  </a:ext>
                </a:extLst>
              </p:cNvPr>
              <p:cNvSpPr txBox="1"/>
              <p:nvPr/>
            </p:nvSpPr>
            <p:spPr>
              <a:xfrm>
                <a:off x="10215342" y="994030"/>
                <a:ext cx="936175" cy="519351"/>
              </a:xfrm>
              <a:prstGeom prst="flowChartTerminator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𝐸𝑁𝐷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2DBB686-6028-4A50-BDF9-400DDCBFE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342" y="994030"/>
                <a:ext cx="936175" cy="519351"/>
              </a:xfrm>
              <a:prstGeom prst="flowChartTerminator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1E9341-9905-4E7A-802D-A55FB9747B25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5618809" y="1447605"/>
            <a:ext cx="0" cy="22973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1A34C9-81EE-4BEC-BC02-4B8A8C976365}"/>
              </a:ext>
            </a:extLst>
          </p:cNvPr>
          <p:cNvCxnSpPr>
            <a:cxnSpLocks/>
            <a:stCxn id="24" idx="2"/>
            <a:endCxn id="21" idx="0"/>
          </p:cNvCxnSpPr>
          <p:nvPr/>
        </p:nvCxnSpPr>
        <p:spPr>
          <a:xfrm flipH="1">
            <a:off x="5618807" y="2015895"/>
            <a:ext cx="2" cy="22162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2826E5-5B97-46B3-92F1-BD72C3C38B4E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flipH="1">
            <a:off x="5617490" y="2822296"/>
            <a:ext cx="1317" cy="2498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73E024-E2C4-40D1-84EE-CB80E24D032A}"/>
              </a:ext>
            </a:extLst>
          </p:cNvPr>
          <p:cNvCxnSpPr>
            <a:cxnSpLocks/>
            <a:stCxn id="23" idx="2"/>
            <a:endCxn id="56" idx="0"/>
          </p:cNvCxnSpPr>
          <p:nvPr/>
        </p:nvCxnSpPr>
        <p:spPr>
          <a:xfrm>
            <a:off x="5617490" y="3656946"/>
            <a:ext cx="1319" cy="21085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5ED45D6-FAD7-4DEB-BEEA-51831A54B28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613742" y="5034693"/>
            <a:ext cx="0" cy="252634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53B52DC2-C7DE-4BDE-B1BF-E56905EA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15</a:t>
            </a:fld>
            <a:endParaRPr lang="en-SG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927C28-917C-4A9F-A1A0-0897F7302D45}"/>
              </a:ext>
            </a:extLst>
          </p:cNvPr>
          <p:cNvGrpSpPr/>
          <p:nvPr/>
        </p:nvGrpSpPr>
        <p:grpSpPr>
          <a:xfrm>
            <a:off x="6025142" y="873111"/>
            <a:ext cx="582423" cy="512000"/>
            <a:chOff x="-1052892" y="4709278"/>
            <a:chExt cx="753105" cy="66445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A1265C8-D0F5-4DE2-8770-2D0811B64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-1052892" y="4712117"/>
              <a:ext cx="753105" cy="651334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DDF9ACB-0F58-4E1D-984E-B54B2DC6DEBD}"/>
                </a:ext>
              </a:extLst>
            </p:cNvPr>
            <p:cNvSpPr/>
            <p:nvPr/>
          </p:nvSpPr>
          <p:spPr>
            <a:xfrm>
              <a:off x="-1035271" y="4709278"/>
              <a:ext cx="715610" cy="664451"/>
            </a:xfrm>
            <a:prstGeom prst="round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E934E4-5954-4284-80D1-1BCD5DAD8D1F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7954657" y="6383411"/>
            <a:ext cx="436088" cy="4059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D9232AF-8A1C-4DFB-9C36-057EFE7960C6}"/>
              </a:ext>
            </a:extLst>
          </p:cNvPr>
          <p:cNvCxnSpPr>
            <a:cxnSpLocks/>
            <a:stCxn id="38" idx="0"/>
          </p:cNvCxnSpPr>
          <p:nvPr/>
        </p:nvCxnSpPr>
        <p:spPr>
          <a:xfrm rot="16200000" flipV="1">
            <a:off x="8373378" y="5416585"/>
            <a:ext cx="252292" cy="1089734"/>
          </a:xfrm>
          <a:prstGeom prst="bentConnector2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0A4857-961A-4EAA-BFA4-1A743D141F9B}"/>
              </a:ext>
            </a:extLst>
          </p:cNvPr>
          <p:cNvSpPr txBox="1"/>
          <p:nvPr/>
        </p:nvSpPr>
        <p:spPr>
          <a:xfrm>
            <a:off x="8087578" y="5523513"/>
            <a:ext cx="75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Yes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DDA2543-955E-4EED-BAF6-2981B00CC26C}"/>
              </a:ext>
            </a:extLst>
          </p:cNvPr>
          <p:cNvCxnSpPr>
            <a:cxnSpLocks/>
            <a:stCxn id="38" idx="3"/>
            <a:endCxn id="2" idx="2"/>
          </p:cNvCxnSpPr>
          <p:nvPr/>
        </p:nvCxnSpPr>
        <p:spPr>
          <a:xfrm flipV="1">
            <a:off x="9698037" y="5911507"/>
            <a:ext cx="994595" cy="475963"/>
          </a:xfrm>
          <a:prstGeom prst="bentConnector2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DD6E169-13CB-42F1-B709-1DFEBC6CA1E0}"/>
              </a:ext>
            </a:extLst>
          </p:cNvPr>
          <p:cNvSpPr txBox="1"/>
          <p:nvPr/>
        </p:nvSpPr>
        <p:spPr>
          <a:xfrm>
            <a:off x="10005708" y="6073878"/>
            <a:ext cx="48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1F6698-DA46-428F-AE40-4CFA56AF2576}"/>
                  </a:ext>
                </a:extLst>
              </p:cNvPr>
              <p:cNvSpPr txBox="1"/>
              <p:nvPr/>
            </p:nvSpPr>
            <p:spPr>
              <a:xfrm>
                <a:off x="10211880" y="3922760"/>
                <a:ext cx="1024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SG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SG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1F6698-DA46-428F-AE40-4CFA56AF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880" y="3922760"/>
                <a:ext cx="1024360" cy="369332"/>
              </a:xfrm>
              <a:prstGeom prst="rect">
                <a:avLst/>
              </a:prstGeom>
              <a:blipFill>
                <a:blip r:embed="rId1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C8CF378-B584-4DBF-B351-5A28FD3AF5FF}"/>
              </a:ext>
            </a:extLst>
          </p:cNvPr>
          <p:cNvCxnSpPr>
            <a:cxnSpLocks/>
            <a:stCxn id="2" idx="0"/>
            <a:endCxn id="66" idx="2"/>
          </p:cNvCxnSpPr>
          <p:nvPr/>
        </p:nvCxnSpPr>
        <p:spPr>
          <a:xfrm flipH="1" flipV="1">
            <a:off x="10683286" y="4406914"/>
            <a:ext cx="9346" cy="731572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473588-14F1-4CF8-B633-C33D059D78E6}"/>
              </a:ext>
            </a:extLst>
          </p:cNvPr>
          <p:cNvSpPr txBox="1"/>
          <p:nvPr/>
        </p:nvSpPr>
        <p:spPr>
          <a:xfrm>
            <a:off x="10667480" y="4667202"/>
            <a:ext cx="7557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BD6E7B-B047-4ED5-9C47-BE06D1CB71CE}"/>
              </a:ext>
            </a:extLst>
          </p:cNvPr>
          <p:cNvSpPr txBox="1"/>
          <p:nvPr/>
        </p:nvSpPr>
        <p:spPr>
          <a:xfrm>
            <a:off x="8109641" y="5225304"/>
            <a:ext cx="48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8AABA09-F271-44AB-917E-ED8D6EB3E4F7}"/>
                  </a:ext>
                </a:extLst>
              </p:cNvPr>
              <p:cNvSpPr txBox="1"/>
              <p:nvPr/>
            </p:nvSpPr>
            <p:spPr>
              <a:xfrm>
                <a:off x="8499201" y="3915760"/>
                <a:ext cx="1110651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8AABA09-F271-44AB-917E-ED8D6EB3E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201" y="3915760"/>
                <a:ext cx="111065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5D80CC-A4E4-4548-AE19-8727770F9928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7471712" y="4037077"/>
            <a:ext cx="1015200" cy="1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53B833D-9EED-4FC8-8E22-CE9924C4586B}"/>
              </a:ext>
            </a:extLst>
          </p:cNvPr>
          <p:cNvSpPr txBox="1"/>
          <p:nvPr/>
        </p:nvSpPr>
        <p:spPr>
          <a:xfrm>
            <a:off x="9642219" y="3740804"/>
            <a:ext cx="48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11DBDBC-2E53-475B-A77D-5A9A4774F656}"/>
              </a:ext>
            </a:extLst>
          </p:cNvPr>
          <p:cNvSpPr txBox="1"/>
          <p:nvPr/>
        </p:nvSpPr>
        <p:spPr>
          <a:xfrm>
            <a:off x="10667480" y="3148635"/>
            <a:ext cx="75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Yes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9075F3-58B7-42AF-B5D4-802B249142FC}"/>
              </a:ext>
            </a:extLst>
          </p:cNvPr>
          <p:cNvSpPr txBox="1"/>
          <p:nvPr/>
        </p:nvSpPr>
        <p:spPr>
          <a:xfrm>
            <a:off x="3765905" y="3867801"/>
            <a:ext cx="3705807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 spills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DD9866E-BE4E-4BB8-8061-BEAC216F5F08}"/>
              </a:ext>
            </a:extLst>
          </p:cNvPr>
          <p:cNvCxnSpPr>
            <a:cxnSpLocks/>
            <a:stCxn id="56" idx="2"/>
            <a:endCxn id="26" idx="0"/>
          </p:cNvCxnSpPr>
          <p:nvPr/>
        </p:nvCxnSpPr>
        <p:spPr>
          <a:xfrm flipH="1">
            <a:off x="5613742" y="4206355"/>
            <a:ext cx="5067" cy="243563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AC69E41-F3E1-40EC-B7E8-5389345E42B6}"/>
              </a:ext>
            </a:extLst>
          </p:cNvPr>
          <p:cNvSpPr txBox="1"/>
          <p:nvPr/>
        </p:nvSpPr>
        <p:spPr>
          <a:xfrm rot="16200000">
            <a:off x="1670389" y="5144409"/>
            <a:ext cx="108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time loop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BA7EA9-B1E5-497F-9C0B-3474D019002F}"/>
              </a:ext>
            </a:extLst>
          </p:cNvPr>
          <p:cNvSpPr txBox="1"/>
          <p:nvPr/>
        </p:nvSpPr>
        <p:spPr>
          <a:xfrm rot="16200000">
            <a:off x="2098870" y="5671003"/>
            <a:ext cx="108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Implicit equation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B88AC-76D8-4F63-86B8-267A3098A2F3}"/>
              </a:ext>
            </a:extLst>
          </p:cNvPr>
          <p:cNvSpPr txBox="1"/>
          <p:nvPr/>
        </p:nvSpPr>
        <p:spPr>
          <a:xfrm>
            <a:off x="1333761" y="3360992"/>
            <a:ext cx="62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9BCF32-ABD8-446D-860C-42C781C3226E}"/>
              </a:ext>
            </a:extLst>
          </p:cNvPr>
          <p:cNvSpPr txBox="1"/>
          <p:nvPr/>
        </p:nvSpPr>
        <p:spPr>
          <a:xfrm>
            <a:off x="2318054" y="2387574"/>
            <a:ext cx="62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9D2CF3-E0FB-4FBD-BAB6-942767B6FAC1}"/>
              </a:ext>
            </a:extLst>
          </p:cNvPr>
          <p:cNvSpPr txBox="1"/>
          <p:nvPr/>
        </p:nvSpPr>
        <p:spPr>
          <a:xfrm>
            <a:off x="2421993" y="3362037"/>
            <a:ext cx="62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calc.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F31C85-4EB4-473D-8BF9-EBA43BE10B53}"/>
              </a:ext>
            </a:extLst>
          </p:cNvPr>
          <p:cNvSpPr txBox="1"/>
          <p:nvPr/>
        </p:nvSpPr>
        <p:spPr>
          <a:xfrm>
            <a:off x="383265" y="2391409"/>
            <a:ext cx="457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756E5F-6110-4A84-81AE-20BD47156CED}"/>
              </a:ext>
            </a:extLst>
          </p:cNvPr>
          <p:cNvSpPr txBox="1"/>
          <p:nvPr/>
        </p:nvSpPr>
        <p:spPr>
          <a:xfrm>
            <a:off x="1032237" y="2404222"/>
            <a:ext cx="827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constants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D402ACB-A6EB-48F4-9D62-139D95B592EE}"/>
              </a:ext>
            </a:extLst>
          </p:cNvPr>
          <p:cNvCxnSpPr>
            <a:cxnSpLocks/>
          </p:cNvCxnSpPr>
          <p:nvPr/>
        </p:nvCxnSpPr>
        <p:spPr>
          <a:xfrm>
            <a:off x="1025268" y="2476137"/>
            <a:ext cx="79337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19A6BBE-9488-4240-99CA-5527B309BE36}"/>
              </a:ext>
            </a:extLst>
          </p:cNvPr>
          <p:cNvSpPr txBox="1"/>
          <p:nvPr/>
        </p:nvSpPr>
        <p:spPr>
          <a:xfrm>
            <a:off x="795408" y="3360992"/>
            <a:ext cx="62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6BBBDA3-24B4-48A1-92F8-0891B1E6F926}"/>
              </a:ext>
            </a:extLst>
          </p:cNvPr>
          <p:cNvSpPr/>
          <p:nvPr/>
        </p:nvSpPr>
        <p:spPr>
          <a:xfrm>
            <a:off x="768739" y="2469823"/>
            <a:ext cx="2266691" cy="758862"/>
          </a:xfrm>
          <a:custGeom>
            <a:avLst/>
            <a:gdLst>
              <a:gd name="connsiteX0" fmla="*/ 0 w 2177592"/>
              <a:gd name="connsiteY0" fmla="*/ 565608 h 565608"/>
              <a:gd name="connsiteX1" fmla="*/ 2177592 w 2177592"/>
              <a:gd name="connsiteY1" fmla="*/ 0 h 565608"/>
              <a:gd name="connsiteX0" fmla="*/ 0 w 2177592"/>
              <a:gd name="connsiteY0" fmla="*/ 565608 h 565608"/>
              <a:gd name="connsiteX1" fmla="*/ 1159497 w 2177592"/>
              <a:gd name="connsiteY1" fmla="*/ 235670 h 565608"/>
              <a:gd name="connsiteX2" fmla="*/ 2177592 w 2177592"/>
              <a:gd name="connsiteY2" fmla="*/ 0 h 565608"/>
              <a:gd name="connsiteX0" fmla="*/ 0 w 2177592"/>
              <a:gd name="connsiteY0" fmla="*/ 565608 h 565608"/>
              <a:gd name="connsiteX1" fmla="*/ 1376313 w 2177592"/>
              <a:gd name="connsiteY1" fmla="*/ 282804 h 565608"/>
              <a:gd name="connsiteX2" fmla="*/ 2177592 w 2177592"/>
              <a:gd name="connsiteY2" fmla="*/ 0 h 565608"/>
              <a:gd name="connsiteX0" fmla="*/ 0 w 2177592"/>
              <a:gd name="connsiteY0" fmla="*/ 565608 h 565608"/>
              <a:gd name="connsiteX1" fmla="*/ 1376313 w 2177592"/>
              <a:gd name="connsiteY1" fmla="*/ 282804 h 565608"/>
              <a:gd name="connsiteX2" fmla="*/ 2177592 w 2177592"/>
              <a:gd name="connsiteY2" fmla="*/ 0 h 565608"/>
              <a:gd name="connsiteX0" fmla="*/ 0 w 2413262"/>
              <a:gd name="connsiteY0" fmla="*/ 754144 h 754144"/>
              <a:gd name="connsiteX1" fmla="*/ 1376313 w 2413262"/>
              <a:gd name="connsiteY1" fmla="*/ 471340 h 754144"/>
              <a:gd name="connsiteX2" fmla="*/ 2413262 w 2413262"/>
              <a:gd name="connsiteY2" fmla="*/ 0 h 754144"/>
              <a:gd name="connsiteX0" fmla="*/ 0 w 2413262"/>
              <a:gd name="connsiteY0" fmla="*/ 754144 h 754144"/>
              <a:gd name="connsiteX1" fmla="*/ 1480008 w 2413262"/>
              <a:gd name="connsiteY1" fmla="*/ 499621 h 754144"/>
              <a:gd name="connsiteX2" fmla="*/ 2413262 w 2413262"/>
              <a:gd name="connsiteY2" fmla="*/ 0 h 75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262" h="754144">
                <a:moveTo>
                  <a:pt x="0" y="754144"/>
                </a:moveTo>
                <a:lnTo>
                  <a:pt x="1480008" y="499621"/>
                </a:lnTo>
                <a:cubicBezTo>
                  <a:pt x="1187777" y="575821"/>
                  <a:pt x="2243580" y="340936"/>
                  <a:pt x="2413262" y="0"/>
                </a:cubicBezTo>
              </a:path>
            </a:pathLst>
          </a:custGeom>
          <a:noFill/>
          <a:ln w="63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3FD157-7A0D-441C-9C27-F697F698C4A2}"/>
              </a:ext>
            </a:extLst>
          </p:cNvPr>
          <p:cNvSpPr/>
          <p:nvPr/>
        </p:nvSpPr>
        <p:spPr>
          <a:xfrm>
            <a:off x="1906149" y="2208426"/>
            <a:ext cx="295127" cy="27699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FBFEB4-E3C0-4F8A-91DC-B4B5294C9F90}"/>
                  </a:ext>
                </a:extLst>
              </p:cNvPr>
              <p:cNvSpPr txBox="1"/>
              <p:nvPr/>
            </p:nvSpPr>
            <p:spPr>
              <a:xfrm>
                <a:off x="2785372" y="2384187"/>
                <a:ext cx="8112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00" dirty="0">
                    <a:solidFill>
                      <a:srgbClr val="FF0000"/>
                    </a:solidFill>
                  </a:rPr>
                  <a:t>assume</a:t>
                </a:r>
              </a:p>
              <a:p>
                <a:pPr algn="ctr"/>
                <a:r>
                  <a:rPr lang="en-SG" sz="1200" dirty="0">
                    <a:solidFill>
                      <a:srgbClr val="FF0000"/>
                    </a:solidFill>
                  </a:rPr>
                  <a:t>=</a:t>
                </a:r>
                <a:r>
                  <a:rPr lang="en-SG" sz="12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SG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SG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FBFEB4-E3C0-4F8A-91DC-B4B5294C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372" y="2384187"/>
                <a:ext cx="811236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>
            <a:extLst>
              <a:ext uri="{FF2B5EF4-FFF2-40B4-BE49-F238E27FC236}">
                <a16:creationId xmlns:a16="http://schemas.microsoft.com/office/drawing/2014/main" id="{0F9E4EE5-B80E-4E77-88DC-0BBD18237C90}"/>
              </a:ext>
            </a:extLst>
          </p:cNvPr>
          <p:cNvSpPr/>
          <p:nvPr/>
        </p:nvSpPr>
        <p:spPr>
          <a:xfrm>
            <a:off x="1962640" y="2476137"/>
            <a:ext cx="149506" cy="1560940"/>
          </a:xfrm>
          <a:prstGeom prst="arc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196CD43-12FA-45B9-84E8-64211DD0A5F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527432" y="859592"/>
            <a:ext cx="557237" cy="5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8" grpId="0" animBg="1"/>
      <p:bldP spid="2" grpId="0" animBg="1"/>
      <p:bldP spid="30" grpId="0"/>
      <p:bldP spid="32" grpId="0"/>
      <p:bldP spid="108" grpId="0" animBg="1"/>
      <p:bldP spid="51" grpId="0"/>
      <p:bldP spid="55" grpId="0"/>
      <p:bldP spid="59" grpId="0"/>
      <p:bldP spid="65" grpId="0"/>
      <p:bldP spid="71" grpId="0"/>
      <p:bldP spid="72" grpId="0" animBg="1"/>
      <p:bldP spid="87" grpId="0"/>
      <p:bldP spid="88" grpId="0"/>
      <p:bldP spid="36" grpId="0" animBg="1"/>
      <p:bldP spid="3" grpId="0" animBg="1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7E06D69-4E77-4FD8-91A9-C10542A22A01}"/>
              </a:ext>
            </a:extLst>
          </p:cNvPr>
          <p:cNvSpPr txBox="1"/>
          <p:nvPr/>
        </p:nvSpPr>
        <p:spPr>
          <a:xfrm>
            <a:off x="266454" y="694033"/>
            <a:ext cx="6192113" cy="579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200" dirty="0"/>
              <a:t>Model: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SG" sz="2200" dirty="0"/>
              <a:t>Reservoir model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SG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SG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SG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SG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SG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SG" sz="2200" dirty="0"/>
              <a:t>Power system model: </a:t>
            </a:r>
            <a:r>
              <a:rPr lang="en-SG" sz="2200" dirty="0" err="1"/>
              <a:t>PowNet</a:t>
            </a:r>
            <a:endParaRPr lang="en-SG" sz="2200" dirty="0"/>
          </a:p>
          <a:p>
            <a:pPr algn="just"/>
            <a:endParaRPr lang="en-SG" sz="2200" dirty="0"/>
          </a:p>
          <a:p>
            <a:pPr algn="just"/>
            <a:endParaRPr lang="en-SG" sz="2200" dirty="0"/>
          </a:p>
          <a:p>
            <a:pPr algn="just"/>
            <a:r>
              <a:rPr lang="en-SG" sz="2200" dirty="0"/>
              <a:t>Set-up: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SG" sz="2200" dirty="0"/>
              <a:t>Input data: 	Deterministic / Stochastic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SG" sz="2200" dirty="0"/>
              <a:t>Experimental horizon: 1 year / 5 years / 10 years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SG" sz="2200" dirty="0"/>
              <a:t>Simulations: With / Without co-simulation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SG" sz="2200" dirty="0"/>
              <a:t>No. of simulations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40576-792A-44C2-9253-2E8F1C68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16</a:t>
            </a:fld>
            <a:endParaRPr lang="en-SG"/>
          </a:p>
        </p:txBody>
      </p:sp>
      <p:cxnSp>
        <p:nvCxnSpPr>
          <p:cNvPr id="5" name="Straight Arrow Connector 32">
            <a:extLst>
              <a:ext uri="{FF2B5EF4-FFF2-40B4-BE49-F238E27FC236}">
                <a16:creationId xmlns:a16="http://schemas.microsoft.com/office/drawing/2014/main" id="{14A8F828-8275-4560-B78B-713733348734}"/>
              </a:ext>
            </a:extLst>
          </p:cNvPr>
          <p:cNvCxnSpPr>
            <a:cxnSpLocks/>
          </p:cNvCxnSpPr>
          <p:nvPr/>
        </p:nvCxnSpPr>
        <p:spPr>
          <a:xfrm flipH="1">
            <a:off x="10977760" y="1125549"/>
            <a:ext cx="988687" cy="3386797"/>
          </a:xfrm>
          <a:prstGeom prst="bentConnector3">
            <a:avLst>
              <a:gd name="adj1" fmla="val -11797"/>
            </a:avLst>
          </a:prstGeom>
          <a:ln w="952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7571D21-D795-4151-B038-14DF0C7AEAE1}"/>
              </a:ext>
            </a:extLst>
          </p:cNvPr>
          <p:cNvSpPr/>
          <p:nvPr/>
        </p:nvSpPr>
        <p:spPr>
          <a:xfrm>
            <a:off x="8384049" y="5446044"/>
            <a:ext cx="2615006" cy="738664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Hourly energy production mix</a:t>
            </a:r>
          </a:p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+</a:t>
            </a:r>
          </a:p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Power flow through the grid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D5F90-17A9-4072-9355-DD25169DF8CC}"/>
              </a:ext>
            </a:extLst>
          </p:cNvPr>
          <p:cNvSpPr/>
          <p:nvPr/>
        </p:nvSpPr>
        <p:spPr>
          <a:xfrm>
            <a:off x="7390048" y="2470501"/>
            <a:ext cx="2167200" cy="52322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Electricity from thermo-plants and import nodes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78FCEB-C706-4974-B31D-4936CDFE2F33}"/>
              </a:ext>
            </a:extLst>
          </p:cNvPr>
          <p:cNvSpPr/>
          <p:nvPr/>
        </p:nvSpPr>
        <p:spPr>
          <a:xfrm>
            <a:off x="7514761" y="2229642"/>
            <a:ext cx="2139672" cy="123212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ea typeface="Gill Sans MT" charset="0"/>
              <a:cs typeface="Gill Sans MT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DCDAB-9B72-472C-8551-3982B7D4B3C7}"/>
              </a:ext>
            </a:extLst>
          </p:cNvPr>
          <p:cNvSpPr/>
          <p:nvPr/>
        </p:nvSpPr>
        <p:spPr>
          <a:xfrm>
            <a:off x="6407035" y="693029"/>
            <a:ext cx="1987586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start and fixed costs, variable </a:t>
            </a:r>
            <a:r>
              <a:rPr lang="en-US" sz="1400" dirty="0" err="1">
                <a:ea typeface="Gill Sans MT" charset="0"/>
                <a:cs typeface="Gill Sans MT" charset="0"/>
              </a:rPr>
              <a:t>o&amp;m</a:t>
            </a:r>
            <a:r>
              <a:rPr lang="en-US" sz="1400" dirty="0">
                <a:ea typeface="Gill Sans MT" charset="0"/>
                <a:cs typeface="Gill Sans MT" charset="0"/>
              </a:rPr>
              <a:t> costs, </a:t>
            </a:r>
          </a:p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fuel price, heat rate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120BBA-7E07-4F3C-BBF0-523494A12959}"/>
              </a:ext>
            </a:extLst>
          </p:cNvPr>
          <p:cNvSpPr/>
          <p:nvPr/>
        </p:nvSpPr>
        <p:spPr>
          <a:xfrm>
            <a:off x="8522948" y="906526"/>
            <a:ext cx="1728214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Ramp up/down limit, min up/down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E0A97A-5495-425B-9B86-BA7A0F732E28}"/>
              </a:ext>
            </a:extLst>
          </p:cNvPr>
          <p:cNvSpPr/>
          <p:nvPr/>
        </p:nvSpPr>
        <p:spPr>
          <a:xfrm>
            <a:off x="9798822" y="2476536"/>
            <a:ext cx="2167624" cy="52322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Transmission capacity, </a:t>
            </a:r>
            <a:r>
              <a:rPr lang="en-US" sz="1400" dirty="0" err="1">
                <a:ea typeface="Gill Sans MT" charset="0"/>
                <a:cs typeface="Gill Sans MT" charset="0"/>
              </a:rPr>
              <a:t>susceptance</a:t>
            </a:r>
            <a:endParaRPr lang="en-US" sz="1400" dirty="0">
              <a:ea typeface="Gill Sans MT" charset="0"/>
              <a:cs typeface="Gill Sans MT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09883D-0A6F-48F4-BA1F-3BB51E11F64D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>
            <a:off x="9686191" y="4843205"/>
            <a:ext cx="5361" cy="602838"/>
          </a:xfrm>
          <a:prstGeom prst="straightConnector1">
            <a:avLst/>
          </a:prstGeom>
          <a:ln w="952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90F024-EB0A-4EEC-A6F7-802E934FFEC3}"/>
              </a:ext>
            </a:extLst>
          </p:cNvPr>
          <p:cNvCxnSpPr>
            <a:cxnSpLocks/>
          </p:cNvCxnSpPr>
          <p:nvPr/>
        </p:nvCxnSpPr>
        <p:spPr>
          <a:xfrm flipV="1">
            <a:off x="7405934" y="4512345"/>
            <a:ext cx="988687" cy="3600"/>
          </a:xfrm>
          <a:prstGeom prst="straightConnector1">
            <a:avLst/>
          </a:prstGeom>
          <a:ln w="952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EDBB5B2-B071-4078-A008-2C03A47D7F65}"/>
              </a:ext>
            </a:extLst>
          </p:cNvPr>
          <p:cNvSpPr/>
          <p:nvPr/>
        </p:nvSpPr>
        <p:spPr>
          <a:xfrm>
            <a:off x="10379489" y="680571"/>
            <a:ext cx="1580245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Energy demand and export</a:t>
            </a:r>
          </a:p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(in substations)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30AB18-2E9F-46F8-9BF0-26E66597E4FE}"/>
              </a:ext>
            </a:extLst>
          </p:cNvPr>
          <p:cNvSpPr/>
          <p:nvPr/>
        </p:nvSpPr>
        <p:spPr>
          <a:xfrm>
            <a:off x="8394621" y="4104541"/>
            <a:ext cx="258313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ea typeface="Gill Sans MT" charset="0"/>
                <a:cs typeface="Gill Sans MT" charset="0"/>
              </a:rPr>
              <a:t>PowNet</a:t>
            </a:r>
            <a:endParaRPr lang="en-US" sz="1400" b="1" dirty="0">
              <a:ea typeface="Gill Sans MT" charset="0"/>
              <a:cs typeface="Gill Sans MT" charset="0"/>
            </a:endParaRPr>
          </a:p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(</a:t>
            </a:r>
            <a:r>
              <a:rPr lang="en-US" sz="1400" i="1" dirty="0">
                <a:ea typeface="Gill Sans MT" charset="0"/>
                <a:cs typeface="Gill Sans MT" charset="0"/>
              </a:rPr>
              <a:t>MILP problem: minimize cost, meet demand and exports)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0B8DB-AB62-4C31-B06D-478AF63BF22D}"/>
              </a:ext>
            </a:extLst>
          </p:cNvPr>
          <p:cNvSpPr/>
          <p:nvPr/>
        </p:nvSpPr>
        <p:spPr>
          <a:xfrm>
            <a:off x="6326781" y="4268724"/>
            <a:ext cx="1657661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Available hydro-power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A281AE-3393-4BDA-98DC-999C491A0D7A}"/>
              </a:ext>
            </a:extLst>
          </p:cNvPr>
          <p:cNvCxnSpPr>
            <a:cxnSpLocks/>
            <a:stCxn id="7" idx="1"/>
            <a:endCxn id="19" idx="3"/>
          </p:cNvCxnSpPr>
          <p:nvPr/>
        </p:nvCxnSpPr>
        <p:spPr>
          <a:xfrm flipH="1" flipV="1">
            <a:off x="7922383" y="5813879"/>
            <a:ext cx="461666" cy="1497"/>
          </a:xfrm>
          <a:prstGeom prst="straightConnector1">
            <a:avLst/>
          </a:prstGeom>
          <a:ln w="952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56F9850-0AE6-4574-BD34-1018E108BD28}"/>
              </a:ext>
            </a:extLst>
          </p:cNvPr>
          <p:cNvSpPr/>
          <p:nvPr/>
        </p:nvSpPr>
        <p:spPr>
          <a:xfrm>
            <a:off x="6371970" y="5552269"/>
            <a:ext cx="15504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Operating cost</a:t>
            </a:r>
          </a:p>
          <a:p>
            <a:pPr algn="ctr"/>
            <a:r>
              <a:rPr lang="en-US" sz="1400" dirty="0">
                <a:ea typeface="Gill Sans MT" charset="0"/>
                <a:cs typeface="Gill Sans MT" charset="0"/>
              </a:rPr>
              <a:t>CO</a:t>
            </a:r>
            <a:r>
              <a:rPr lang="en-US" sz="1400" baseline="-25000" dirty="0">
                <a:ea typeface="Gill Sans MT" charset="0"/>
                <a:cs typeface="Gill Sans MT" charset="0"/>
              </a:rPr>
              <a:t>2</a:t>
            </a:r>
            <a:r>
              <a:rPr lang="en-US" sz="1400" dirty="0">
                <a:ea typeface="Gill Sans MT" charset="0"/>
                <a:cs typeface="Gill Sans MT" charset="0"/>
              </a:rPr>
              <a:t> emissions</a:t>
            </a:r>
          </a:p>
        </p:txBody>
      </p:sp>
      <p:cxnSp>
        <p:nvCxnSpPr>
          <p:cNvPr id="20" name="Straight Arrow Connector 140">
            <a:extLst>
              <a:ext uri="{FF2B5EF4-FFF2-40B4-BE49-F238E27FC236}">
                <a16:creationId xmlns:a16="http://schemas.microsoft.com/office/drawing/2014/main" id="{9D2CE6CD-01EC-4906-86F3-DF798C0C64F6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8577534" y="2995884"/>
            <a:ext cx="1117206" cy="1100107"/>
          </a:xfrm>
          <a:prstGeom prst="bentConnector3">
            <a:avLst>
              <a:gd name="adj1" fmla="val 48330"/>
            </a:avLst>
          </a:prstGeom>
          <a:ln w="952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44">
            <a:extLst>
              <a:ext uri="{FF2B5EF4-FFF2-40B4-BE49-F238E27FC236}">
                <a16:creationId xmlns:a16="http://schemas.microsoft.com/office/drawing/2014/main" id="{B6F67A90-9E8E-44D2-A857-750DDF4F3C53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 rot="5400000">
            <a:off x="9732021" y="2953927"/>
            <a:ext cx="1104785" cy="1196443"/>
          </a:xfrm>
          <a:prstGeom prst="bentConnector3">
            <a:avLst>
              <a:gd name="adj1" fmla="val 48311"/>
            </a:avLst>
          </a:prstGeom>
          <a:ln w="952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48">
            <a:extLst>
              <a:ext uri="{FF2B5EF4-FFF2-40B4-BE49-F238E27FC236}">
                <a16:creationId xmlns:a16="http://schemas.microsoft.com/office/drawing/2014/main" id="{8B979B17-A2CE-4EDE-AF4B-4FA33EB8E87A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rot="16200000" flipH="1">
            <a:off x="7417834" y="1414687"/>
            <a:ext cx="1038808" cy="1072820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51">
            <a:extLst>
              <a:ext uri="{FF2B5EF4-FFF2-40B4-BE49-F238E27FC236}">
                <a16:creationId xmlns:a16="http://schemas.microsoft.com/office/drawing/2014/main" id="{66753F88-C341-4868-AB47-637CBDA8E059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 rot="5400000">
            <a:off x="8409975" y="1493420"/>
            <a:ext cx="1040755" cy="91340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F8B9CE-905B-4D98-96F9-44B8920610E7}"/>
                  </a:ext>
                </a:extLst>
              </p:cNvPr>
              <p:cNvSpPr txBox="1"/>
              <p:nvPr/>
            </p:nvSpPr>
            <p:spPr>
              <a:xfrm>
                <a:off x="499330" y="1429746"/>
                <a:ext cx="3497361" cy="1347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SG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SG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𝑠𝑝𝑖𝑙𝑙</m:t>
                          </m:r>
                        </m:e>
                        <m:sub>
                          <m:r>
                            <a:rPr lang="en-SG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G" sz="2000" dirty="0"/>
              </a:p>
              <a:p>
                <a:r>
                  <a:rPr lang="en-SG" sz="2000" dirty="0" err="1"/>
                  <a:t>s.t.</a:t>
                </a:r>
                <a:r>
                  <a:rPr lang="en-SG" sz="2000" dirty="0"/>
                  <a:t> 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SG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 </m:t>
                    </m:r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𝑐𝑎𝑝</m:t>
                        </m:r>
                      </m:sub>
                    </m:sSub>
                  </m:oMath>
                </a14:m>
                <a:endParaRPr lang="en-SG" sz="2000" dirty="0"/>
              </a:p>
              <a:p>
                <a:endParaRPr lang="en-SG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SG" sz="2000" dirty="0"/>
                  <a:t> x </a:t>
                </a:r>
                <a14:m>
                  <m:oMath xmlns:m="http://schemas.openxmlformats.org/officeDocument/2006/math"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sz="2000" dirty="0"/>
                  <a:t> x g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2000" dirty="0"/>
                  <a:t>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SG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F8B9CE-905B-4D98-96F9-44B892061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0" y="1429746"/>
                <a:ext cx="3497361" cy="1347100"/>
              </a:xfrm>
              <a:prstGeom prst="rect">
                <a:avLst/>
              </a:prstGeom>
              <a:blipFill>
                <a:blip r:embed="rId3"/>
                <a:stretch>
                  <a:fillRect l="-1916" b="-72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E84E68C-2306-4E85-934A-ED3917F5984B}"/>
              </a:ext>
            </a:extLst>
          </p:cNvPr>
          <p:cNvSpPr txBox="1"/>
          <p:nvPr/>
        </p:nvSpPr>
        <p:spPr>
          <a:xfrm flipH="1">
            <a:off x="-1" y="21017"/>
            <a:ext cx="50379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Experimental set-up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35381A-9125-42E4-9000-1448EDDF39F7}"/>
              </a:ext>
            </a:extLst>
          </p:cNvPr>
          <p:cNvSpPr/>
          <p:nvPr/>
        </p:nvSpPr>
        <p:spPr>
          <a:xfrm>
            <a:off x="3907661" y="4560305"/>
            <a:ext cx="1221720" cy="30321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F7F98BE-CA24-4340-A86E-9C0390EF6BE0}"/>
              </a:ext>
            </a:extLst>
          </p:cNvPr>
          <p:cNvSpPr/>
          <p:nvPr/>
        </p:nvSpPr>
        <p:spPr>
          <a:xfrm>
            <a:off x="3285995" y="5072639"/>
            <a:ext cx="836269" cy="30321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F40F85-CE52-4719-A519-76C4AFD65B2F}"/>
              </a:ext>
            </a:extLst>
          </p:cNvPr>
          <p:cNvSpPr txBox="1"/>
          <p:nvPr/>
        </p:nvSpPr>
        <p:spPr>
          <a:xfrm>
            <a:off x="6940056" y="6183211"/>
            <a:ext cx="5228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Gill Sans MT"/>
              </a:rPr>
              <a:t>Adapted from Chowdhury et al. (2020),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cs typeface="Gill Sans MT"/>
              </a:rPr>
              <a:t>Journal of Open Research Software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Gill Sans MT"/>
              </a:rPr>
              <a:t>, 8(1).</a:t>
            </a:r>
          </a:p>
        </p:txBody>
      </p:sp>
    </p:spTree>
    <p:extLst>
      <p:ext uri="{BB962C8B-B14F-4D97-AF65-F5344CB8AC3E}">
        <p14:creationId xmlns:p14="http://schemas.microsoft.com/office/powerpoint/2010/main" val="11057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4" grpId="0" animBg="1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C94B55B-091A-4123-B406-DDA616E3F8DA}"/>
              </a:ext>
            </a:extLst>
          </p:cNvPr>
          <p:cNvSpPr/>
          <p:nvPr/>
        </p:nvSpPr>
        <p:spPr>
          <a:xfrm>
            <a:off x="5300366" y="263283"/>
            <a:ext cx="5284017" cy="1508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201311-F851-4E35-A3C0-59EE8121771F}"/>
              </a:ext>
            </a:extLst>
          </p:cNvPr>
          <p:cNvSpPr/>
          <p:nvPr/>
        </p:nvSpPr>
        <p:spPr>
          <a:xfrm>
            <a:off x="2491357" y="4773933"/>
            <a:ext cx="6715276" cy="1884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AE8C-40B7-47FE-8EFB-649F63060064}"/>
              </a:ext>
            </a:extLst>
          </p:cNvPr>
          <p:cNvSpPr/>
          <p:nvPr/>
        </p:nvSpPr>
        <p:spPr>
          <a:xfrm>
            <a:off x="2629330" y="1025907"/>
            <a:ext cx="2530438" cy="34507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99D81-C256-45DF-BAE2-36AE75BAB3FA}"/>
              </a:ext>
            </a:extLst>
          </p:cNvPr>
          <p:cNvSpPr txBox="1"/>
          <p:nvPr/>
        </p:nvSpPr>
        <p:spPr>
          <a:xfrm>
            <a:off x="3347934" y="1617572"/>
            <a:ext cx="16141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23C276-A4F2-4BE6-876D-187653C001F8}"/>
              </a:ext>
            </a:extLst>
          </p:cNvPr>
          <p:cNvCxnSpPr>
            <a:cxnSpLocks/>
          </p:cNvCxnSpPr>
          <p:nvPr/>
        </p:nvCxnSpPr>
        <p:spPr>
          <a:xfrm flipV="1">
            <a:off x="7642125" y="5409509"/>
            <a:ext cx="397319" cy="276028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0345C1-D873-4E01-8DE5-F081C988F4D5}"/>
              </a:ext>
            </a:extLst>
          </p:cNvPr>
          <p:cNvSpPr txBox="1"/>
          <p:nvPr/>
        </p:nvSpPr>
        <p:spPr>
          <a:xfrm>
            <a:off x="3386091" y="2611658"/>
            <a:ext cx="1501056" cy="82230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600" dirty="0"/>
              <a:t>Release R</a:t>
            </a:r>
            <a:r>
              <a:rPr lang="en-SG" sz="1600" baseline="-25000" dirty="0"/>
              <a:t>d</a:t>
            </a:r>
            <a:endParaRPr lang="en-SG" sz="1600" dirty="0"/>
          </a:p>
          <a:p>
            <a:pPr algn="ctr"/>
            <a:r>
              <a:rPr lang="en-SG" sz="1600" dirty="0"/>
              <a:t>Store S</a:t>
            </a:r>
            <a:r>
              <a:rPr lang="en-SG" sz="1600" baseline="-25000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60D0EA-80D5-4A88-B826-9DE82A49B796}"/>
              </a:ext>
            </a:extLst>
          </p:cNvPr>
          <p:cNvSpPr txBox="1"/>
          <p:nvPr/>
        </p:nvSpPr>
        <p:spPr>
          <a:xfrm>
            <a:off x="3886600" y="974248"/>
            <a:ext cx="6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S</a:t>
            </a:r>
            <a:r>
              <a:rPr lang="en-SG" baseline="-25000" dirty="0"/>
              <a:t>d-1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6CB6F8-86C1-4A57-ACCD-A64C4C6360AA}"/>
              </a:ext>
            </a:extLst>
          </p:cNvPr>
          <p:cNvCxnSpPr>
            <a:cxnSpLocks/>
          </p:cNvCxnSpPr>
          <p:nvPr/>
        </p:nvCxnSpPr>
        <p:spPr>
          <a:xfrm>
            <a:off x="1952622" y="1908952"/>
            <a:ext cx="135565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48B653-3593-45A8-89CD-A84E20C56321}"/>
              </a:ext>
            </a:extLst>
          </p:cNvPr>
          <p:cNvCxnSpPr>
            <a:cxnSpLocks/>
            <a:stCxn id="83" idx="1"/>
          </p:cNvCxnSpPr>
          <p:nvPr/>
        </p:nvCxnSpPr>
        <p:spPr>
          <a:xfrm flipH="1">
            <a:off x="4887148" y="3044618"/>
            <a:ext cx="136278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50E31B4-1862-4000-9A06-8EF566086C22}"/>
              </a:ext>
            </a:extLst>
          </p:cNvPr>
          <p:cNvSpPr txBox="1"/>
          <p:nvPr/>
        </p:nvSpPr>
        <p:spPr>
          <a:xfrm>
            <a:off x="7158626" y="4763178"/>
            <a:ext cx="180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Total daily dispatched: </a:t>
            </a:r>
            <a:r>
              <a:rPr lang="en-SG" dirty="0" err="1"/>
              <a:t>HP</a:t>
            </a:r>
            <a:r>
              <a:rPr lang="en-SG" baseline="-25000" dirty="0" err="1"/>
              <a:t>d</a:t>
            </a:r>
            <a:r>
              <a:rPr lang="en-SG" dirty="0"/>
              <a:t>*</a:t>
            </a:r>
            <a:endParaRPr lang="en-SG" baseline="-250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C52067-0136-4B53-9D98-8CD1F3803D7B}"/>
              </a:ext>
            </a:extLst>
          </p:cNvPr>
          <p:cNvCxnSpPr>
            <a:cxnSpLocks/>
          </p:cNvCxnSpPr>
          <p:nvPr/>
        </p:nvCxnSpPr>
        <p:spPr>
          <a:xfrm>
            <a:off x="4350635" y="1121276"/>
            <a:ext cx="0" cy="4962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DE3B724-6E26-45E8-A022-6B14D0940CD8}"/>
              </a:ext>
            </a:extLst>
          </p:cNvPr>
          <p:cNvSpPr txBox="1"/>
          <p:nvPr/>
        </p:nvSpPr>
        <p:spPr>
          <a:xfrm>
            <a:off x="6251360" y="314513"/>
            <a:ext cx="1777416" cy="82230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600" dirty="0"/>
              <a:t>Release R</a:t>
            </a:r>
            <a:r>
              <a:rPr lang="en-SG" sz="1600" baseline="-25000" dirty="0"/>
              <a:t>d</a:t>
            </a:r>
            <a:r>
              <a:rPr lang="en-SG" sz="1600" dirty="0"/>
              <a:t>*</a:t>
            </a:r>
          </a:p>
          <a:p>
            <a:pPr algn="ctr"/>
            <a:r>
              <a:rPr lang="en-SG" sz="1600" dirty="0"/>
              <a:t>Store S</a:t>
            </a:r>
            <a:r>
              <a:rPr lang="en-SG" sz="1600" baseline="-25000" dirty="0"/>
              <a:t>d</a:t>
            </a:r>
            <a:r>
              <a:rPr lang="en-SG" sz="1600" dirty="0"/>
              <a:t>*</a:t>
            </a:r>
            <a:endParaRPr lang="en-SG" sz="1600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E2ADC5-C212-4939-B927-13463BAA4C8D}"/>
              </a:ext>
            </a:extLst>
          </p:cNvPr>
          <p:cNvSpPr txBox="1"/>
          <p:nvPr/>
        </p:nvSpPr>
        <p:spPr>
          <a:xfrm>
            <a:off x="2754296" y="1617572"/>
            <a:ext cx="6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Q</a:t>
            </a:r>
            <a:endParaRPr lang="en-SG" baseline="-25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58A60B9-4A0A-4D17-88A6-47BC33889B8E}"/>
              </a:ext>
            </a:extLst>
          </p:cNvPr>
          <p:cNvSpPr txBox="1"/>
          <p:nvPr/>
        </p:nvSpPr>
        <p:spPr>
          <a:xfrm>
            <a:off x="5093572" y="2722817"/>
            <a:ext cx="12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implement</a:t>
            </a:r>
            <a:endParaRPr lang="en-SG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48689-963A-48A0-A721-A3F10E8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262" y="6356350"/>
            <a:ext cx="2743200" cy="365125"/>
          </a:xfrm>
        </p:spPr>
        <p:txBody>
          <a:bodyPr/>
          <a:lstStyle/>
          <a:p>
            <a:fld id="{FCB28015-46E4-4C1D-BA82-BC539E295F87}" type="slidenum">
              <a:rPr lang="en-SG" smtClean="0"/>
              <a:t>17</a:t>
            </a:fld>
            <a:endParaRPr lang="en-SG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92C9DF-D741-4E72-8263-E2D239BF8CB0}"/>
              </a:ext>
            </a:extLst>
          </p:cNvPr>
          <p:cNvCxnSpPr>
            <a:cxnSpLocks/>
          </p:cNvCxnSpPr>
          <p:nvPr/>
        </p:nvCxnSpPr>
        <p:spPr>
          <a:xfrm>
            <a:off x="5857134" y="5290765"/>
            <a:ext cx="44814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73D1D21-75E9-49BB-A360-F8C9CB79A27E}"/>
              </a:ext>
            </a:extLst>
          </p:cNvPr>
          <p:cNvSpPr txBox="1"/>
          <p:nvPr/>
        </p:nvSpPr>
        <p:spPr>
          <a:xfrm>
            <a:off x="6365887" y="5489680"/>
            <a:ext cx="14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hydropower</a:t>
            </a:r>
            <a:endParaRPr lang="en-SG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33A0D2-9C03-4FA9-B088-E4949ECF55DE}"/>
              </a:ext>
            </a:extLst>
          </p:cNvPr>
          <p:cNvSpPr txBox="1"/>
          <p:nvPr/>
        </p:nvSpPr>
        <p:spPr>
          <a:xfrm>
            <a:off x="6346671" y="5898561"/>
            <a:ext cx="208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other renewables</a:t>
            </a:r>
            <a:endParaRPr lang="en-SG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759684-FA00-4FCF-9D25-7CD48224D0FC}"/>
              </a:ext>
            </a:extLst>
          </p:cNvPr>
          <p:cNvSpPr txBox="1"/>
          <p:nvPr/>
        </p:nvSpPr>
        <p:spPr>
          <a:xfrm>
            <a:off x="6353875" y="5086344"/>
            <a:ext cx="6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coal</a:t>
            </a:r>
            <a:endParaRPr lang="en-SG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241019-F81B-4330-810E-7E03E634DBAD}"/>
              </a:ext>
            </a:extLst>
          </p:cNvPr>
          <p:cNvSpPr txBox="1"/>
          <p:nvPr/>
        </p:nvSpPr>
        <p:spPr>
          <a:xfrm>
            <a:off x="6353875" y="4703254"/>
            <a:ext cx="6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oil</a:t>
            </a:r>
            <a:endParaRPr lang="en-SG" baseline="-25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74E8D8-0728-4519-9214-5D6A217F2D28}"/>
              </a:ext>
            </a:extLst>
          </p:cNvPr>
          <p:cNvSpPr txBox="1"/>
          <p:nvPr/>
        </p:nvSpPr>
        <p:spPr>
          <a:xfrm>
            <a:off x="6346673" y="6289024"/>
            <a:ext cx="94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imports</a:t>
            </a:r>
            <a:endParaRPr lang="en-SG" baseline="-250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E3D0F2A-8706-4658-B096-131250D1261C}"/>
              </a:ext>
            </a:extLst>
          </p:cNvPr>
          <p:cNvCxnSpPr>
            <a:cxnSpLocks/>
          </p:cNvCxnSpPr>
          <p:nvPr/>
        </p:nvCxnSpPr>
        <p:spPr>
          <a:xfrm>
            <a:off x="4155032" y="2263903"/>
            <a:ext cx="0" cy="34291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C5FAE90-2E93-40D5-A6F1-AF88C5F17E42}"/>
              </a:ext>
            </a:extLst>
          </p:cNvPr>
          <p:cNvSpPr txBox="1"/>
          <p:nvPr/>
        </p:nvSpPr>
        <p:spPr>
          <a:xfrm>
            <a:off x="6226913" y="3565492"/>
            <a:ext cx="2550329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Hydropower fully utilised?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68844AD-33C7-4E0D-B599-5DFAECE62A86}"/>
              </a:ext>
            </a:extLst>
          </p:cNvPr>
          <p:cNvCxnSpPr>
            <a:cxnSpLocks/>
          </p:cNvCxnSpPr>
          <p:nvPr/>
        </p:nvCxnSpPr>
        <p:spPr>
          <a:xfrm>
            <a:off x="4152690" y="3433963"/>
            <a:ext cx="0" cy="34291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928B0AD-0679-4B0F-927D-1391F0D6AAAB}"/>
              </a:ext>
            </a:extLst>
          </p:cNvPr>
          <p:cNvSpPr txBox="1"/>
          <p:nvPr/>
        </p:nvSpPr>
        <p:spPr>
          <a:xfrm>
            <a:off x="3276053" y="3803606"/>
            <a:ext cx="174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Daily available: </a:t>
            </a:r>
            <a:r>
              <a:rPr lang="en-SG" dirty="0" err="1"/>
              <a:t>HP</a:t>
            </a:r>
            <a:r>
              <a:rPr lang="en-SG" baseline="-25000" dirty="0" err="1"/>
              <a:t>d</a:t>
            </a:r>
            <a:endParaRPr lang="en-SG" baseline="-250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7B8ED5C-1490-401A-83B6-576CDF685B61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4129206" y="4495786"/>
            <a:ext cx="10189" cy="8555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80163FD-A2D1-4E4D-8B2A-34010D0628EC}"/>
              </a:ext>
            </a:extLst>
          </p:cNvPr>
          <p:cNvSpPr txBox="1"/>
          <p:nvPr/>
        </p:nvSpPr>
        <p:spPr>
          <a:xfrm>
            <a:off x="3173681" y="5351287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9C37425-A9A2-445E-A3A4-CA35A8D4DA3E}"/>
              </a:ext>
            </a:extLst>
          </p:cNvPr>
          <p:cNvCxnSpPr>
            <a:cxnSpLocks/>
          </p:cNvCxnSpPr>
          <p:nvPr/>
        </p:nvCxnSpPr>
        <p:spPr>
          <a:xfrm>
            <a:off x="1952622" y="5676783"/>
            <a:ext cx="120180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4083E55-CAA0-4382-9204-744726693C03}"/>
              </a:ext>
            </a:extLst>
          </p:cNvPr>
          <p:cNvSpPr txBox="1"/>
          <p:nvPr/>
        </p:nvSpPr>
        <p:spPr>
          <a:xfrm>
            <a:off x="2491358" y="5337938"/>
            <a:ext cx="70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Solar</a:t>
            </a:r>
          </a:p>
          <a:p>
            <a:r>
              <a:rPr lang="en-SG" dirty="0"/>
              <a:t>Load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D62FBE0-4A5C-466F-A330-4F4901042B84}"/>
              </a:ext>
            </a:extLst>
          </p:cNvPr>
          <p:cNvCxnSpPr>
            <a:cxnSpLocks/>
          </p:cNvCxnSpPr>
          <p:nvPr/>
        </p:nvCxnSpPr>
        <p:spPr>
          <a:xfrm>
            <a:off x="5085851" y="5685534"/>
            <a:ext cx="121942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451E90F-9774-401C-99E1-527B79EC1A4F}"/>
              </a:ext>
            </a:extLst>
          </p:cNvPr>
          <p:cNvCxnSpPr>
            <a:cxnSpLocks/>
          </p:cNvCxnSpPr>
          <p:nvPr/>
        </p:nvCxnSpPr>
        <p:spPr>
          <a:xfrm flipV="1">
            <a:off x="5853714" y="4884365"/>
            <a:ext cx="0" cy="158932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E9A9E56-48CA-4688-AD14-B6B33D543091}"/>
              </a:ext>
            </a:extLst>
          </p:cNvPr>
          <p:cNvCxnSpPr>
            <a:cxnSpLocks/>
          </p:cNvCxnSpPr>
          <p:nvPr/>
        </p:nvCxnSpPr>
        <p:spPr>
          <a:xfrm>
            <a:off x="5853714" y="4884364"/>
            <a:ext cx="44814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46C32B4-5098-4ED7-BD51-CB2B2E409730}"/>
              </a:ext>
            </a:extLst>
          </p:cNvPr>
          <p:cNvCxnSpPr>
            <a:cxnSpLocks/>
          </p:cNvCxnSpPr>
          <p:nvPr/>
        </p:nvCxnSpPr>
        <p:spPr>
          <a:xfrm>
            <a:off x="5852077" y="6068371"/>
            <a:ext cx="44814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F46614-47F5-4577-AA66-2D0C2AB0DB23}"/>
              </a:ext>
            </a:extLst>
          </p:cNvPr>
          <p:cNvCxnSpPr>
            <a:cxnSpLocks/>
          </p:cNvCxnSpPr>
          <p:nvPr/>
        </p:nvCxnSpPr>
        <p:spPr>
          <a:xfrm>
            <a:off x="5852077" y="6473690"/>
            <a:ext cx="44814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B192F0E-29E7-4B68-9ABD-8012AFCC9FFE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4560756" y="3888658"/>
            <a:ext cx="1666157" cy="39987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1E39EA3-4F9C-4789-A13C-6E3290D7B74B}"/>
              </a:ext>
            </a:extLst>
          </p:cNvPr>
          <p:cNvSpPr txBox="1"/>
          <p:nvPr/>
        </p:nvSpPr>
        <p:spPr>
          <a:xfrm>
            <a:off x="5078499" y="5371114"/>
            <a:ext cx="79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hourly</a:t>
            </a:r>
            <a:endParaRPr lang="en-SG" baseline="-25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0C3E933-9C7B-412F-A739-8F8326CA8E39}"/>
              </a:ext>
            </a:extLst>
          </p:cNvPr>
          <p:cNvSpPr txBox="1"/>
          <p:nvPr/>
        </p:nvSpPr>
        <p:spPr>
          <a:xfrm>
            <a:off x="6249932" y="2859952"/>
            <a:ext cx="20250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 </a:t>
            </a:r>
            <a:r>
              <a:rPr lang="en-SG" dirty="0" err="1"/>
              <a:t>HP</a:t>
            </a:r>
            <a:r>
              <a:rPr lang="en-SG" baseline="-25000" dirty="0" err="1"/>
              <a:t>d</a:t>
            </a:r>
            <a:r>
              <a:rPr lang="en-SG" dirty="0"/>
              <a:t>* = </a:t>
            </a:r>
            <a:r>
              <a:rPr lang="en-SG" dirty="0" err="1"/>
              <a:t>HP</a:t>
            </a:r>
            <a:r>
              <a:rPr lang="en-SG" baseline="-25000" dirty="0" err="1"/>
              <a:t>d</a:t>
            </a:r>
            <a:endParaRPr lang="en-SG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DF9008C-885C-4A59-97BD-1424BCE14162}"/>
              </a:ext>
            </a:extLst>
          </p:cNvPr>
          <p:cNvSpPr txBox="1"/>
          <p:nvPr/>
        </p:nvSpPr>
        <p:spPr>
          <a:xfrm>
            <a:off x="6249932" y="1905844"/>
            <a:ext cx="20250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 </a:t>
            </a:r>
            <a:r>
              <a:rPr lang="en-SG" dirty="0" err="1"/>
              <a:t>HP</a:t>
            </a:r>
            <a:r>
              <a:rPr lang="en-SG" baseline="-25000" dirty="0" err="1"/>
              <a:t>d</a:t>
            </a:r>
            <a:r>
              <a:rPr lang="en-SG" dirty="0"/>
              <a:t>* &lt; </a:t>
            </a:r>
            <a:r>
              <a:rPr lang="en-SG" dirty="0" err="1"/>
              <a:t>HP</a:t>
            </a:r>
            <a:r>
              <a:rPr lang="en-SG" baseline="-25000" dirty="0" err="1"/>
              <a:t>d</a:t>
            </a:r>
            <a:endParaRPr lang="en-SG" dirty="0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DC07B7C-A084-49A3-A36D-57F815851B60}"/>
              </a:ext>
            </a:extLst>
          </p:cNvPr>
          <p:cNvCxnSpPr>
            <a:cxnSpLocks/>
          </p:cNvCxnSpPr>
          <p:nvPr/>
        </p:nvCxnSpPr>
        <p:spPr>
          <a:xfrm flipH="1" flipV="1">
            <a:off x="8037057" y="4194149"/>
            <a:ext cx="1" cy="5974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A389398-A862-44CC-A72D-D44E60C99E98}"/>
              </a:ext>
            </a:extLst>
          </p:cNvPr>
          <p:cNvCxnSpPr>
            <a:cxnSpLocks/>
            <a:stCxn id="64" idx="3"/>
            <a:endCxn id="83" idx="3"/>
          </p:cNvCxnSpPr>
          <p:nvPr/>
        </p:nvCxnSpPr>
        <p:spPr>
          <a:xfrm flipH="1" flipV="1">
            <a:off x="8275009" y="3044618"/>
            <a:ext cx="502233" cy="844040"/>
          </a:xfrm>
          <a:prstGeom prst="bentConnector3">
            <a:avLst>
              <a:gd name="adj1" fmla="val -45517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C536917-8BE9-4D29-9F40-86BBAD33AD92}"/>
              </a:ext>
            </a:extLst>
          </p:cNvPr>
          <p:cNvCxnSpPr>
            <a:cxnSpLocks/>
            <a:stCxn id="84" idx="0"/>
            <a:endCxn id="58" idx="1"/>
          </p:cNvCxnSpPr>
          <p:nvPr/>
        </p:nvCxnSpPr>
        <p:spPr>
          <a:xfrm rot="5400000" flipH="1" flipV="1">
            <a:off x="7509755" y="1132482"/>
            <a:ext cx="526078" cy="1020646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3E7CAAA-B71A-448F-82A3-BAEAED8F8644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29527" y="2207685"/>
            <a:ext cx="1014312" cy="742535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D828603-C000-4BDA-AD91-4A07F8AFB1D2}"/>
              </a:ext>
            </a:extLst>
          </p:cNvPr>
          <p:cNvSpPr txBox="1"/>
          <p:nvPr/>
        </p:nvSpPr>
        <p:spPr>
          <a:xfrm>
            <a:off x="8407399" y="2751285"/>
            <a:ext cx="79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Yes</a:t>
            </a:r>
            <a:endParaRPr lang="en-SG" baseline="-250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0943DB8-EAF9-43DB-AB5D-A54837BD31DC}"/>
              </a:ext>
            </a:extLst>
          </p:cNvPr>
          <p:cNvSpPr txBox="1"/>
          <p:nvPr/>
        </p:nvSpPr>
        <p:spPr>
          <a:xfrm>
            <a:off x="8430661" y="1785907"/>
            <a:ext cx="79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No</a:t>
            </a:r>
            <a:endParaRPr lang="en-SG" baseline="-25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5FFA78-3832-4338-B3FB-CF2AA0BD5CAE}"/>
              </a:ext>
            </a:extLst>
          </p:cNvPr>
          <p:cNvSpPr txBox="1"/>
          <p:nvPr/>
        </p:nvSpPr>
        <p:spPr>
          <a:xfrm>
            <a:off x="2367215" y="1009018"/>
            <a:ext cx="117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u="sng" dirty="0"/>
              <a:t>DAILY</a:t>
            </a:r>
            <a:endParaRPr lang="en-SG" u="sng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1457F1-7DE5-43F4-A697-6B271C251AFD}"/>
              </a:ext>
            </a:extLst>
          </p:cNvPr>
          <p:cNvSpPr txBox="1"/>
          <p:nvPr/>
        </p:nvSpPr>
        <p:spPr>
          <a:xfrm>
            <a:off x="2428872" y="4747206"/>
            <a:ext cx="98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u="sng" dirty="0"/>
              <a:t>HOURLY</a:t>
            </a:r>
            <a:endParaRPr lang="en-SG" u="sng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39709-42F4-42F9-AF82-E48CA9008E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1683" y="3680923"/>
            <a:ext cx="716374" cy="6805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3041F48-9B53-4F23-B720-1B496BE7E828}"/>
              </a:ext>
            </a:extLst>
          </p:cNvPr>
          <p:cNvGrpSpPr/>
          <p:nvPr/>
        </p:nvGrpSpPr>
        <p:grpSpPr>
          <a:xfrm>
            <a:off x="8199271" y="5868372"/>
            <a:ext cx="753105" cy="664451"/>
            <a:chOff x="-1052892" y="4709278"/>
            <a:chExt cx="753105" cy="6644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771660-AF67-41E0-94B1-FD621CDF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52892" y="4712117"/>
              <a:ext cx="753105" cy="651334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864D606-EE5C-4EF4-BF34-30C85097E2FB}"/>
                </a:ext>
              </a:extLst>
            </p:cNvPr>
            <p:cNvSpPr/>
            <p:nvPr/>
          </p:nvSpPr>
          <p:spPr>
            <a:xfrm>
              <a:off x="-1035271" y="4709278"/>
              <a:ext cx="715610" cy="66445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C07EFC8-FCE3-49E0-9B79-DFEF9E72FEB3}"/>
              </a:ext>
            </a:extLst>
          </p:cNvPr>
          <p:cNvSpPr txBox="1"/>
          <p:nvPr/>
        </p:nvSpPr>
        <p:spPr>
          <a:xfrm>
            <a:off x="8283117" y="1056600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re-operation model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44F7080-7CE5-4602-A77C-A23868C42A7F}"/>
              </a:ext>
            </a:extLst>
          </p:cNvPr>
          <p:cNvCxnSpPr>
            <a:cxnSpLocks/>
            <a:stCxn id="58" idx="3"/>
            <a:endCxn id="37" idx="6"/>
          </p:cNvCxnSpPr>
          <p:nvPr/>
        </p:nvCxnSpPr>
        <p:spPr>
          <a:xfrm flipH="1" flipV="1">
            <a:off x="8028776" y="725666"/>
            <a:ext cx="2185768" cy="654100"/>
          </a:xfrm>
          <a:prstGeom prst="bentConnector3">
            <a:avLst>
              <a:gd name="adj1" fmla="val -10459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6EB23B1-F2C1-40A2-8F10-1C3721A07A8B}"/>
              </a:ext>
            </a:extLst>
          </p:cNvPr>
          <p:cNvCxnSpPr>
            <a:cxnSpLocks/>
            <a:stCxn id="37" idx="2"/>
            <a:endCxn id="5" idx="3"/>
          </p:cNvCxnSpPr>
          <p:nvPr/>
        </p:nvCxnSpPr>
        <p:spPr>
          <a:xfrm rot="10800000" flipV="1">
            <a:off x="4962130" y="725666"/>
            <a:ext cx="1289230" cy="121507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049EF64-8D23-4A28-911A-8A31902DA574}"/>
              </a:ext>
            </a:extLst>
          </p:cNvPr>
          <p:cNvSpPr txBox="1"/>
          <p:nvPr/>
        </p:nvSpPr>
        <p:spPr>
          <a:xfrm rot="16200000">
            <a:off x="4832496" y="995461"/>
            <a:ext cx="12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implement</a:t>
            </a:r>
            <a:endParaRPr lang="en-SG" baseline="-250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8917509-E818-4CEF-B5CA-7DA4F33064FC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952622" y="1905844"/>
            <a:ext cx="1" cy="167708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21F78F6B-5DAF-4BCB-B331-A7BF5C0045F6}"/>
              </a:ext>
            </a:extLst>
          </p:cNvPr>
          <p:cNvSpPr txBox="1"/>
          <p:nvPr/>
        </p:nvSpPr>
        <p:spPr>
          <a:xfrm>
            <a:off x="1341345" y="3582932"/>
            <a:ext cx="122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FF0000"/>
                </a:solidFill>
              </a:rPr>
              <a:t>Stochastic inputs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65A0200-2AC1-4FE1-B9E1-1A8D5D581702}"/>
              </a:ext>
            </a:extLst>
          </p:cNvPr>
          <p:cNvCxnSpPr>
            <a:cxnSpLocks/>
            <a:stCxn id="85" idx="2"/>
          </p:cNvCxnSpPr>
          <p:nvPr/>
        </p:nvCxnSpPr>
        <p:spPr>
          <a:xfrm flipH="1">
            <a:off x="1952622" y="4229263"/>
            <a:ext cx="1" cy="145627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E75D9-E2A3-497E-BF10-520793225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" r="12470"/>
          <a:stretch/>
        </p:blipFill>
        <p:spPr>
          <a:xfrm>
            <a:off x="1" y="525977"/>
            <a:ext cx="7122159" cy="615502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B14589-4EDF-455E-B0AC-456441306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38500"/>
              </p:ext>
            </p:extLst>
          </p:nvPr>
        </p:nvGraphicFramePr>
        <p:xfrm>
          <a:off x="6581520" y="413839"/>
          <a:ext cx="5616000" cy="210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116760379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8836698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4083638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35555198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516388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29177737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3110618"/>
                    </a:ext>
                  </a:extLst>
                </a:gridCol>
              </a:tblGrid>
              <a:tr h="299077">
                <a:tc>
                  <a:txBody>
                    <a:bodyPr/>
                    <a:lstStyle/>
                    <a:p>
                      <a:r>
                        <a:rPr lang="en-SG" sz="1400" b="1" dirty="0">
                          <a:solidFill>
                            <a:schemeClr val="tx1"/>
                          </a:solidFill>
                        </a:rPr>
                        <a:t>Reservoir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chemeClr val="tx1"/>
                          </a:solidFill>
                        </a:rPr>
                        <a:t>Installed capacity (MW)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chemeClr val="tx1"/>
                          </a:solidFill>
                        </a:rPr>
                        <a:t>Dam height (m)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chemeClr val="tx1"/>
                          </a:solidFill>
                        </a:rPr>
                        <a:t>Storage</a:t>
                      </a:r>
                    </a:p>
                    <a:p>
                      <a:pPr algn="ctr"/>
                      <a:endParaRPr lang="en-SG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SG" sz="1400" b="1" dirty="0">
                          <a:solidFill>
                            <a:schemeClr val="tx1"/>
                          </a:solidFill>
                        </a:rPr>
                        <a:t>(Mm3)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chemeClr val="tx1"/>
                          </a:solidFill>
                        </a:rPr>
                        <a:t>Design discharge (m3/s)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chemeClr val="tx1"/>
                          </a:solidFill>
                        </a:rPr>
                        <a:t>Hydraulic head </a:t>
                      </a:r>
                    </a:p>
                    <a:p>
                      <a:pPr algn="ctr"/>
                      <a:r>
                        <a:rPr lang="en-SG" sz="1400" b="1" dirty="0">
                          <a:solidFill>
                            <a:schemeClr val="tx1"/>
                          </a:solidFill>
                        </a:rPr>
                        <a:t>(m)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chemeClr val="tx1"/>
                          </a:solidFill>
                        </a:rPr>
                        <a:t>Basin area (km2)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447817"/>
                  </a:ext>
                </a:extLst>
              </a:tr>
              <a:tr h="1345846">
                <a:tc>
                  <a:txBody>
                    <a:bodyPr/>
                    <a:lstStyle/>
                    <a:p>
                      <a:r>
                        <a:rPr lang="en-SG" sz="1400" dirty="0" err="1">
                          <a:solidFill>
                            <a:schemeClr val="tx1"/>
                          </a:solidFill>
                        </a:rPr>
                        <a:t>Kamchay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sz="1400" dirty="0" err="1">
                          <a:solidFill>
                            <a:schemeClr val="tx1"/>
                          </a:solidFill>
                        </a:rPr>
                        <a:t>Kirirom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  <a:p>
                      <a:r>
                        <a:rPr lang="en-SG" sz="1400" dirty="0" err="1">
                          <a:solidFill>
                            <a:schemeClr val="tx1"/>
                          </a:solidFill>
                        </a:rPr>
                        <a:t>Kirirom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 III</a:t>
                      </a:r>
                    </a:p>
                    <a:p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LR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</a:rPr>
                        <a:t>Chrum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</a:rPr>
                        <a:t>Atay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</a:rPr>
                        <a:t>Tatay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194.1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338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240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246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680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443.8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163.5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373.5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271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132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216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188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710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105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1550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1157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9558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A2EC68-B283-467C-A2DD-33F93A2FB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27812"/>
              </p:ext>
            </p:extLst>
          </p:nvPr>
        </p:nvGraphicFramePr>
        <p:xfrm>
          <a:off x="7436239" y="3805528"/>
          <a:ext cx="464400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8000">
                  <a:extLst>
                    <a:ext uri="{9D8B030D-6E8A-4147-A177-3AD203B41FA5}">
                      <a16:colId xmlns:a16="http://schemas.microsoft.com/office/drawing/2014/main" val="116760379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8836698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3638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3555519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75163883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29177737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073110618"/>
                    </a:ext>
                  </a:extLst>
                </a:gridCol>
              </a:tblGrid>
              <a:tr h="299077"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Case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2CS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447817"/>
                  </a:ext>
                </a:extLst>
              </a:tr>
              <a:tr h="1345846"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Installed cap (MW)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Coal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Oil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Hydro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Solar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955863"/>
                  </a:ext>
                </a:extLst>
              </a:tr>
              <a:tr h="299077"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Co-simulation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78376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76B738-2D89-467D-BEA5-9FD209447EF3}"/>
              </a:ext>
            </a:extLst>
          </p:cNvPr>
          <p:cNvSpPr txBox="1"/>
          <p:nvPr/>
        </p:nvSpPr>
        <p:spPr>
          <a:xfrm>
            <a:off x="6431280" y="111760"/>
            <a:ext cx="564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Design specifications of the Cambodian HP dams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9284F-DC27-4732-90E5-6DF9AC951E7E}"/>
              </a:ext>
            </a:extLst>
          </p:cNvPr>
          <p:cNvSpPr txBox="1"/>
          <p:nvPr/>
        </p:nvSpPr>
        <p:spPr>
          <a:xfrm>
            <a:off x="7325360" y="3496468"/>
            <a:ext cx="564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Experimental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BF13D-59C9-4966-A100-5A24CE82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18</a:t>
            </a:fld>
            <a:endParaRPr lang="en-S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12FB1-C611-4A79-A81F-56441873FD31}"/>
              </a:ext>
            </a:extLst>
          </p:cNvPr>
          <p:cNvSpPr txBox="1"/>
          <p:nvPr/>
        </p:nvSpPr>
        <p:spPr>
          <a:xfrm flipH="1">
            <a:off x="-2" y="21017"/>
            <a:ext cx="33559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92525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7A56D-DCFE-4DC6-9BC5-0A5CF733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19</a:t>
            </a:fld>
            <a:endParaRPr lang="en-S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628224-900C-49A9-9D0D-431A1FC678A7}"/>
              </a:ext>
            </a:extLst>
          </p:cNvPr>
          <p:cNvSpPr txBox="1"/>
          <p:nvPr/>
        </p:nvSpPr>
        <p:spPr>
          <a:xfrm flipH="1">
            <a:off x="-1" y="21017"/>
            <a:ext cx="50379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Synthetic data</a:t>
            </a: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251EE352-AC1B-4DD4-B824-68E94C02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64417"/>
              </p:ext>
            </p:extLst>
          </p:nvPr>
        </p:nvGraphicFramePr>
        <p:xfrm>
          <a:off x="1649456" y="1185162"/>
          <a:ext cx="8893088" cy="396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644">
                  <a:extLst>
                    <a:ext uri="{9D8B030D-6E8A-4147-A177-3AD203B41FA5}">
                      <a16:colId xmlns:a16="http://schemas.microsoft.com/office/drawing/2014/main" val="1409293665"/>
                    </a:ext>
                  </a:extLst>
                </a:gridCol>
                <a:gridCol w="1180444">
                  <a:extLst>
                    <a:ext uri="{9D8B030D-6E8A-4147-A177-3AD203B41FA5}">
                      <a16:colId xmlns:a16="http://schemas.microsoft.com/office/drawing/2014/main" val="2860460819"/>
                    </a:ext>
                  </a:extLst>
                </a:gridCol>
                <a:gridCol w="5616000">
                  <a:extLst>
                    <a:ext uri="{9D8B030D-6E8A-4147-A177-3AD203B41FA5}">
                      <a16:colId xmlns:a16="http://schemas.microsoft.com/office/drawing/2014/main" val="368072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192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Solar irradiance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  <a:hlinkClick r:id="rId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Renewables.ninja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https://www.renewables.ninja/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05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Temperature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National Center for Atmospheric Research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https://climatedataguide.ucar.edu/climate-data/climate-forecast-system-reanalysis-cfsr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47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Load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Electricite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Cambodge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EDC Annual Report, 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58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River discharge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Global Flood Awareness System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https://cds.climate.copernicus.eu/cdsapp#!/dataset/cems-glofas-historical?tab=overview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180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DA9F1BA-5F9D-4C87-9A89-2AF317208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944" y="1712895"/>
            <a:ext cx="534657" cy="5150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C8C998-6E1F-4AF1-B0AF-E2325D324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008" y="4457930"/>
            <a:ext cx="723963" cy="5182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014BBF-DAFE-45E4-A386-7B2B2C8CCC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1D2D4"/>
              </a:clrFrom>
              <a:clrTo>
                <a:srgbClr val="D1D2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335" y="3348015"/>
            <a:ext cx="800636" cy="7182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E4D37E-45AA-4EF2-BABD-D2E93B0CA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724" y="2747543"/>
            <a:ext cx="112785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2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</a:t>
            </a:fld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C5198-CA25-4463-ACFE-1861AD5CD212}"/>
              </a:ext>
            </a:extLst>
          </p:cNvPr>
          <p:cNvSpPr txBox="1"/>
          <p:nvPr/>
        </p:nvSpPr>
        <p:spPr>
          <a:xfrm flipH="1">
            <a:off x="-2" y="21017"/>
            <a:ext cx="639137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Water-Energy-Land Nexus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AD2AC-A432-4676-AD7C-ECA0A4CD1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00" y="957006"/>
            <a:ext cx="6688925" cy="4943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FAEC0F-2462-48D8-8C9E-BDC1AD182E1C}"/>
              </a:ext>
            </a:extLst>
          </p:cNvPr>
          <p:cNvSpPr txBox="1"/>
          <p:nvPr/>
        </p:nvSpPr>
        <p:spPr>
          <a:xfrm>
            <a:off x="7984503" y="1395168"/>
            <a:ext cx="3817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Population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Infrastructures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Sustainability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36CFB-9F8B-4259-89FB-1C39CCD56CA4}"/>
              </a:ext>
            </a:extLst>
          </p:cNvPr>
          <p:cNvSpPr txBox="1"/>
          <p:nvPr/>
        </p:nvSpPr>
        <p:spPr>
          <a:xfrm>
            <a:off x="1436245" y="5986033"/>
            <a:ext cx="668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Cremades, R.,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Mitter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, H.,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Tudose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, N. C., Sanchez-Plaza, A., Graves, A.,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Broekman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, A., ... &amp; Marin, M. (2019). Ten principles to integrate the water-energy-land nexus with climate services for co-producing local and regional integrated assessments. Science of the Total Environment, 693, 133662.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D4ABF-C943-4213-AA86-C565AC6EB0BF}"/>
              </a:ext>
            </a:extLst>
          </p:cNvPr>
          <p:cNvSpPr txBox="1"/>
          <p:nvPr/>
        </p:nvSpPr>
        <p:spPr>
          <a:xfrm>
            <a:off x="1041053" y="1720840"/>
            <a:ext cx="6688925" cy="34163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SG" sz="7200" dirty="0"/>
          </a:p>
          <a:p>
            <a:pPr algn="ctr"/>
            <a:r>
              <a:rPr lang="en-SG" sz="7200" dirty="0"/>
              <a:t>Co-dependencies</a:t>
            </a:r>
          </a:p>
          <a:p>
            <a:pPr algn="ctr"/>
            <a:endParaRPr lang="en-SG" sz="7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2134AA-8F61-4F48-B6CD-CBB2AD6DF45F}"/>
              </a:ext>
            </a:extLst>
          </p:cNvPr>
          <p:cNvSpPr/>
          <p:nvPr/>
        </p:nvSpPr>
        <p:spPr>
          <a:xfrm>
            <a:off x="2582944" y="5137160"/>
            <a:ext cx="3610466" cy="7638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95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7A56D-DCFE-4DC6-9BC5-0A5CF733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20</a:t>
            </a:fld>
            <a:endParaRPr lang="en-S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628224-900C-49A9-9D0D-431A1FC678A7}"/>
              </a:ext>
            </a:extLst>
          </p:cNvPr>
          <p:cNvSpPr txBox="1"/>
          <p:nvPr/>
        </p:nvSpPr>
        <p:spPr>
          <a:xfrm flipH="1">
            <a:off x="-2" y="21017"/>
            <a:ext cx="110311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Synthetic data – Solar irradiance &amp; Load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6778E6-794D-4F0A-A648-2F711CDA0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r="62216"/>
          <a:stretch/>
        </p:blipFill>
        <p:spPr>
          <a:xfrm>
            <a:off x="7696593" y="1280124"/>
            <a:ext cx="4047044" cy="3140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0A39B8-2462-40D2-A538-F8512F199944}"/>
              </a:ext>
            </a:extLst>
          </p:cNvPr>
          <p:cNvSpPr txBox="1"/>
          <p:nvPr/>
        </p:nvSpPr>
        <p:spPr>
          <a:xfrm>
            <a:off x="7101470" y="750722"/>
            <a:ext cx="531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u="sng" dirty="0"/>
              <a:t>Synthetically expanded 1000-year time series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47BF4E-CB4E-4B84-8F44-2EA5C8F2E9DE}"/>
              </a:ext>
            </a:extLst>
          </p:cNvPr>
          <p:cNvGrpSpPr/>
          <p:nvPr/>
        </p:nvGrpSpPr>
        <p:grpSpPr>
          <a:xfrm>
            <a:off x="4549816" y="750722"/>
            <a:ext cx="2743200" cy="5902726"/>
            <a:chOff x="4549816" y="722431"/>
            <a:chExt cx="2743200" cy="593101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30CF8A7-C924-4393-8640-D8BD52824146}"/>
                </a:ext>
              </a:extLst>
            </p:cNvPr>
            <p:cNvSpPr/>
            <p:nvPr/>
          </p:nvSpPr>
          <p:spPr>
            <a:xfrm>
              <a:off x="4549816" y="722431"/>
              <a:ext cx="2743200" cy="59310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BB6BA5-9238-4AE7-8329-44EAB82FC5F5}"/>
                </a:ext>
              </a:extLst>
            </p:cNvPr>
            <p:cNvSpPr txBox="1"/>
            <p:nvPr/>
          </p:nvSpPr>
          <p:spPr>
            <a:xfrm>
              <a:off x="5868045" y="1433163"/>
              <a:ext cx="1260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SG" sz="2000" dirty="0"/>
                <a:t>Detrend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56387E5-2250-4B12-A484-6CF4BA934860}"/>
                    </a:ext>
                  </a:extLst>
                </p:cNvPr>
                <p:cNvSpPr txBox="1"/>
                <p:nvPr/>
              </p:nvSpPr>
              <p:spPr>
                <a:xfrm>
                  <a:off x="5011620" y="840126"/>
                  <a:ext cx="1714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SG" sz="2000" dirty="0"/>
                    <a:t>Raw data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SG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SG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56387E5-2250-4B12-A484-6CF4BA934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620" y="840126"/>
                  <a:ext cx="1714692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28D55CB-2E72-4D50-99DA-3194BB257D47}"/>
                    </a:ext>
                  </a:extLst>
                </p:cNvPr>
                <p:cNvSpPr txBox="1"/>
                <p:nvPr/>
              </p:nvSpPr>
              <p:spPr>
                <a:xfrm>
                  <a:off x="4728816" y="2040336"/>
                  <a:ext cx="2280300" cy="585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SG" sz="2000" dirty="0"/>
                    <a:t>Residuals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SG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SG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SG" sz="2000" i="1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SG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(</m:t>
                          </m:r>
                          <m:sSub>
                            <m:sSubPr>
                              <m:ctrlPr>
                                <a:rPr lang="en-SG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SG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SG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</m:t>
                          </m:r>
                          <m:r>
                            <a:rPr lang="en-SG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n-SG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SG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den>
                      </m:f>
                    </m:oMath>
                  </a14:m>
                  <a:r>
                    <a:rPr lang="en-SG" sz="2000" dirty="0"/>
                    <a:t> )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28D55CB-2E72-4D50-99DA-3194BB257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8816" y="2040336"/>
                  <a:ext cx="2280300" cy="585994"/>
                </a:xfrm>
                <a:prstGeom prst="rect">
                  <a:avLst/>
                </a:prstGeom>
                <a:blipFill>
                  <a:blip r:embed="rId4"/>
                  <a:stretch>
                    <a:fillRect l="-2941" r="-2139" b="-104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F949E5-156D-40A6-9C46-C1540FC947ED}"/>
                </a:ext>
              </a:extLst>
            </p:cNvPr>
            <p:cNvCxnSpPr>
              <a:cxnSpLocks/>
              <a:stCxn id="33" idx="2"/>
              <a:endCxn id="35" idx="0"/>
            </p:cNvCxnSpPr>
            <p:nvPr/>
          </p:nvCxnSpPr>
          <p:spPr>
            <a:xfrm>
              <a:off x="5868966" y="1240236"/>
              <a:ext cx="0" cy="8001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1A3BCE-D5EE-4CA6-B89F-9DB974FF5406}"/>
                </a:ext>
              </a:extLst>
            </p:cNvPr>
            <p:cNvSpPr txBox="1"/>
            <p:nvPr/>
          </p:nvSpPr>
          <p:spPr>
            <a:xfrm>
              <a:off x="5822153" y="5363973"/>
              <a:ext cx="1279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Re-trend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81E395-CB9E-45AD-A215-DC082B6F821C}"/>
                </a:ext>
              </a:extLst>
            </p:cNvPr>
            <p:cNvSpPr txBox="1"/>
            <p:nvPr/>
          </p:nvSpPr>
          <p:spPr>
            <a:xfrm>
              <a:off x="4996313" y="3358725"/>
              <a:ext cx="174346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ARMA model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5BBE544-A10B-4F16-AD58-50ABE53380E2}"/>
                </a:ext>
              </a:extLst>
            </p:cNvPr>
            <p:cNvCxnSpPr>
              <a:cxnSpLocks/>
              <a:stCxn id="35" idx="2"/>
              <a:endCxn id="23" idx="0"/>
            </p:cNvCxnSpPr>
            <p:nvPr/>
          </p:nvCxnSpPr>
          <p:spPr>
            <a:xfrm flipH="1">
              <a:off x="5868045" y="2626330"/>
              <a:ext cx="921" cy="73239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C7B1BE-0109-4E46-825F-E919CCBDC4B1}"/>
                </a:ext>
              </a:extLst>
            </p:cNvPr>
            <p:cNvSpPr txBox="1"/>
            <p:nvPr/>
          </p:nvSpPr>
          <p:spPr>
            <a:xfrm>
              <a:off x="4559789" y="4453186"/>
              <a:ext cx="26146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Synthetic standardized residuals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CB2AB18-2640-468B-B1EA-539BCA29A7DF}"/>
                </a:ext>
              </a:extLst>
            </p:cNvPr>
            <p:cNvCxnSpPr>
              <a:cxnSpLocks/>
              <a:stCxn id="23" idx="2"/>
              <a:endCxn id="36" idx="0"/>
            </p:cNvCxnSpPr>
            <p:nvPr/>
          </p:nvCxnSpPr>
          <p:spPr>
            <a:xfrm flipH="1">
              <a:off x="5867124" y="3758835"/>
              <a:ext cx="921" cy="69435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57E4C0D-9334-4C6F-9CA7-80FF6E4A1F60}"/>
                </a:ext>
              </a:extLst>
            </p:cNvPr>
            <p:cNvCxnSpPr>
              <a:cxnSpLocks/>
              <a:stCxn id="36" idx="2"/>
              <a:endCxn id="40" idx="0"/>
            </p:cNvCxnSpPr>
            <p:nvPr/>
          </p:nvCxnSpPr>
          <p:spPr>
            <a:xfrm flipH="1">
              <a:off x="5867123" y="5161072"/>
              <a:ext cx="1" cy="7207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669C2F-6EE3-4128-8AA9-B339514A75BC}"/>
                </a:ext>
              </a:extLst>
            </p:cNvPr>
            <p:cNvSpPr txBox="1"/>
            <p:nvPr/>
          </p:nvSpPr>
          <p:spPr>
            <a:xfrm>
              <a:off x="4631816" y="5881820"/>
              <a:ext cx="24706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Synthetically expanded time series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CA08C0DB-EB57-4973-9787-3D8081D68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2"/>
          <a:stretch/>
        </p:blipFill>
        <p:spPr>
          <a:xfrm>
            <a:off x="7696593" y="4135918"/>
            <a:ext cx="3946729" cy="25855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044179-3387-4223-A963-160D0DF957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9" y="4543283"/>
            <a:ext cx="3111626" cy="2041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AE5630E-81C4-4BCA-BCFF-0F864FCD604D}"/>
                  </a:ext>
                </a:extLst>
              </p:cNvPr>
              <p:cNvSpPr txBox="1"/>
              <p:nvPr/>
            </p:nvSpPr>
            <p:spPr>
              <a:xfrm>
                <a:off x="127670" y="4268520"/>
                <a:ext cx="4036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𝑑𝑒𝑚𝑎𝑛𝑑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𝑡𝑚𝑖𝑛</m:t>
                          </m:r>
                        </m:e>
                      </m:d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𝑟𝑒𝑠𝑖𝑑𝑢𝑎𝑙𝑠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AE5630E-81C4-4BCA-BCFF-0F864FCD6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" y="4268520"/>
                <a:ext cx="403697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415F69B6-882B-46BA-A5FF-3407EAB6FF3A}"/>
              </a:ext>
            </a:extLst>
          </p:cNvPr>
          <p:cNvSpPr txBox="1"/>
          <p:nvPr/>
        </p:nvSpPr>
        <p:spPr>
          <a:xfrm>
            <a:off x="391971" y="1643654"/>
            <a:ext cx="198414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SG" sz="2200" dirty="0"/>
              <a:t>Solar irradiance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AB733D9-1D1F-4253-B2D7-F9530A6D66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66047"/>
          <a:stretch/>
        </p:blipFill>
        <p:spPr>
          <a:xfrm>
            <a:off x="284006" y="2130185"/>
            <a:ext cx="3846169" cy="113335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CB5926E-9FBD-4429-838D-06B7DCB1FC5D}"/>
              </a:ext>
            </a:extLst>
          </p:cNvPr>
          <p:cNvSpPr txBox="1"/>
          <p:nvPr/>
        </p:nvSpPr>
        <p:spPr>
          <a:xfrm>
            <a:off x="331037" y="3837633"/>
            <a:ext cx="84601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SG" sz="2200" dirty="0"/>
              <a:t>Load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D12B4EB-B54C-423B-B709-E8ACC5B1884F}"/>
              </a:ext>
            </a:extLst>
          </p:cNvPr>
          <p:cNvCxnSpPr>
            <a:cxnSpLocks/>
          </p:cNvCxnSpPr>
          <p:nvPr/>
        </p:nvCxnSpPr>
        <p:spPr>
          <a:xfrm>
            <a:off x="7293016" y="2626330"/>
            <a:ext cx="419641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755914A-BBBD-4CFA-8E74-75DC7D5577B4}"/>
              </a:ext>
            </a:extLst>
          </p:cNvPr>
          <p:cNvCxnSpPr>
            <a:cxnSpLocks/>
          </p:cNvCxnSpPr>
          <p:nvPr/>
        </p:nvCxnSpPr>
        <p:spPr>
          <a:xfrm>
            <a:off x="4100991" y="2696863"/>
            <a:ext cx="484971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A810393-E2DF-45DF-8ACF-1E3DFEE8670E}"/>
              </a:ext>
            </a:extLst>
          </p:cNvPr>
          <p:cNvCxnSpPr>
            <a:cxnSpLocks/>
          </p:cNvCxnSpPr>
          <p:nvPr/>
        </p:nvCxnSpPr>
        <p:spPr>
          <a:xfrm>
            <a:off x="4064845" y="5564027"/>
            <a:ext cx="484971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DE57F57-35D0-478B-97DD-71E1B61B41B2}"/>
              </a:ext>
            </a:extLst>
          </p:cNvPr>
          <p:cNvCxnSpPr>
            <a:cxnSpLocks/>
          </p:cNvCxnSpPr>
          <p:nvPr/>
        </p:nvCxnSpPr>
        <p:spPr>
          <a:xfrm>
            <a:off x="7265294" y="5576181"/>
            <a:ext cx="484971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" grpId="0"/>
      <p:bldP spid="54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7EC97E-A941-4568-B598-0CDFA2039346}"/>
              </a:ext>
            </a:extLst>
          </p:cNvPr>
          <p:cNvGrpSpPr/>
          <p:nvPr/>
        </p:nvGrpSpPr>
        <p:grpSpPr>
          <a:xfrm>
            <a:off x="6096000" y="3686445"/>
            <a:ext cx="3514466" cy="3035030"/>
            <a:chOff x="947883" y="3321320"/>
            <a:chExt cx="3514466" cy="30350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A17F77-9B67-4336-99E1-BBF6B9ADF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0" r="62599" b="78961"/>
            <a:stretch/>
          </p:blipFill>
          <p:spPr>
            <a:xfrm>
              <a:off x="947883" y="3321320"/>
              <a:ext cx="3514465" cy="5905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B92508-9C39-46F5-B8EF-5E57EEA6F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9"/>
            <a:stretch/>
          </p:blipFill>
          <p:spPr>
            <a:xfrm>
              <a:off x="947885" y="3892858"/>
              <a:ext cx="3514464" cy="2463492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7A56D-DCFE-4DC6-9BC5-0A5CF733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21</a:t>
            </a:fld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0E7E8-AA32-4F7C-B9B1-1F62C0D14C19}"/>
              </a:ext>
            </a:extLst>
          </p:cNvPr>
          <p:cNvSpPr txBox="1"/>
          <p:nvPr/>
        </p:nvSpPr>
        <p:spPr>
          <a:xfrm flipH="1">
            <a:off x="-2" y="21017"/>
            <a:ext cx="79963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Synthetic data – Reservoir inflow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DF2800-0053-480B-8138-FBBEC02A2AB2}"/>
              </a:ext>
            </a:extLst>
          </p:cNvPr>
          <p:cNvSpPr txBox="1"/>
          <p:nvPr/>
        </p:nvSpPr>
        <p:spPr>
          <a:xfrm>
            <a:off x="3744686" y="4792217"/>
            <a:ext cx="2351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Synthetically expanded 1000-year spatially-aggregated streamflow </a:t>
            </a:r>
          </a:p>
          <a:p>
            <a:pPr algn="ctr"/>
            <a:r>
              <a:rPr lang="en-SG" sz="2000" dirty="0"/>
              <a:t>time series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AAA2A4-90B8-4371-A1DF-8845E4E237EB}"/>
              </a:ext>
            </a:extLst>
          </p:cNvPr>
          <p:cNvGrpSpPr/>
          <p:nvPr/>
        </p:nvGrpSpPr>
        <p:grpSpPr>
          <a:xfrm>
            <a:off x="1009733" y="1019439"/>
            <a:ext cx="2634223" cy="3259665"/>
            <a:chOff x="50800" y="881765"/>
            <a:chExt cx="2634223" cy="325966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0A9C60-1B43-4AC5-A938-36FFF64BBF98}"/>
                </a:ext>
              </a:extLst>
            </p:cNvPr>
            <p:cNvSpPr/>
            <p:nvPr/>
          </p:nvSpPr>
          <p:spPr>
            <a:xfrm>
              <a:off x="50800" y="881765"/>
              <a:ext cx="2634223" cy="3259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DF099C-33EA-40AD-B981-92021D2DE388}"/>
                </a:ext>
              </a:extLst>
            </p:cNvPr>
            <p:cNvSpPr txBox="1"/>
            <p:nvPr/>
          </p:nvSpPr>
          <p:spPr>
            <a:xfrm>
              <a:off x="122093" y="2171377"/>
              <a:ext cx="249239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Kirsch-Nowak Streamflow Generator</a:t>
              </a:r>
              <a:endParaRPr lang="en-SG" sz="9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EBCE72C-A2FF-4A42-B4EA-D3BC1FB4A1A1}"/>
                </a:ext>
              </a:extLst>
            </p:cNvPr>
            <p:cNvCxnSpPr>
              <a:cxnSpLocks/>
              <a:stCxn id="21" idx="2"/>
              <a:endCxn id="17" idx="0"/>
            </p:cNvCxnSpPr>
            <p:nvPr/>
          </p:nvCxnSpPr>
          <p:spPr>
            <a:xfrm flipH="1">
              <a:off x="1368289" y="1897428"/>
              <a:ext cx="1677" cy="27394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0677CD-20D4-4966-8237-2C27076D2BBB}"/>
                </a:ext>
              </a:extLst>
            </p:cNvPr>
            <p:cNvSpPr txBox="1"/>
            <p:nvPr/>
          </p:nvSpPr>
          <p:spPr>
            <a:xfrm>
              <a:off x="263170" y="881765"/>
              <a:ext cx="22135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Daily streamflow time series for each reservoir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E36751-BD89-4365-AACF-8AA07DDCD89D}"/>
                </a:ext>
              </a:extLst>
            </p:cNvPr>
            <p:cNvSpPr txBox="1"/>
            <p:nvPr/>
          </p:nvSpPr>
          <p:spPr>
            <a:xfrm>
              <a:off x="51553" y="3125767"/>
              <a:ext cx="26334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Synthetic daily streamflow time series for each reservoir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95B04-D7A6-4383-9985-3F692877DA9A}"/>
                </a:ext>
              </a:extLst>
            </p:cNvPr>
            <p:cNvCxnSpPr>
              <a:cxnSpLocks/>
              <a:stCxn id="17" idx="2"/>
              <a:endCxn id="22" idx="0"/>
            </p:cNvCxnSpPr>
            <p:nvPr/>
          </p:nvCxnSpPr>
          <p:spPr>
            <a:xfrm flipH="1">
              <a:off x="1368288" y="2879263"/>
              <a:ext cx="1" cy="2465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DC0F872-E2C7-416C-9DE3-8FEF7AB42DC1}"/>
              </a:ext>
            </a:extLst>
          </p:cNvPr>
          <p:cNvSpPr txBox="1"/>
          <p:nvPr/>
        </p:nvSpPr>
        <p:spPr>
          <a:xfrm>
            <a:off x="3849357" y="1014493"/>
            <a:ext cx="5182818" cy="241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Kirsch-Nowak Streamflow Generator</a:t>
            </a:r>
          </a:p>
          <a:p>
            <a:pPr algn="ctr"/>
            <a:r>
              <a:rPr lang="en-SG" sz="1400" dirty="0">
                <a:hlinkClick r:id="rId4"/>
              </a:rPr>
              <a:t>https://github.com/julianneq/Kirsch-Nowak_Streamflow_Generator</a:t>
            </a:r>
            <a:r>
              <a:rPr lang="en-SG" sz="1400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000" dirty="0"/>
              <a:t>Multi-site streamflow time series generator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000" dirty="0"/>
              <a:t>Resolution: Daily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000" dirty="0"/>
              <a:t>Accounts for correlation across sites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000" dirty="0"/>
              <a:t>Rescales synthetic flows with monsoon</a:t>
            </a:r>
          </a:p>
        </p:txBody>
      </p:sp>
    </p:spTree>
    <p:extLst>
      <p:ext uri="{BB962C8B-B14F-4D97-AF65-F5344CB8AC3E}">
        <p14:creationId xmlns:p14="http://schemas.microsoft.com/office/powerpoint/2010/main" val="74640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079AA-8F23-4421-AD9D-80C43E03F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790458"/>
            <a:ext cx="11288888" cy="31873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463A9D-AFD8-4330-8653-32FB148C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22</a:t>
            </a:fld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F1FFF-9BFB-45CE-98EC-DD7D8C0A128A}"/>
              </a:ext>
            </a:extLst>
          </p:cNvPr>
          <p:cNvSpPr txBox="1"/>
          <p:nvPr/>
        </p:nvSpPr>
        <p:spPr>
          <a:xfrm flipH="1">
            <a:off x="-2" y="21017"/>
            <a:ext cx="50875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No. of Simulations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F27168-2FC5-4D91-9C4C-74A218E8D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69489"/>
              </p:ext>
            </p:extLst>
          </p:nvPr>
        </p:nvGraphicFramePr>
        <p:xfrm>
          <a:off x="1939679" y="4497070"/>
          <a:ext cx="464400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8000">
                  <a:extLst>
                    <a:ext uri="{9D8B030D-6E8A-4147-A177-3AD203B41FA5}">
                      <a16:colId xmlns:a16="http://schemas.microsoft.com/office/drawing/2014/main" val="116760379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8836698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3638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3555519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75163883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29177737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073110618"/>
                    </a:ext>
                  </a:extLst>
                </a:gridCol>
              </a:tblGrid>
              <a:tr h="299077"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Case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2CS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3CS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447817"/>
                  </a:ext>
                </a:extLst>
              </a:tr>
              <a:tr h="1345846"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Installed cap (MW)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Coal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Oil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Hydro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Solar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1048</a:t>
                      </a:r>
                    </a:p>
                    <a:p>
                      <a:pPr algn="r"/>
                      <a:r>
                        <a:rPr lang="en-SG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955863"/>
                  </a:ext>
                </a:extLst>
              </a:tr>
              <a:tr h="299077"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chemeClr val="tx1"/>
                          </a:solidFill>
                        </a:rPr>
                        <a:t>Co-simulation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SG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7837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70256B-34F4-4A43-8F07-0D22AF6C0F23}"/>
              </a:ext>
            </a:extLst>
          </p:cNvPr>
          <p:cNvSpPr txBox="1"/>
          <p:nvPr/>
        </p:nvSpPr>
        <p:spPr>
          <a:xfrm>
            <a:off x="1828800" y="4188010"/>
            <a:ext cx="564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Experimental setup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ED8D8-B2D5-4681-A2EA-1073ECE94DF5}"/>
              </a:ext>
            </a:extLst>
          </p:cNvPr>
          <p:cNvSpPr txBox="1"/>
          <p:nvPr/>
        </p:nvSpPr>
        <p:spPr>
          <a:xfrm>
            <a:off x="7477759" y="4836659"/>
            <a:ext cx="307496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6 scenarios x </a:t>
            </a:r>
          </a:p>
          <a:p>
            <a:pPr algn="ctr"/>
            <a:r>
              <a:rPr lang="en-SG" sz="2400" dirty="0"/>
              <a:t>1000 simulations each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55DEA-BB21-4F2E-A790-CD36A8B5D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0"/>
          <a:stretch/>
        </p:blipFill>
        <p:spPr>
          <a:xfrm>
            <a:off x="4098989" y="790458"/>
            <a:ext cx="3856336" cy="3187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C406EF-4291-4284-9E66-8BD4763D5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3" r="33772"/>
          <a:stretch/>
        </p:blipFill>
        <p:spPr>
          <a:xfrm>
            <a:off x="7955325" y="790457"/>
            <a:ext cx="3778898" cy="31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6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149ECD-9712-49C8-A6AE-815A55FAAB39}"/>
              </a:ext>
            </a:extLst>
          </p:cNvPr>
          <p:cNvSpPr txBox="1"/>
          <p:nvPr/>
        </p:nvSpPr>
        <p:spPr>
          <a:xfrm flipH="1">
            <a:off x="0" y="0"/>
            <a:ext cx="119626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US" sz="3200" b="0" dirty="0">
                <a:solidFill>
                  <a:schemeClr val="accent5">
                    <a:lumMod val="50000"/>
                  </a:schemeClr>
                </a:solidFill>
              </a:rPr>
              <a:t>What are the benefits of co-simulating the water and energy systems?</a:t>
            </a:r>
            <a:endParaRPr lang="en-SG" sz="32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E857A-3AD6-47D3-9449-0BEDE8D5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6" y="6492875"/>
            <a:ext cx="2743200" cy="365125"/>
          </a:xfrm>
        </p:spPr>
        <p:txBody>
          <a:bodyPr/>
          <a:lstStyle/>
          <a:p>
            <a:fld id="{FCB28015-46E4-4C1D-BA82-BC539E295F87}" type="slidenum">
              <a:rPr lang="en-SG" smtClean="0"/>
              <a:t>23</a:t>
            </a:fld>
            <a:endParaRPr lang="en-S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D7E39-946B-4519-8ADA-1878A928417C}"/>
              </a:ext>
            </a:extLst>
          </p:cNvPr>
          <p:cNvGrpSpPr/>
          <p:nvPr/>
        </p:nvGrpSpPr>
        <p:grpSpPr>
          <a:xfrm>
            <a:off x="103689" y="490195"/>
            <a:ext cx="12071687" cy="6367806"/>
            <a:chOff x="112986" y="-43701"/>
            <a:chExt cx="11966028" cy="69017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0F2ADB-42D4-41DF-AA15-543646253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93"/>
            <a:stretch/>
          </p:blipFill>
          <p:spPr>
            <a:xfrm>
              <a:off x="112986" y="3517640"/>
              <a:ext cx="11966028" cy="334036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D586CB-0B8E-4AF2-90FB-91A72A5DE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93"/>
            <a:stretch/>
          </p:blipFill>
          <p:spPr>
            <a:xfrm>
              <a:off x="1817431" y="177280"/>
              <a:ext cx="8986345" cy="33403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431CA1-6838-4CDF-9C49-360A71E77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" b="96478"/>
            <a:stretch/>
          </p:blipFill>
          <p:spPr>
            <a:xfrm>
              <a:off x="1817431" y="-43701"/>
              <a:ext cx="8986345" cy="23669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7FFA8F-66D2-4494-B93B-AD88E6E50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30" b="96779"/>
            <a:stretch/>
          </p:blipFill>
          <p:spPr>
            <a:xfrm>
              <a:off x="112986" y="3296659"/>
              <a:ext cx="11966028" cy="2366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42F72D-2A96-47F9-A8EE-73E0C723E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0448" y="232146"/>
              <a:ext cx="647756" cy="495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486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A683EE-99C9-48B9-945F-B177763B0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8" y="544641"/>
            <a:ext cx="9990490" cy="62978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BC0F7B-5B0C-450D-BF5D-33191871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24</a:t>
            </a:fld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AB2F4-7830-4C7B-9E7D-F50CCDBBA3E7}"/>
              </a:ext>
            </a:extLst>
          </p:cNvPr>
          <p:cNvSpPr txBox="1"/>
          <p:nvPr/>
        </p:nvSpPr>
        <p:spPr>
          <a:xfrm flipH="1">
            <a:off x="-1" y="0"/>
            <a:ext cx="12192000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US" sz="3100" b="0" dirty="0">
                <a:solidFill>
                  <a:schemeClr val="accent5">
                    <a:lumMod val="50000"/>
                  </a:schemeClr>
                </a:solidFill>
              </a:rPr>
              <a:t>What are the conditions in which the co-simulation mechanism works best?</a:t>
            </a:r>
            <a:endParaRPr lang="en-SG" sz="31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F5456-3747-4A3D-92FD-BB3843429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" r="48630"/>
          <a:stretch/>
        </p:blipFill>
        <p:spPr>
          <a:xfrm>
            <a:off x="9061090" y="4099245"/>
            <a:ext cx="2749325" cy="27432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68E964-F311-4280-925E-BB609BDB8A01}"/>
              </a:ext>
            </a:extLst>
          </p:cNvPr>
          <p:cNvGrpSpPr/>
          <p:nvPr/>
        </p:nvGrpSpPr>
        <p:grpSpPr>
          <a:xfrm>
            <a:off x="9061090" y="687453"/>
            <a:ext cx="2768778" cy="3022364"/>
            <a:chOff x="9183640" y="695230"/>
            <a:chExt cx="2768778" cy="30223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1CA83A-53DD-483B-A2BF-BC7DEEE10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57" r="48630"/>
            <a:stretch/>
          </p:blipFill>
          <p:spPr>
            <a:xfrm>
              <a:off x="9183640" y="970493"/>
              <a:ext cx="2749325" cy="274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30745D-F97A-46AE-A88C-3C62C57BD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01" t="8357" r="252"/>
            <a:stretch/>
          </p:blipFill>
          <p:spPr>
            <a:xfrm>
              <a:off x="9664634" y="974394"/>
              <a:ext cx="2287784" cy="2743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862C8E-E72A-41DB-86A6-FD61D46D4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59" t="-1138" r="25354" b="91097"/>
            <a:stretch/>
          </p:blipFill>
          <p:spPr>
            <a:xfrm>
              <a:off x="9522631" y="695230"/>
              <a:ext cx="2375555" cy="30056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94AF8B5-C9A3-49DE-A28A-E04B0B0897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8" t="10349" r="49879" b="69267"/>
          <a:stretch/>
        </p:blipFill>
        <p:spPr>
          <a:xfrm>
            <a:off x="10970828" y="1038249"/>
            <a:ext cx="765943" cy="6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F860C-98B9-4778-8A53-DF1145A6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25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0F2A3-E6D4-4DBB-9ED8-CBFCB6C26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60" y="0"/>
            <a:ext cx="44836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4E4FD3-E5C9-45E6-9ABA-9E670CCB3E76}"/>
              </a:ext>
            </a:extLst>
          </p:cNvPr>
          <p:cNvSpPr txBox="1"/>
          <p:nvPr/>
        </p:nvSpPr>
        <p:spPr>
          <a:xfrm flipH="1">
            <a:off x="-2" y="0"/>
            <a:ext cx="4807671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US" sz="3100" b="0" dirty="0">
                <a:solidFill>
                  <a:schemeClr val="accent5">
                    <a:lumMod val="50000"/>
                  </a:schemeClr>
                </a:solidFill>
              </a:rPr>
              <a:t>How does the co-simulation mechanism affect the system performance at different temporal scales?</a:t>
            </a:r>
            <a:endParaRPr lang="en-SG" sz="31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55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12857F-6971-4027-9D11-C9BC88113E82}"/>
              </a:ext>
            </a:extLst>
          </p:cNvPr>
          <p:cNvSpPr txBox="1"/>
          <p:nvPr/>
        </p:nvSpPr>
        <p:spPr>
          <a:xfrm flipH="1">
            <a:off x="-3" y="-84843"/>
            <a:ext cx="12192002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US" sz="3100" b="0" dirty="0">
                <a:solidFill>
                  <a:schemeClr val="accent5">
                    <a:lumMod val="50000"/>
                  </a:schemeClr>
                </a:solidFill>
              </a:rPr>
              <a:t>How does the co-simulation mechanism affect the system performance at different temporal scales?</a:t>
            </a:r>
            <a:endParaRPr lang="en-SG" sz="31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6B719-17A2-4CD6-B4C6-C6BC1E2E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26</a:t>
            </a:fld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78957-6466-4807-B1EF-6131F0A7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" y="852725"/>
            <a:ext cx="12063492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49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27</a:t>
            </a:fld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C5198-CA25-4463-ACFE-1861AD5CD212}"/>
              </a:ext>
            </a:extLst>
          </p:cNvPr>
          <p:cNvSpPr txBox="1"/>
          <p:nvPr/>
        </p:nvSpPr>
        <p:spPr>
          <a:xfrm flipH="1">
            <a:off x="-2" y="21017"/>
            <a:ext cx="50875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117AE-1F4C-4F53-97DF-658652F6A74D}"/>
              </a:ext>
            </a:extLst>
          </p:cNvPr>
          <p:cNvSpPr txBox="1"/>
          <p:nvPr/>
        </p:nvSpPr>
        <p:spPr>
          <a:xfrm>
            <a:off x="527901" y="613572"/>
            <a:ext cx="11320387" cy="592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3200" dirty="0"/>
              <a:t>Co-simulating the two systems bring system benefits in terms of cost-savings, CO</a:t>
            </a:r>
            <a:r>
              <a:rPr lang="en-SG" sz="3200" baseline="-25000" dirty="0"/>
              <a:t>2</a:t>
            </a:r>
            <a:r>
              <a:rPr lang="en-SG" sz="3200" dirty="0"/>
              <a:t> emissions and renewable penetration.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3200" dirty="0"/>
              <a:t>The co-simulation mechanism works best in conditions of high inflow and low load.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3200" dirty="0"/>
              <a:t>At seasonal scale, more water stored during wet periods for use during dry periods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3200" dirty="0"/>
              <a:t>At hourly scale, mechanism facilitates more hydropower penetration in generation mix, especially during low-load hours.</a:t>
            </a:r>
          </a:p>
        </p:txBody>
      </p:sp>
    </p:spTree>
    <p:extLst>
      <p:ext uri="{BB962C8B-B14F-4D97-AF65-F5344CB8AC3E}">
        <p14:creationId xmlns:p14="http://schemas.microsoft.com/office/powerpoint/2010/main" val="37778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28</a:t>
            </a:fld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C5198-CA25-4463-ACFE-1861AD5CD212}"/>
              </a:ext>
            </a:extLst>
          </p:cNvPr>
          <p:cNvSpPr txBox="1"/>
          <p:nvPr/>
        </p:nvSpPr>
        <p:spPr>
          <a:xfrm flipH="1">
            <a:off x="-2" y="21017"/>
            <a:ext cx="50875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Sub-topic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10D45F-FC22-4E00-B871-FB15E0EDDCEE}"/>
              </a:ext>
            </a:extLst>
          </p:cNvPr>
          <p:cNvGrpSpPr/>
          <p:nvPr/>
        </p:nvGrpSpPr>
        <p:grpSpPr>
          <a:xfrm>
            <a:off x="1854200" y="790458"/>
            <a:ext cx="8128000" cy="5418667"/>
            <a:chOff x="2032000" y="790458"/>
            <a:chExt cx="8128000" cy="5418667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230A2F73-3E4D-4005-A368-ECE954D357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32089427"/>
                </p:ext>
              </p:extLst>
            </p:nvPr>
          </p:nvGraphicFramePr>
          <p:xfrm>
            <a:off x="2032000" y="790458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B65B92-750C-489F-905D-DFAA25866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6421" t="8951" r="5054" b="8779"/>
            <a:stretch/>
          </p:blipFill>
          <p:spPr>
            <a:xfrm>
              <a:off x="3596329" y="3021956"/>
              <a:ext cx="1046375" cy="92382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6C14F2-9958-438B-B30B-FD34230DC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86264" y="1416859"/>
              <a:ext cx="1068174" cy="9238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371EB3-5C78-484D-A324-437C742B7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394916" y="4627053"/>
              <a:ext cx="724601" cy="105097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F0EEBC7-34BD-444F-BB72-C05095D8F873}"/>
              </a:ext>
            </a:extLst>
          </p:cNvPr>
          <p:cNvSpPr txBox="1"/>
          <p:nvPr/>
        </p:nvSpPr>
        <p:spPr>
          <a:xfrm>
            <a:off x="361320" y="2151456"/>
            <a:ext cx="3057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chemeClr val="accent1">
                    <a:lumMod val="50000"/>
                  </a:schemeClr>
                </a:solidFill>
              </a:rPr>
              <a:t>Reservoir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E228D-C2F2-4834-A94E-2C5E7695E907}"/>
              </a:ext>
            </a:extLst>
          </p:cNvPr>
          <p:cNvSpPr/>
          <p:nvPr/>
        </p:nvSpPr>
        <p:spPr>
          <a:xfrm>
            <a:off x="267597" y="4354369"/>
            <a:ext cx="11656805" cy="157950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2149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87E118A7-B6AE-41F4-8503-44B3D4F9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509" y="4461432"/>
            <a:ext cx="5323552" cy="2212321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C94B55B-091A-4123-B406-DDA616E3F8DA}"/>
              </a:ext>
            </a:extLst>
          </p:cNvPr>
          <p:cNvSpPr/>
          <p:nvPr/>
        </p:nvSpPr>
        <p:spPr>
          <a:xfrm>
            <a:off x="4761113" y="3191761"/>
            <a:ext cx="2537992" cy="1323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201311-F851-4E35-A3C0-59EE8121771F}"/>
              </a:ext>
            </a:extLst>
          </p:cNvPr>
          <p:cNvSpPr/>
          <p:nvPr/>
        </p:nvSpPr>
        <p:spPr>
          <a:xfrm>
            <a:off x="1370029" y="4290962"/>
            <a:ext cx="2984924" cy="1006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AE8C-40B7-47FE-8EFB-649F63060064}"/>
              </a:ext>
            </a:extLst>
          </p:cNvPr>
          <p:cNvSpPr/>
          <p:nvPr/>
        </p:nvSpPr>
        <p:spPr>
          <a:xfrm>
            <a:off x="1370028" y="1777505"/>
            <a:ext cx="2984923" cy="1164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99D81-C256-45DF-BAE2-36AE75BAB3FA}"/>
              </a:ext>
            </a:extLst>
          </p:cNvPr>
          <p:cNvSpPr txBox="1"/>
          <p:nvPr/>
        </p:nvSpPr>
        <p:spPr>
          <a:xfrm>
            <a:off x="2279714" y="2040433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</a:t>
            </a:r>
          </a:p>
          <a:p>
            <a:pPr algn="ctr"/>
            <a:r>
              <a:rPr lang="en-SG" dirty="0"/>
              <a:t>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23C276-A4F2-4BE6-876D-187653C001F8}"/>
              </a:ext>
            </a:extLst>
          </p:cNvPr>
          <p:cNvCxnSpPr>
            <a:cxnSpLocks/>
            <a:stCxn id="91" idx="2"/>
            <a:endCxn id="69" idx="3"/>
          </p:cNvCxnSpPr>
          <p:nvPr/>
        </p:nvCxnSpPr>
        <p:spPr>
          <a:xfrm rot="5400000">
            <a:off x="7426856" y="2792123"/>
            <a:ext cx="933678" cy="1189179"/>
          </a:xfrm>
          <a:prstGeom prst="bentConnector2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48689-963A-48A0-A721-A3F10E8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262" y="6356350"/>
            <a:ext cx="2743200" cy="365125"/>
          </a:xfrm>
        </p:spPr>
        <p:txBody>
          <a:bodyPr/>
          <a:lstStyle/>
          <a:p>
            <a:fld id="{FCB28015-46E4-4C1D-BA82-BC539E295F87}" type="slidenum">
              <a:rPr lang="en-SG" smtClean="0"/>
              <a:t>29</a:t>
            </a:fld>
            <a:endParaRPr lang="en-SG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7B8ED5C-1490-401A-83B6-576CDF685B61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2862490" y="2941683"/>
            <a:ext cx="1" cy="1349279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80163FD-A2D1-4E4D-8B2A-34010D0628EC}"/>
              </a:ext>
            </a:extLst>
          </p:cNvPr>
          <p:cNvSpPr txBox="1"/>
          <p:nvPr/>
        </p:nvSpPr>
        <p:spPr>
          <a:xfrm>
            <a:off x="2279715" y="4515340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B192F0E-29E7-4B68-9ABD-8012AFCC9FFE}"/>
              </a:ext>
            </a:extLst>
          </p:cNvPr>
          <p:cNvCxnSpPr>
            <a:cxnSpLocks/>
            <a:stCxn id="49" idx="3"/>
            <a:endCxn id="69" idx="2"/>
          </p:cNvCxnSpPr>
          <p:nvPr/>
        </p:nvCxnSpPr>
        <p:spPr>
          <a:xfrm flipV="1">
            <a:off x="4354953" y="4515340"/>
            <a:ext cx="1675156" cy="278894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DC07B7C-A084-49A3-A36D-57F815851B60}"/>
              </a:ext>
            </a:extLst>
          </p:cNvPr>
          <p:cNvCxnSpPr>
            <a:cxnSpLocks/>
            <a:stCxn id="48" idx="3"/>
            <a:endCxn id="91" idx="1"/>
          </p:cNvCxnSpPr>
          <p:nvPr/>
        </p:nvCxnSpPr>
        <p:spPr>
          <a:xfrm flipV="1">
            <a:off x="4354951" y="2337784"/>
            <a:ext cx="2640871" cy="2181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3339709-42F4-42F9-AF82-E48CA9008E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35875" y="2023318"/>
            <a:ext cx="716374" cy="6805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3041F48-9B53-4F23-B720-1B496BE7E828}"/>
              </a:ext>
            </a:extLst>
          </p:cNvPr>
          <p:cNvGrpSpPr/>
          <p:nvPr/>
        </p:nvGrpSpPr>
        <p:grpSpPr>
          <a:xfrm>
            <a:off x="1516607" y="4533286"/>
            <a:ext cx="753105" cy="664451"/>
            <a:chOff x="-1052892" y="4709278"/>
            <a:chExt cx="753105" cy="6644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771660-AF67-41E0-94B1-FD621CDF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52892" y="4712117"/>
              <a:ext cx="753105" cy="651334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864D606-EE5C-4EF4-BF34-30C85097E2FB}"/>
                </a:ext>
              </a:extLst>
            </p:cNvPr>
            <p:cNvSpPr/>
            <p:nvPr/>
          </p:nvSpPr>
          <p:spPr>
            <a:xfrm>
              <a:off x="-1035271" y="4709278"/>
              <a:ext cx="715610" cy="66445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0153A2DA-D395-4D8A-9AFD-64FAF86C1BEA}"/>
              </a:ext>
            </a:extLst>
          </p:cNvPr>
          <p:cNvSpPr txBox="1"/>
          <p:nvPr/>
        </p:nvSpPr>
        <p:spPr>
          <a:xfrm>
            <a:off x="5064395" y="3398745"/>
            <a:ext cx="19314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</a:t>
            </a:r>
          </a:p>
          <a:p>
            <a:pPr algn="ctr"/>
            <a:r>
              <a:rPr lang="en-SG" dirty="0"/>
              <a:t>re-operation model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75F624-20CE-468E-976E-DDB5944DB513}"/>
              </a:ext>
            </a:extLst>
          </p:cNvPr>
          <p:cNvGrpSpPr/>
          <p:nvPr/>
        </p:nvGrpSpPr>
        <p:grpSpPr>
          <a:xfrm>
            <a:off x="6995822" y="1755695"/>
            <a:ext cx="2984923" cy="1164178"/>
            <a:chOff x="8045765" y="1434356"/>
            <a:chExt cx="2984923" cy="1164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ECE1C34-97C4-4F9A-AE98-084DC61ECC1C}"/>
                </a:ext>
              </a:extLst>
            </p:cNvPr>
            <p:cNvSpPr/>
            <p:nvPr/>
          </p:nvSpPr>
          <p:spPr>
            <a:xfrm>
              <a:off x="8045765" y="1434356"/>
              <a:ext cx="2984923" cy="11641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9804254-E1BA-486B-B9DC-213D2A16810D}"/>
                </a:ext>
              </a:extLst>
            </p:cNvPr>
            <p:cNvSpPr txBox="1"/>
            <p:nvPr/>
          </p:nvSpPr>
          <p:spPr>
            <a:xfrm>
              <a:off x="8955451" y="1697284"/>
              <a:ext cx="193142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Crop </a:t>
              </a:r>
            </a:p>
            <a:p>
              <a:pPr algn="ctr"/>
              <a:r>
                <a:rPr lang="en-SG" dirty="0"/>
                <a:t>model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DC795BA-3276-45FE-9BD3-12F2898F5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189575" y="1510224"/>
              <a:ext cx="647948" cy="9398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FCC21F6-7D4A-4C3A-BEBB-AF3FDB8AADCC}"/>
              </a:ext>
            </a:extLst>
          </p:cNvPr>
          <p:cNvSpPr txBox="1"/>
          <p:nvPr/>
        </p:nvSpPr>
        <p:spPr>
          <a:xfrm>
            <a:off x="1553208" y="3421801"/>
            <a:ext cx="143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Hydropower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1C5FD68-3710-4B79-A70B-14C28BB8471E}"/>
              </a:ext>
            </a:extLst>
          </p:cNvPr>
          <p:cNvSpPr txBox="1"/>
          <p:nvPr/>
        </p:nvSpPr>
        <p:spPr>
          <a:xfrm>
            <a:off x="5110524" y="1968452"/>
            <a:ext cx="143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Crop water</a:t>
            </a:r>
          </a:p>
        </p:txBody>
      </p:sp>
      <p:cxnSp>
        <p:nvCxnSpPr>
          <p:cNvPr id="98" name="Straight Arrow Connector 80">
            <a:extLst>
              <a:ext uri="{FF2B5EF4-FFF2-40B4-BE49-F238E27FC236}">
                <a16:creationId xmlns:a16="http://schemas.microsoft.com/office/drawing/2014/main" id="{DEDE5628-076B-4B8B-9F54-A4CB168F1997}"/>
              </a:ext>
            </a:extLst>
          </p:cNvPr>
          <p:cNvCxnSpPr>
            <a:cxnSpLocks/>
            <a:stCxn id="69" idx="1"/>
            <a:endCxn id="5" idx="2"/>
          </p:cNvCxnSpPr>
          <p:nvPr/>
        </p:nvCxnSpPr>
        <p:spPr>
          <a:xfrm rot="10800000">
            <a:off x="3245429" y="2686765"/>
            <a:ext cx="1515685" cy="1166787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80">
            <a:extLst>
              <a:ext uri="{FF2B5EF4-FFF2-40B4-BE49-F238E27FC236}">
                <a16:creationId xmlns:a16="http://schemas.microsoft.com/office/drawing/2014/main" id="{AE972046-63E9-42AF-B254-022C0A79C1B1}"/>
              </a:ext>
            </a:extLst>
          </p:cNvPr>
          <p:cNvCxnSpPr>
            <a:cxnSpLocks/>
            <a:stCxn id="87" idx="0"/>
          </p:cNvCxnSpPr>
          <p:nvPr/>
        </p:nvCxnSpPr>
        <p:spPr>
          <a:xfrm rot="16200000" flipV="1">
            <a:off x="4649124" y="2017760"/>
            <a:ext cx="903634" cy="1858336"/>
          </a:xfrm>
          <a:prstGeom prst="bentConnector2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2870442-81B9-42E8-8AFC-A4BB1CE2C626}"/>
              </a:ext>
            </a:extLst>
          </p:cNvPr>
          <p:cNvSpPr txBox="1"/>
          <p:nvPr/>
        </p:nvSpPr>
        <p:spPr>
          <a:xfrm flipH="1">
            <a:off x="-2" y="21017"/>
            <a:ext cx="50875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Sub-topic 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424B17-4E45-41EA-9A53-A15CF648CFBD}"/>
              </a:ext>
            </a:extLst>
          </p:cNvPr>
          <p:cNvSpPr txBox="1"/>
          <p:nvPr/>
        </p:nvSpPr>
        <p:spPr>
          <a:xfrm>
            <a:off x="3245428" y="208062"/>
            <a:ext cx="7552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Goal: </a:t>
            </a:r>
          </a:p>
          <a:p>
            <a:r>
              <a:rPr lang="en-SG" sz="2800" dirty="0"/>
              <a:t>To investigate synergies and trade-offs of different irrigation strategies within the nexus</a:t>
            </a:r>
          </a:p>
        </p:txBody>
      </p:sp>
    </p:spTree>
    <p:extLst>
      <p:ext uri="{BB962C8B-B14F-4D97-AF65-F5344CB8AC3E}">
        <p14:creationId xmlns:p14="http://schemas.microsoft.com/office/powerpoint/2010/main" val="290334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FE39AC10-09DF-4BC6-A191-72FC76126B56}"/>
              </a:ext>
            </a:extLst>
          </p:cNvPr>
          <p:cNvSpPr txBox="1"/>
          <p:nvPr/>
        </p:nvSpPr>
        <p:spPr>
          <a:xfrm>
            <a:off x="1206898" y="5872468"/>
            <a:ext cx="1031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accent1"/>
                </a:solidFill>
              </a:rPr>
              <a:t>	Regional 					Continental			Global	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E2BDA2-A6F6-4B50-903B-4EEC2B79DE3B}"/>
              </a:ext>
            </a:extLst>
          </p:cNvPr>
          <p:cNvSpPr txBox="1"/>
          <p:nvPr/>
        </p:nvSpPr>
        <p:spPr>
          <a:xfrm rot="16200000">
            <a:off x="-1253896" y="3426633"/>
            <a:ext cx="465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accent1"/>
                </a:solidFill>
              </a:rPr>
              <a:t>Hours  Days	Months		Years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451BCD-4004-4F8F-A4F4-F8B8600D81A3}"/>
              </a:ext>
            </a:extLst>
          </p:cNvPr>
          <p:cNvSpPr txBox="1"/>
          <p:nvPr/>
        </p:nvSpPr>
        <p:spPr>
          <a:xfrm rot="16200000">
            <a:off x="-183872" y="2771652"/>
            <a:ext cx="102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Planning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62A3CCD-47DB-4621-99CE-A60A6D37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426" y="3554762"/>
            <a:ext cx="1455546" cy="15622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3</a:t>
            </a:fld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C5198-CA25-4463-ACFE-1861AD5CD212}"/>
              </a:ext>
            </a:extLst>
          </p:cNvPr>
          <p:cNvSpPr txBox="1"/>
          <p:nvPr/>
        </p:nvSpPr>
        <p:spPr>
          <a:xfrm flipH="1">
            <a:off x="-2" y="21017"/>
            <a:ext cx="639137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Water-Energy-Land Models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C92C54-78B8-4C3E-ACE7-05808C2EA896}"/>
              </a:ext>
            </a:extLst>
          </p:cNvPr>
          <p:cNvCxnSpPr>
            <a:cxnSpLocks/>
          </p:cNvCxnSpPr>
          <p:nvPr/>
        </p:nvCxnSpPr>
        <p:spPr>
          <a:xfrm>
            <a:off x="1234909" y="5901183"/>
            <a:ext cx="1020923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5D65445-5F83-420C-94BA-FA38992C4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370" y="1022582"/>
            <a:ext cx="5058171" cy="210236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95284D4-4ADF-4950-A553-21B10785CD80}"/>
              </a:ext>
            </a:extLst>
          </p:cNvPr>
          <p:cNvSpPr txBox="1"/>
          <p:nvPr/>
        </p:nvSpPr>
        <p:spPr>
          <a:xfrm>
            <a:off x="9816505" y="1505169"/>
            <a:ext cx="228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Calvin et al. (2019)</a:t>
            </a:r>
          </a:p>
          <a:p>
            <a:r>
              <a:rPr lang="en-SG" dirty="0"/>
              <a:t>Model: GCAM v5.1</a:t>
            </a:r>
          </a:p>
          <a:p>
            <a:r>
              <a:rPr lang="en-SG" dirty="0"/>
              <a:t>Scale: Global</a:t>
            </a:r>
          </a:p>
          <a:p>
            <a:r>
              <a:rPr lang="en-SG" dirty="0"/>
              <a:t>Time-step: 5 years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03D6620-78B3-4341-B284-12F2DA620FE6}"/>
              </a:ext>
            </a:extLst>
          </p:cNvPr>
          <p:cNvCxnSpPr>
            <a:cxnSpLocks/>
          </p:cNvCxnSpPr>
          <p:nvPr/>
        </p:nvCxnSpPr>
        <p:spPr>
          <a:xfrm flipV="1">
            <a:off x="1234909" y="1216061"/>
            <a:ext cx="0" cy="468512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C212AC2-3D57-4199-9AC4-8D95882DB8E5}"/>
              </a:ext>
            </a:extLst>
          </p:cNvPr>
          <p:cNvSpPr txBox="1"/>
          <p:nvPr/>
        </p:nvSpPr>
        <p:spPr>
          <a:xfrm>
            <a:off x="6692811" y="4396199"/>
            <a:ext cx="228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err="1"/>
              <a:t>Kahil</a:t>
            </a:r>
            <a:r>
              <a:rPr lang="en-SG" dirty="0"/>
              <a:t> et al. (2018)</a:t>
            </a:r>
          </a:p>
          <a:p>
            <a:r>
              <a:rPr lang="en-SG" dirty="0"/>
              <a:t>Model: ECHO</a:t>
            </a:r>
          </a:p>
          <a:p>
            <a:r>
              <a:rPr lang="en-SG" dirty="0"/>
              <a:t>Scale: Continental</a:t>
            </a:r>
          </a:p>
          <a:p>
            <a:r>
              <a:rPr lang="en-SG" dirty="0"/>
              <a:t>Time-step: Monthly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34225F-7080-421C-BB38-063D10499DB5}"/>
              </a:ext>
            </a:extLst>
          </p:cNvPr>
          <p:cNvSpPr txBox="1"/>
          <p:nvPr/>
        </p:nvSpPr>
        <p:spPr>
          <a:xfrm>
            <a:off x="1678119" y="2956318"/>
            <a:ext cx="228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Vinca et al. (2019)</a:t>
            </a:r>
          </a:p>
          <a:p>
            <a:r>
              <a:rPr lang="en-SG" dirty="0"/>
              <a:t>Model: NEST</a:t>
            </a:r>
          </a:p>
          <a:p>
            <a:r>
              <a:rPr lang="en-SG" dirty="0"/>
              <a:t>Scale: River basin</a:t>
            </a:r>
          </a:p>
          <a:p>
            <a:r>
              <a:rPr lang="en-SG" dirty="0"/>
              <a:t>Time-step: Monthly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249484-9861-40EC-9ADC-6A76BFE27668}"/>
              </a:ext>
            </a:extLst>
          </p:cNvPr>
          <p:cNvSpPr txBox="1"/>
          <p:nvPr/>
        </p:nvSpPr>
        <p:spPr>
          <a:xfrm>
            <a:off x="10829287" y="5529864"/>
            <a:ext cx="115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/>
              <a:t>Spatial scale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B9C2D6-AE50-4782-9CBF-5E096D9BCFC3}"/>
              </a:ext>
            </a:extLst>
          </p:cNvPr>
          <p:cNvGrpSpPr/>
          <p:nvPr/>
        </p:nvGrpSpPr>
        <p:grpSpPr>
          <a:xfrm>
            <a:off x="3593575" y="3466533"/>
            <a:ext cx="1609718" cy="1417752"/>
            <a:chOff x="2904322" y="3656115"/>
            <a:chExt cx="1609718" cy="141775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1D89E6D-7D83-445F-99B8-74E140F01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7F8"/>
                </a:clrFrom>
                <a:clrTo>
                  <a:srgbClr val="F6F7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4322" y="3656115"/>
              <a:ext cx="1455547" cy="130294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12939D-4F19-438F-82CE-58295E685D9C}"/>
                </a:ext>
              </a:extLst>
            </p:cNvPr>
            <p:cNvSpPr/>
            <p:nvPr/>
          </p:nvSpPr>
          <p:spPr>
            <a:xfrm>
              <a:off x="3360452" y="4590905"/>
              <a:ext cx="1153588" cy="482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83B5AB56-F164-4A1E-A4C2-488B483A60D2}"/>
              </a:ext>
            </a:extLst>
          </p:cNvPr>
          <p:cNvSpPr/>
          <p:nvPr/>
        </p:nvSpPr>
        <p:spPr>
          <a:xfrm>
            <a:off x="3106305" y="4052289"/>
            <a:ext cx="245092" cy="263903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BB95422C-C02F-4221-ABEC-7623C2A7BF08}"/>
              </a:ext>
            </a:extLst>
          </p:cNvPr>
          <p:cNvSpPr/>
          <p:nvPr/>
        </p:nvSpPr>
        <p:spPr>
          <a:xfrm>
            <a:off x="6740253" y="4052289"/>
            <a:ext cx="245092" cy="263903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C5CFE444-F099-4812-9CDE-5AA922E45E5F}"/>
              </a:ext>
            </a:extLst>
          </p:cNvPr>
          <p:cNvSpPr/>
          <p:nvPr/>
        </p:nvSpPr>
        <p:spPr>
          <a:xfrm>
            <a:off x="10647606" y="1283891"/>
            <a:ext cx="245092" cy="263903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DE97E3-C61C-4105-84B2-98577270A3DD}"/>
              </a:ext>
            </a:extLst>
          </p:cNvPr>
          <p:cNvSpPr txBox="1"/>
          <p:nvPr/>
        </p:nvSpPr>
        <p:spPr>
          <a:xfrm>
            <a:off x="598727" y="851903"/>
            <a:ext cx="131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Temporal scale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5C66B-16BF-4ED1-A89E-3F228CFB07BF}"/>
              </a:ext>
            </a:extLst>
          </p:cNvPr>
          <p:cNvSpPr/>
          <p:nvPr/>
        </p:nvSpPr>
        <p:spPr>
          <a:xfrm>
            <a:off x="1234907" y="4700853"/>
            <a:ext cx="2246635" cy="1200328"/>
          </a:xfrm>
          <a:prstGeom prst="rect">
            <a:avLst/>
          </a:prstGeom>
          <a:pattFill prst="wdUpDiag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1C910B1-08BE-4BA9-9558-F2626E8EC1C2}"/>
              </a:ext>
            </a:extLst>
          </p:cNvPr>
          <p:cNvCxnSpPr>
            <a:cxnSpLocks/>
          </p:cNvCxnSpPr>
          <p:nvPr/>
        </p:nvCxnSpPr>
        <p:spPr>
          <a:xfrm>
            <a:off x="558657" y="1246364"/>
            <a:ext cx="0" cy="341990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0C037B-CA1B-40E3-8A9F-D3E5BE9CF319}"/>
              </a:ext>
            </a:extLst>
          </p:cNvPr>
          <p:cNvCxnSpPr>
            <a:cxnSpLocks/>
          </p:cNvCxnSpPr>
          <p:nvPr/>
        </p:nvCxnSpPr>
        <p:spPr>
          <a:xfrm>
            <a:off x="558657" y="4666272"/>
            <a:ext cx="0" cy="123490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FF32B5A-C41B-4107-B024-8A37C6E2004B}"/>
              </a:ext>
            </a:extLst>
          </p:cNvPr>
          <p:cNvSpPr txBox="1"/>
          <p:nvPr/>
        </p:nvSpPr>
        <p:spPr>
          <a:xfrm rot="16200000">
            <a:off x="-288605" y="5116351"/>
            <a:ext cx="123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Operations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F52043-C9E4-4BD0-A6F2-3EE17683B8CE}"/>
              </a:ext>
            </a:extLst>
          </p:cNvPr>
          <p:cNvGrpSpPr/>
          <p:nvPr/>
        </p:nvGrpSpPr>
        <p:grpSpPr>
          <a:xfrm>
            <a:off x="5088009" y="956816"/>
            <a:ext cx="4829507" cy="2013020"/>
            <a:chOff x="5057529" y="956816"/>
            <a:chExt cx="4829507" cy="20130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0067C0-3A4D-4EDD-84FF-C60AB2E5BAA5}"/>
                </a:ext>
              </a:extLst>
            </p:cNvPr>
            <p:cNvSpPr txBox="1"/>
            <p:nvPr/>
          </p:nvSpPr>
          <p:spPr>
            <a:xfrm>
              <a:off x="5313032" y="1106564"/>
              <a:ext cx="4574004" cy="175432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SG" sz="1800" b="1" i="0" u="none" strike="noStrike" baseline="0" dirty="0">
                  <a:latin typeface="NimbusRomNo9L-Regu"/>
                </a:rPr>
                <a:t>   Individual component modules </a:t>
              </a:r>
              <a:r>
                <a:rPr lang="en-US" sz="1800" b="1" i="0" u="none" strike="noStrike" baseline="0" dirty="0">
                  <a:latin typeface="NimbusRomNo9L-Regu"/>
                </a:rPr>
                <a:t>in GCAM are designed to capture key characteristics of the underlying systems; however, because its focus is on the interactions among systems, </a:t>
              </a:r>
            </a:p>
            <a:p>
              <a:pPr algn="l"/>
              <a:r>
                <a:rPr lang="en-US" sz="1800" b="1" i="0" u="none" strike="noStrike" baseline="0" dirty="0">
                  <a:solidFill>
                    <a:srgbClr val="FF0000"/>
                  </a:solidFill>
                  <a:latin typeface="NimbusRomNo9L-Regu"/>
                </a:rPr>
                <a:t>it does not include the level of detail found in sector- or process-specific models.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50BA34-4C25-446B-B458-C1C81DB6683E}"/>
                </a:ext>
              </a:extLst>
            </p:cNvPr>
            <p:cNvSpPr txBox="1"/>
            <p:nvPr/>
          </p:nvSpPr>
          <p:spPr>
            <a:xfrm>
              <a:off x="5057529" y="956816"/>
              <a:ext cx="573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800" dirty="0">
                  <a:latin typeface="Arial Black" panose="020B0A04020102020204" pitchFamily="34" charset="0"/>
                </a:rPr>
                <a:t>“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798252-CEE4-4593-BEBA-502131E810C3}"/>
                </a:ext>
              </a:extLst>
            </p:cNvPr>
            <p:cNvSpPr txBox="1"/>
            <p:nvPr/>
          </p:nvSpPr>
          <p:spPr>
            <a:xfrm rot="10800000">
              <a:off x="8997140" y="2138839"/>
              <a:ext cx="651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800" dirty="0">
                  <a:latin typeface="Arial Black" panose="020B0A04020102020204" pitchFamily="34" charset="0"/>
                </a:rPr>
                <a:t>“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D55CDE-5FC6-4BAF-8907-443B82F1FB97}"/>
              </a:ext>
            </a:extLst>
          </p:cNvPr>
          <p:cNvGrpSpPr/>
          <p:nvPr/>
        </p:nvGrpSpPr>
        <p:grpSpPr>
          <a:xfrm>
            <a:off x="8186398" y="3218376"/>
            <a:ext cx="3517037" cy="1599026"/>
            <a:chOff x="8408221" y="3228338"/>
            <a:chExt cx="3517037" cy="159902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AA0730E-2E30-4355-B0F9-9B42F081D547}"/>
                </a:ext>
              </a:extLst>
            </p:cNvPr>
            <p:cNvSpPr txBox="1"/>
            <p:nvPr/>
          </p:nvSpPr>
          <p:spPr>
            <a:xfrm>
              <a:off x="8633973" y="3429044"/>
              <a:ext cx="3291285" cy="120032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i="0" u="none" strike="noStrike" baseline="0" dirty="0">
                  <a:latin typeface="AdvTTe45e47d2"/>
                </a:rPr>
                <a:t>  While these assumptions are reasonable for modeling at large scale, </a:t>
              </a:r>
              <a:r>
                <a:rPr lang="en-US" sz="1800" b="1" i="0" u="none" strike="noStrike" baseline="0" dirty="0">
                  <a:solidFill>
                    <a:srgbClr val="FF0000"/>
                  </a:solidFill>
                  <a:latin typeface="AdvTTe45e47d2"/>
                </a:rPr>
                <a:t>it may not be suitable for detailed basin studies</a:t>
              </a:r>
              <a:r>
                <a:rPr lang="en-US" sz="1800" b="1" i="0" u="none" strike="noStrike" baseline="0" dirty="0">
                  <a:latin typeface="AdvTTe45e47d2"/>
                </a:rPr>
                <a:t> …</a:t>
              </a:r>
              <a:endParaRPr lang="en-SG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FCD48C-7C4F-4BD1-AD45-25A07AE2A31A}"/>
                </a:ext>
              </a:extLst>
            </p:cNvPr>
            <p:cNvSpPr txBox="1"/>
            <p:nvPr/>
          </p:nvSpPr>
          <p:spPr>
            <a:xfrm>
              <a:off x="8408221" y="3228338"/>
              <a:ext cx="573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800" dirty="0">
                  <a:latin typeface="Arial Black" panose="020B0A04020102020204" pitchFamily="34" charset="0"/>
                </a:rPr>
                <a:t>“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34F7983-E7D1-4685-B39D-84CB9E0DC69C}"/>
                </a:ext>
              </a:extLst>
            </p:cNvPr>
            <p:cNvSpPr txBox="1"/>
            <p:nvPr/>
          </p:nvSpPr>
          <p:spPr>
            <a:xfrm rot="10800000">
              <a:off x="10825113" y="3996367"/>
              <a:ext cx="651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800" dirty="0">
                  <a:latin typeface="Arial Black" panose="020B0A04020102020204" pitchFamily="34" charset="0"/>
                </a:rPr>
                <a:t>“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C59F398-5228-4683-B545-3DB501062AFB}"/>
              </a:ext>
            </a:extLst>
          </p:cNvPr>
          <p:cNvGrpSpPr/>
          <p:nvPr/>
        </p:nvGrpSpPr>
        <p:grpSpPr>
          <a:xfrm>
            <a:off x="3315674" y="3007017"/>
            <a:ext cx="3197923" cy="1997943"/>
            <a:chOff x="8360817" y="3250928"/>
            <a:chExt cx="3197923" cy="199794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AB09905-EC32-4700-AA1E-8BC6F9544213}"/>
                </a:ext>
              </a:extLst>
            </p:cNvPr>
            <p:cNvSpPr txBox="1"/>
            <p:nvPr/>
          </p:nvSpPr>
          <p:spPr>
            <a:xfrm>
              <a:off x="8633974" y="3429044"/>
              <a:ext cx="2924766" cy="175432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i="0" u="none" strike="noStrike" baseline="0" dirty="0">
                  <a:latin typeface="NimbusRomNo9L-Regu"/>
                </a:rPr>
                <a:t>  Increasing spatial and temporal resolution might be helpful to </a:t>
              </a:r>
              <a:r>
                <a:rPr lang="en-US" sz="1800" b="1" i="0" u="none" strike="noStrike" baseline="0" dirty="0">
                  <a:solidFill>
                    <a:srgbClr val="FF0000"/>
                  </a:solidFill>
                  <a:latin typeface="NimbusRomNo9L-Regu"/>
                </a:rPr>
                <a:t>focus on sub-regions and identify possible critical areas with </a:t>
              </a:r>
              <a:r>
                <a:rPr lang="en-SG" sz="1800" b="1" i="0" u="none" strike="noStrike" baseline="0" dirty="0">
                  <a:solidFill>
                    <a:srgbClr val="FF0000"/>
                  </a:solidFill>
                  <a:latin typeface="NimbusRomNo9L-Regu"/>
                </a:rPr>
                <a:t>higher detail.</a:t>
              </a:r>
              <a:r>
                <a:rPr lang="en-SG" sz="1800" b="1" i="0" u="none" strike="noStrike" baseline="0" dirty="0">
                  <a:latin typeface="NimbusRomNo9L-Regu"/>
                </a:rPr>
                <a:t> </a:t>
              </a:r>
              <a:endParaRPr lang="en-SG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DC7E27-91C8-46F1-A83C-3940C4E7CE43}"/>
                </a:ext>
              </a:extLst>
            </p:cNvPr>
            <p:cNvSpPr txBox="1"/>
            <p:nvPr/>
          </p:nvSpPr>
          <p:spPr>
            <a:xfrm>
              <a:off x="8360817" y="3250928"/>
              <a:ext cx="573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800" dirty="0">
                  <a:latin typeface="Arial Black" panose="020B0A04020102020204" pitchFamily="34" charset="0"/>
                </a:rPr>
                <a:t>“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F059C8-08F0-4D25-8744-4194D08B0CAB}"/>
                </a:ext>
              </a:extLst>
            </p:cNvPr>
            <p:cNvSpPr txBox="1"/>
            <p:nvPr/>
          </p:nvSpPr>
          <p:spPr>
            <a:xfrm rot="10800000">
              <a:off x="10857343" y="4417874"/>
              <a:ext cx="651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800" dirty="0">
                  <a:latin typeface="Arial Black" panose="020B0A04020102020204" pitchFamily="34" charset="0"/>
                </a:rPr>
                <a:t>“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4F5B9A8-4211-410A-843D-11F8181993F2}"/>
              </a:ext>
            </a:extLst>
          </p:cNvPr>
          <p:cNvSpPr txBox="1"/>
          <p:nvPr/>
        </p:nvSpPr>
        <p:spPr>
          <a:xfrm>
            <a:off x="1270630" y="4735702"/>
            <a:ext cx="2164030" cy="1138773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1700" dirty="0">
                <a:solidFill>
                  <a:schemeClr val="accent2">
                    <a:lumMod val="50000"/>
                  </a:schemeClr>
                </a:solidFill>
              </a:rPr>
              <a:t>Characterize co-dependencies among different sectors at </a:t>
            </a:r>
          </a:p>
          <a:p>
            <a:pPr algn="ctr"/>
            <a:r>
              <a:rPr lang="en-SG" sz="1700" dirty="0">
                <a:solidFill>
                  <a:schemeClr val="accent2">
                    <a:lumMod val="50000"/>
                  </a:schemeClr>
                </a:solidFill>
              </a:rPr>
              <a:t>the operational level</a:t>
            </a:r>
          </a:p>
        </p:txBody>
      </p:sp>
    </p:spTree>
    <p:extLst>
      <p:ext uri="{BB962C8B-B14F-4D97-AF65-F5344CB8AC3E}">
        <p14:creationId xmlns:p14="http://schemas.microsoft.com/office/powerpoint/2010/main" val="17992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/>
      <p:bldP spid="32" grpId="0"/>
      <p:bldP spid="37" grpId="0"/>
      <p:bldP spid="41" grpId="0" animBg="1"/>
      <p:bldP spid="42" grpId="0" animBg="1"/>
      <p:bldP spid="43" grpId="0" animBg="1"/>
      <p:bldP spid="5" grpId="0" animBg="1"/>
      <p:bldP spid="35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CBCB9-E0B4-4493-BBFF-F3C67B70DBBE}"/>
              </a:ext>
            </a:extLst>
          </p:cNvPr>
          <p:cNvSpPr/>
          <p:nvPr/>
        </p:nvSpPr>
        <p:spPr>
          <a:xfrm>
            <a:off x="1159497" y="1593057"/>
            <a:ext cx="9002598" cy="3855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C94B55B-091A-4123-B406-DDA616E3F8DA}"/>
              </a:ext>
            </a:extLst>
          </p:cNvPr>
          <p:cNvSpPr/>
          <p:nvPr/>
        </p:nvSpPr>
        <p:spPr>
          <a:xfrm>
            <a:off x="4761113" y="3191761"/>
            <a:ext cx="2537992" cy="1323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201311-F851-4E35-A3C0-59EE8121771F}"/>
              </a:ext>
            </a:extLst>
          </p:cNvPr>
          <p:cNvSpPr/>
          <p:nvPr/>
        </p:nvSpPr>
        <p:spPr>
          <a:xfrm>
            <a:off x="1370029" y="4290962"/>
            <a:ext cx="2984924" cy="1006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AE8C-40B7-47FE-8EFB-649F63060064}"/>
              </a:ext>
            </a:extLst>
          </p:cNvPr>
          <p:cNvSpPr/>
          <p:nvPr/>
        </p:nvSpPr>
        <p:spPr>
          <a:xfrm>
            <a:off x="1370028" y="1777505"/>
            <a:ext cx="2984923" cy="1164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99D81-C256-45DF-BAE2-36AE75BAB3FA}"/>
              </a:ext>
            </a:extLst>
          </p:cNvPr>
          <p:cNvSpPr txBox="1"/>
          <p:nvPr/>
        </p:nvSpPr>
        <p:spPr>
          <a:xfrm>
            <a:off x="2279714" y="2040433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</a:t>
            </a:r>
          </a:p>
          <a:p>
            <a:pPr algn="ctr"/>
            <a:r>
              <a:rPr lang="en-SG" dirty="0"/>
              <a:t>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23C276-A4F2-4BE6-876D-187653C001F8}"/>
              </a:ext>
            </a:extLst>
          </p:cNvPr>
          <p:cNvCxnSpPr>
            <a:cxnSpLocks/>
            <a:stCxn id="91" idx="2"/>
            <a:endCxn id="69" idx="3"/>
          </p:cNvCxnSpPr>
          <p:nvPr/>
        </p:nvCxnSpPr>
        <p:spPr>
          <a:xfrm rot="5400000">
            <a:off x="7426856" y="2792123"/>
            <a:ext cx="933678" cy="1189179"/>
          </a:xfrm>
          <a:prstGeom prst="bentConnector2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48689-963A-48A0-A721-A3F10E8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262" y="6356350"/>
            <a:ext cx="2743200" cy="365125"/>
          </a:xfrm>
        </p:spPr>
        <p:txBody>
          <a:bodyPr/>
          <a:lstStyle/>
          <a:p>
            <a:fld id="{FCB28015-46E4-4C1D-BA82-BC539E295F87}" type="slidenum">
              <a:rPr lang="en-SG" smtClean="0"/>
              <a:t>30</a:t>
            </a:fld>
            <a:endParaRPr lang="en-SG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7B8ED5C-1490-401A-83B6-576CDF685B61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2862490" y="2941683"/>
            <a:ext cx="1" cy="1349279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80163FD-A2D1-4E4D-8B2A-34010D0628EC}"/>
              </a:ext>
            </a:extLst>
          </p:cNvPr>
          <p:cNvSpPr txBox="1"/>
          <p:nvPr/>
        </p:nvSpPr>
        <p:spPr>
          <a:xfrm>
            <a:off x="2279715" y="4515340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B192F0E-29E7-4B68-9ABD-8012AFCC9FFE}"/>
              </a:ext>
            </a:extLst>
          </p:cNvPr>
          <p:cNvCxnSpPr>
            <a:cxnSpLocks/>
            <a:stCxn id="49" idx="3"/>
            <a:endCxn id="69" idx="2"/>
          </p:cNvCxnSpPr>
          <p:nvPr/>
        </p:nvCxnSpPr>
        <p:spPr>
          <a:xfrm flipV="1">
            <a:off x="4354953" y="4515340"/>
            <a:ext cx="1675156" cy="278894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DC07B7C-A084-49A3-A36D-57F815851B60}"/>
              </a:ext>
            </a:extLst>
          </p:cNvPr>
          <p:cNvCxnSpPr>
            <a:cxnSpLocks/>
            <a:stCxn id="48" idx="3"/>
            <a:endCxn id="91" idx="1"/>
          </p:cNvCxnSpPr>
          <p:nvPr/>
        </p:nvCxnSpPr>
        <p:spPr>
          <a:xfrm flipV="1">
            <a:off x="4354951" y="2337784"/>
            <a:ext cx="2640871" cy="2181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3339709-42F4-42F9-AF82-E48CA9008E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5875" y="2023318"/>
            <a:ext cx="716374" cy="6805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3041F48-9B53-4F23-B720-1B496BE7E828}"/>
              </a:ext>
            </a:extLst>
          </p:cNvPr>
          <p:cNvGrpSpPr/>
          <p:nvPr/>
        </p:nvGrpSpPr>
        <p:grpSpPr>
          <a:xfrm>
            <a:off x="1516607" y="4533286"/>
            <a:ext cx="753105" cy="664451"/>
            <a:chOff x="-1052892" y="4709278"/>
            <a:chExt cx="753105" cy="6644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771660-AF67-41E0-94B1-FD621CDF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52892" y="4712117"/>
              <a:ext cx="753105" cy="651334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864D606-EE5C-4EF4-BF34-30C85097E2FB}"/>
                </a:ext>
              </a:extLst>
            </p:cNvPr>
            <p:cNvSpPr/>
            <p:nvPr/>
          </p:nvSpPr>
          <p:spPr>
            <a:xfrm>
              <a:off x="-1035271" y="4709278"/>
              <a:ext cx="715610" cy="66445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0153A2DA-D395-4D8A-9AFD-64FAF86C1BEA}"/>
              </a:ext>
            </a:extLst>
          </p:cNvPr>
          <p:cNvSpPr txBox="1"/>
          <p:nvPr/>
        </p:nvSpPr>
        <p:spPr>
          <a:xfrm>
            <a:off x="5064395" y="3398745"/>
            <a:ext cx="19314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</a:t>
            </a:r>
          </a:p>
          <a:p>
            <a:pPr algn="ctr"/>
            <a:r>
              <a:rPr lang="en-SG" dirty="0"/>
              <a:t>re-operation model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75F624-20CE-468E-976E-DDB5944DB513}"/>
              </a:ext>
            </a:extLst>
          </p:cNvPr>
          <p:cNvGrpSpPr/>
          <p:nvPr/>
        </p:nvGrpSpPr>
        <p:grpSpPr>
          <a:xfrm>
            <a:off x="6995822" y="1755695"/>
            <a:ext cx="2984923" cy="1164178"/>
            <a:chOff x="8045765" y="1434356"/>
            <a:chExt cx="2984923" cy="1164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ECE1C34-97C4-4F9A-AE98-084DC61ECC1C}"/>
                </a:ext>
              </a:extLst>
            </p:cNvPr>
            <p:cNvSpPr/>
            <p:nvPr/>
          </p:nvSpPr>
          <p:spPr>
            <a:xfrm>
              <a:off x="8045765" y="1434356"/>
              <a:ext cx="2984923" cy="11641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9804254-E1BA-486B-B9DC-213D2A16810D}"/>
                </a:ext>
              </a:extLst>
            </p:cNvPr>
            <p:cNvSpPr txBox="1"/>
            <p:nvPr/>
          </p:nvSpPr>
          <p:spPr>
            <a:xfrm>
              <a:off x="8955451" y="1697284"/>
              <a:ext cx="193142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Crop </a:t>
              </a:r>
            </a:p>
            <a:p>
              <a:pPr algn="ctr"/>
              <a:r>
                <a:rPr lang="en-SG" dirty="0"/>
                <a:t>model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DC795BA-3276-45FE-9BD3-12F2898F5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189575" y="1510224"/>
              <a:ext cx="647948" cy="9398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FCC21F6-7D4A-4C3A-BEBB-AF3FDB8AADCC}"/>
              </a:ext>
            </a:extLst>
          </p:cNvPr>
          <p:cNvSpPr txBox="1"/>
          <p:nvPr/>
        </p:nvSpPr>
        <p:spPr>
          <a:xfrm>
            <a:off x="1553208" y="3421801"/>
            <a:ext cx="143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Hydropower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1C5FD68-3710-4B79-A70B-14C28BB8471E}"/>
              </a:ext>
            </a:extLst>
          </p:cNvPr>
          <p:cNvSpPr txBox="1"/>
          <p:nvPr/>
        </p:nvSpPr>
        <p:spPr>
          <a:xfrm>
            <a:off x="5110524" y="1968452"/>
            <a:ext cx="143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Crop water</a:t>
            </a:r>
          </a:p>
        </p:txBody>
      </p:sp>
      <p:cxnSp>
        <p:nvCxnSpPr>
          <p:cNvPr id="98" name="Straight Arrow Connector 80">
            <a:extLst>
              <a:ext uri="{FF2B5EF4-FFF2-40B4-BE49-F238E27FC236}">
                <a16:creationId xmlns:a16="http://schemas.microsoft.com/office/drawing/2014/main" id="{DEDE5628-076B-4B8B-9F54-A4CB168F1997}"/>
              </a:ext>
            </a:extLst>
          </p:cNvPr>
          <p:cNvCxnSpPr>
            <a:cxnSpLocks/>
            <a:stCxn id="69" idx="1"/>
            <a:endCxn id="5" idx="2"/>
          </p:cNvCxnSpPr>
          <p:nvPr/>
        </p:nvCxnSpPr>
        <p:spPr>
          <a:xfrm rot="10800000">
            <a:off x="3245429" y="2686765"/>
            <a:ext cx="1515685" cy="1166787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80">
            <a:extLst>
              <a:ext uri="{FF2B5EF4-FFF2-40B4-BE49-F238E27FC236}">
                <a16:creationId xmlns:a16="http://schemas.microsoft.com/office/drawing/2014/main" id="{AE972046-63E9-42AF-B254-022C0A79C1B1}"/>
              </a:ext>
            </a:extLst>
          </p:cNvPr>
          <p:cNvCxnSpPr>
            <a:cxnSpLocks/>
            <a:stCxn id="87" idx="0"/>
          </p:cNvCxnSpPr>
          <p:nvPr/>
        </p:nvCxnSpPr>
        <p:spPr>
          <a:xfrm rot="16200000" flipV="1">
            <a:off x="4649124" y="2017760"/>
            <a:ext cx="903634" cy="1858336"/>
          </a:xfrm>
          <a:prstGeom prst="bentConnector2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2870442-81B9-42E8-8AFC-A4BB1CE2C626}"/>
              </a:ext>
            </a:extLst>
          </p:cNvPr>
          <p:cNvSpPr txBox="1"/>
          <p:nvPr/>
        </p:nvSpPr>
        <p:spPr>
          <a:xfrm flipH="1">
            <a:off x="-2" y="21017"/>
            <a:ext cx="50875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Sub-topic 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424B17-4E45-41EA-9A53-A15CF648CFBD}"/>
              </a:ext>
            </a:extLst>
          </p:cNvPr>
          <p:cNvSpPr txBox="1"/>
          <p:nvPr/>
        </p:nvSpPr>
        <p:spPr>
          <a:xfrm>
            <a:off x="3245428" y="208062"/>
            <a:ext cx="7552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Goal: </a:t>
            </a:r>
          </a:p>
          <a:p>
            <a:r>
              <a:rPr lang="en-SG" sz="2800" dirty="0"/>
              <a:t>To improve scalability of our </a:t>
            </a:r>
          </a:p>
          <a:p>
            <a:r>
              <a:rPr lang="en-SG" sz="2800" dirty="0"/>
              <a:t>water-energy-food modelling tool</a:t>
            </a:r>
          </a:p>
        </p:txBody>
      </p:sp>
    </p:spTree>
    <p:extLst>
      <p:ext uri="{BB962C8B-B14F-4D97-AF65-F5344CB8AC3E}">
        <p14:creationId xmlns:p14="http://schemas.microsoft.com/office/powerpoint/2010/main" val="963806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8BF2B8B-3A6B-47A4-9E3D-A0FC3EDC6128}"/>
              </a:ext>
            </a:extLst>
          </p:cNvPr>
          <p:cNvSpPr txBox="1"/>
          <p:nvPr/>
        </p:nvSpPr>
        <p:spPr>
          <a:xfrm>
            <a:off x="9126860" y="3625804"/>
            <a:ext cx="11158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cs typeface="Arial" panose="020B0604020202020204" pitchFamily="34" charset="0"/>
              </a:rPr>
              <a:t>May 2023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Complete 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3</a:t>
            </a:r>
            <a:r>
              <a:rPr lang="en-US" sz="1400" baseline="30000" dirty="0">
                <a:cs typeface="Arial" panose="020B0604020202020204" pitchFamily="34" charset="0"/>
              </a:rPr>
              <a:t>rd</a:t>
            </a:r>
            <a:r>
              <a:rPr lang="en-US" sz="1400" dirty="0">
                <a:cs typeface="Arial" panose="020B0604020202020204" pitchFamily="34" charset="0"/>
              </a:rPr>
              <a:t> sub-topic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DF23C4-ABAB-4EDB-AC0D-1A0AFE9A6725}"/>
              </a:ext>
            </a:extLst>
          </p:cNvPr>
          <p:cNvSpPr txBox="1"/>
          <p:nvPr/>
        </p:nvSpPr>
        <p:spPr>
          <a:xfrm>
            <a:off x="10013212" y="3610287"/>
            <a:ext cx="1104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cs typeface="Arial" panose="020B0604020202020204" pitchFamily="34" charset="0"/>
              </a:rPr>
              <a:t>Jul 2023 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Final Exam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3F68A2-971B-4570-9BC8-63E8D3323ABD}"/>
              </a:ext>
            </a:extLst>
          </p:cNvPr>
          <p:cNvCxnSpPr>
            <a:cxnSpLocks/>
          </p:cNvCxnSpPr>
          <p:nvPr/>
        </p:nvCxnSpPr>
        <p:spPr>
          <a:xfrm>
            <a:off x="1762125" y="3065166"/>
            <a:ext cx="9365369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28937F-A0DF-4DDC-835A-F1F269A737C0}"/>
              </a:ext>
            </a:extLst>
          </p:cNvPr>
          <p:cNvCxnSpPr>
            <a:cxnSpLocks/>
          </p:cNvCxnSpPr>
          <p:nvPr/>
        </p:nvCxnSpPr>
        <p:spPr>
          <a:xfrm>
            <a:off x="1769928" y="2889471"/>
            <a:ext cx="0" cy="731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7723B50-156F-43C5-B6FB-F6A07448AA20}"/>
              </a:ext>
            </a:extLst>
          </p:cNvPr>
          <p:cNvSpPr txBox="1"/>
          <p:nvPr/>
        </p:nvSpPr>
        <p:spPr>
          <a:xfrm>
            <a:off x="1439433" y="3629437"/>
            <a:ext cx="1223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cs typeface="Arial" panose="020B0604020202020204" pitchFamily="34" charset="0"/>
              </a:rPr>
              <a:t>Jul 2021 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Complete 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cs typeface="Arial" panose="020B0604020202020204" pitchFamily="34" charset="0"/>
              </a:rPr>
              <a:t>st</a:t>
            </a:r>
            <a:r>
              <a:rPr lang="en-US" sz="1400" dirty="0">
                <a:cs typeface="Arial" panose="020B0604020202020204" pitchFamily="34" charset="0"/>
              </a:rPr>
              <a:t> sub-topic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Prelim Exam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FF34D2-4BB6-4452-AF4B-A738E85FEB0F}"/>
              </a:ext>
            </a:extLst>
          </p:cNvPr>
          <p:cNvCxnSpPr>
            <a:cxnSpLocks/>
          </p:cNvCxnSpPr>
          <p:nvPr/>
        </p:nvCxnSpPr>
        <p:spPr>
          <a:xfrm flipH="1">
            <a:off x="1162041" y="3063282"/>
            <a:ext cx="60788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C6E05A-3D2E-4C3C-996F-169F6085E958}"/>
              </a:ext>
            </a:extLst>
          </p:cNvPr>
          <p:cNvCxnSpPr>
            <a:cxnSpLocks/>
          </p:cNvCxnSpPr>
          <p:nvPr/>
        </p:nvCxnSpPr>
        <p:spPr>
          <a:xfrm>
            <a:off x="11136398" y="2889692"/>
            <a:ext cx="0" cy="731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181354-78F5-4741-BE77-9AE78D0D3838}"/>
              </a:ext>
            </a:extLst>
          </p:cNvPr>
          <p:cNvCxnSpPr>
            <a:cxnSpLocks/>
          </p:cNvCxnSpPr>
          <p:nvPr/>
        </p:nvCxnSpPr>
        <p:spPr>
          <a:xfrm>
            <a:off x="2441543" y="2526525"/>
            <a:ext cx="0" cy="731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18B325E-695F-4827-86A2-4D850E2A7581}"/>
              </a:ext>
            </a:extLst>
          </p:cNvPr>
          <p:cNvSpPr txBox="1"/>
          <p:nvPr/>
        </p:nvSpPr>
        <p:spPr>
          <a:xfrm>
            <a:off x="10931687" y="3612945"/>
            <a:ext cx="1044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cs typeface="Arial" panose="020B0604020202020204" pitchFamily="34" charset="0"/>
              </a:rPr>
              <a:t>Sep 2023 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Deadline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7BD7ADC-7243-4C4A-B8E0-21C49A5D7FDB}"/>
              </a:ext>
            </a:extLst>
          </p:cNvPr>
          <p:cNvCxnSpPr>
            <a:cxnSpLocks/>
          </p:cNvCxnSpPr>
          <p:nvPr/>
        </p:nvCxnSpPr>
        <p:spPr>
          <a:xfrm>
            <a:off x="5731489" y="2887808"/>
            <a:ext cx="0" cy="731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1B06C47-18BF-40E7-8022-1B24BACC97E0}"/>
              </a:ext>
            </a:extLst>
          </p:cNvPr>
          <p:cNvCxnSpPr>
            <a:cxnSpLocks/>
          </p:cNvCxnSpPr>
          <p:nvPr/>
        </p:nvCxnSpPr>
        <p:spPr>
          <a:xfrm>
            <a:off x="4655720" y="2513972"/>
            <a:ext cx="0" cy="731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4AB6973-1356-49D8-9D1E-64215E3DA61D}"/>
              </a:ext>
            </a:extLst>
          </p:cNvPr>
          <p:cNvCxnSpPr>
            <a:cxnSpLocks/>
          </p:cNvCxnSpPr>
          <p:nvPr/>
        </p:nvCxnSpPr>
        <p:spPr>
          <a:xfrm>
            <a:off x="9691799" y="2878027"/>
            <a:ext cx="0" cy="731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9F782C9-2E23-4CC1-A904-BA66FD84F8A1}"/>
              </a:ext>
            </a:extLst>
          </p:cNvPr>
          <p:cNvCxnSpPr>
            <a:cxnSpLocks/>
          </p:cNvCxnSpPr>
          <p:nvPr/>
        </p:nvCxnSpPr>
        <p:spPr>
          <a:xfrm>
            <a:off x="10417136" y="2872280"/>
            <a:ext cx="0" cy="731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D50A280-EA93-483D-A36A-9C93FE331545}"/>
              </a:ext>
            </a:extLst>
          </p:cNvPr>
          <p:cNvSpPr txBox="1"/>
          <p:nvPr/>
        </p:nvSpPr>
        <p:spPr>
          <a:xfrm>
            <a:off x="5336924" y="3630074"/>
            <a:ext cx="11158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cs typeface="Arial" panose="020B0604020202020204" pitchFamily="34" charset="0"/>
              </a:rPr>
              <a:t>Jun 2022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Complete 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2</a:t>
            </a:r>
            <a:r>
              <a:rPr lang="en-US" sz="1400" baseline="30000" dirty="0">
                <a:cs typeface="Arial" panose="020B0604020202020204" pitchFamily="34" charset="0"/>
              </a:rPr>
              <a:t>nd</a:t>
            </a:r>
            <a:r>
              <a:rPr lang="en-US" sz="1400" dirty="0">
                <a:cs typeface="Arial" panose="020B0604020202020204" pitchFamily="34" charset="0"/>
              </a:rPr>
              <a:t> sub-topic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BB2C6BE-5FF6-4915-B400-CD16FBAE3B95}"/>
              </a:ext>
            </a:extLst>
          </p:cNvPr>
          <p:cNvSpPr txBox="1"/>
          <p:nvPr/>
        </p:nvSpPr>
        <p:spPr>
          <a:xfrm>
            <a:off x="4091761" y="1787861"/>
            <a:ext cx="12803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cs typeface="Arial" panose="020B0604020202020204" pitchFamily="34" charset="0"/>
              </a:rPr>
              <a:t>Spring 2022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Research attachment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2DF3FA-F807-4CA5-A3C3-CA90B9D14E00}"/>
              </a:ext>
            </a:extLst>
          </p:cNvPr>
          <p:cNvSpPr txBox="1"/>
          <p:nvPr/>
        </p:nvSpPr>
        <p:spPr>
          <a:xfrm flipH="1">
            <a:off x="-2" y="21017"/>
            <a:ext cx="50875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Timeline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4522E-B02C-4401-8990-73D160FCD728}"/>
              </a:ext>
            </a:extLst>
          </p:cNvPr>
          <p:cNvSpPr txBox="1"/>
          <p:nvPr/>
        </p:nvSpPr>
        <p:spPr>
          <a:xfrm flipH="1">
            <a:off x="803782" y="589519"/>
            <a:ext cx="28718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b="0" dirty="0">
                <a:solidFill>
                  <a:srgbClr val="00B0F0"/>
                </a:solidFill>
              </a:rPr>
              <a:t>What I plan to do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E40D0AF3-0A6D-4B74-A86F-3E69F52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B28015-46E4-4C1D-BA82-BC539E295F87}" type="slidenum">
              <a:rPr lang="en-SG" smtClean="0"/>
              <a:t>31</a:t>
            </a:fld>
            <a:endParaRPr lang="en-SG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04BC34-0B30-4B51-A67E-499C5408FFED}"/>
              </a:ext>
            </a:extLst>
          </p:cNvPr>
          <p:cNvSpPr txBox="1"/>
          <p:nvPr/>
        </p:nvSpPr>
        <p:spPr>
          <a:xfrm>
            <a:off x="1991807" y="1808216"/>
            <a:ext cx="938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cs typeface="Arial" panose="020B0604020202020204" pitchFamily="34" charset="0"/>
              </a:rPr>
              <a:t>Oct 2021 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Submit </a:t>
            </a:r>
          </a:p>
          <a:p>
            <a:pPr lvl="0"/>
            <a:r>
              <a:rPr lang="en-US" sz="1400" dirty="0"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cs typeface="Arial" panose="020B0604020202020204" pitchFamily="34" charset="0"/>
              </a:rPr>
              <a:t>st</a:t>
            </a:r>
            <a:r>
              <a:rPr lang="en-US" sz="1400" dirty="0">
                <a:cs typeface="Arial" panose="020B0604020202020204" pitchFamily="34" charset="0"/>
              </a:rPr>
              <a:t> paper</a:t>
            </a:r>
          </a:p>
        </p:txBody>
      </p:sp>
    </p:spTree>
    <p:extLst>
      <p:ext uri="{BB962C8B-B14F-4D97-AF65-F5344CB8AC3E}">
        <p14:creationId xmlns:p14="http://schemas.microsoft.com/office/powerpoint/2010/main" val="20233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7254D-F83D-4454-BD23-9837A9B5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32</a:t>
            </a:fld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4FF23-F48A-4CF1-9DB4-BE1956A204CC}"/>
              </a:ext>
            </a:extLst>
          </p:cNvPr>
          <p:cNvSpPr txBox="1"/>
          <p:nvPr/>
        </p:nvSpPr>
        <p:spPr>
          <a:xfrm flipH="1">
            <a:off x="0" y="0"/>
            <a:ext cx="50875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3600" b="0" dirty="0">
                <a:solidFill>
                  <a:schemeClr val="accent5">
                    <a:lumMod val="50000"/>
                  </a:schemeClr>
                </a:solidFill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72088-3B5E-4144-854C-AB3948CD9263}"/>
              </a:ext>
            </a:extLst>
          </p:cNvPr>
          <p:cNvSpPr txBox="1"/>
          <p:nvPr/>
        </p:nvSpPr>
        <p:spPr>
          <a:xfrm>
            <a:off x="194429" y="555724"/>
            <a:ext cx="114826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Chowdhury, A. K., Dang, T. D., Nguyen, H. T., Koh, R., &amp;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Galelli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S. (2021). The Greater Mekong's Climate‐Water‐Energy Nexus: How ENSO‐Triggered Regional Droughts Affect Power Supply and CO2 Emissions. Earth's Future, 9(3), e2020EF001814.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doi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SG" sz="1400" i="0" u="none" strike="noStrike" dirty="0">
                <a:solidFill>
                  <a:srgbClr val="005274"/>
                </a:solidFill>
                <a:effectLst/>
                <a:hlinkClick r:id="rId2"/>
              </a:rPr>
              <a:t>10.1029/2020EF001814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Chowdhury, A. K., Kern, J., Dang, T. D., &amp;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Galelli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S. (2020).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PowNet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a network-constrained unit commitment/economic dispatch model for large-scale power systems analysis. Journal of Open Research Software, 8(1).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doi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3"/>
              </a:rPr>
              <a:t>10.5334/jors.302</a:t>
            </a:r>
            <a:endParaRPr lang="en-US" sz="14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Electricite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Du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Cambodge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(2016). 2016 Annual Report. Technical Report,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Electricite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Du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Cambodge</a:t>
            </a:r>
            <a:endParaRPr lang="en-US" sz="14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Gebretsadik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Y.,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Fant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C., Strzepek, K., &amp; Arndt, C. (2016). Optimized reservoir operation model of regional wind and hydro power integration case study: Zambezi basin and South Africa. Applied Energy, 161, 574-582.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doi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SG" sz="1400" b="0" i="0" u="none" strike="noStrike" dirty="0">
                <a:solidFill>
                  <a:srgbClr val="0C7DBB"/>
                </a:solidFill>
                <a:effectLst/>
                <a:latin typeface="NexusSans"/>
                <a:hlinkClick r:id="rId4" tooltip="Persistent link using digital object identifier"/>
              </a:rPr>
              <a:t>10.1016/j.apenergy.2015.09.077</a:t>
            </a:r>
            <a:endParaRPr lang="en-US" sz="14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Harrigan, S., </a:t>
            </a:r>
            <a:r>
              <a:rPr lang="en-US" sz="1400" dirty="0" err="1"/>
              <a:t>Zsoter</a:t>
            </a:r>
            <a:r>
              <a:rPr lang="en-US" sz="1400" dirty="0"/>
              <a:t>, E., Alfieri, L., Prudhomme, C., </a:t>
            </a:r>
            <a:r>
              <a:rPr lang="en-US" sz="1400" dirty="0" err="1"/>
              <a:t>Salamon</a:t>
            </a:r>
            <a:r>
              <a:rPr lang="en-US" sz="1400" dirty="0"/>
              <a:t>, P., </a:t>
            </a:r>
            <a:r>
              <a:rPr lang="en-US" sz="1400" dirty="0" err="1"/>
              <a:t>Wetterhall</a:t>
            </a:r>
            <a:r>
              <a:rPr lang="en-US" sz="1400" dirty="0"/>
              <a:t>, F., C. Barnard, H. </a:t>
            </a:r>
            <a:r>
              <a:rPr lang="en-US" sz="1400" dirty="0" err="1"/>
              <a:t>Cloke</a:t>
            </a:r>
            <a:r>
              <a:rPr lang="en-US" sz="1400" dirty="0"/>
              <a:t> &amp; </a:t>
            </a:r>
            <a:r>
              <a:rPr lang="en-US" sz="1400" dirty="0" err="1"/>
              <a:t>Pappenberger</a:t>
            </a:r>
            <a:r>
              <a:rPr lang="en-US" sz="1400" dirty="0"/>
              <a:t>, F. (2020). GloFAS-ERA5 operational global river discharge reanalysis 1979–present. Earth System Science Data, 12(3), 2043-2060.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SG" sz="1400" dirty="0">
                <a:hlinkClick r:id="rId5"/>
              </a:rPr>
              <a:t>10.24381/cds.a4fdd6b9</a:t>
            </a:r>
            <a:endParaRPr lang="en-US" sz="14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Kahil</a:t>
            </a:r>
            <a:r>
              <a:rPr lang="en-US" sz="1400" dirty="0"/>
              <a:t>, T., Parkinson, S., Satoh, Y., </a:t>
            </a:r>
            <a:r>
              <a:rPr lang="en-US" sz="1400" dirty="0" err="1"/>
              <a:t>Greve</a:t>
            </a:r>
            <a:r>
              <a:rPr lang="en-US" sz="1400" dirty="0"/>
              <a:t>, P., </a:t>
            </a:r>
            <a:r>
              <a:rPr lang="en-US" sz="1400" dirty="0" err="1"/>
              <a:t>Burek</a:t>
            </a:r>
            <a:r>
              <a:rPr lang="en-US" sz="1400" dirty="0"/>
              <a:t>, P., </a:t>
            </a:r>
            <a:r>
              <a:rPr lang="en-US" sz="1400" dirty="0" err="1"/>
              <a:t>Veldkamp</a:t>
            </a:r>
            <a:r>
              <a:rPr lang="en-US" sz="1400" dirty="0"/>
              <a:t>, T. I., ... &amp; Wada, Y. (2018). A continental‐scale </a:t>
            </a:r>
            <a:r>
              <a:rPr lang="en-US" sz="1400" dirty="0" err="1"/>
              <a:t>hydroeconomic</a:t>
            </a:r>
            <a:r>
              <a:rPr lang="en-US" sz="1400" dirty="0"/>
              <a:t> model for integrating water‐energy‐land nexus solutions. Water resources research, 54(10), 7511-7533.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SG" sz="1400" i="0" u="none" strike="noStrike" dirty="0">
                <a:solidFill>
                  <a:srgbClr val="005274"/>
                </a:solidFill>
                <a:effectLst/>
                <a:hlinkClick r:id="rId6"/>
              </a:rPr>
              <a:t>10.1029/2017WR022478</a:t>
            </a:r>
            <a:endParaRPr lang="en-US" sz="14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Kelly, T. D., &amp; Foster, T. (2021). </a:t>
            </a:r>
            <a:r>
              <a:rPr lang="en-US" sz="1400" dirty="0" err="1"/>
              <a:t>AquaCrop-OSPy</a:t>
            </a:r>
            <a:r>
              <a:rPr lang="en-US" sz="1400" dirty="0"/>
              <a:t>: Bridging the gap between research and practice in crop-water modeling. Agricultural Water Management, 254, 106976.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SG" sz="1400" b="0" i="0" u="sng" dirty="0">
                <a:solidFill>
                  <a:srgbClr val="E9711C"/>
                </a:solidFill>
                <a:effectLst/>
                <a:latin typeface="NexusSans"/>
                <a:hlinkClick r:id="rId7" tooltip="Persistent link using digital object identifier"/>
              </a:rPr>
              <a:t>10.1016/j.agwat.2021.106976</a:t>
            </a:r>
            <a:endParaRPr lang="en-US" sz="14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Kern, J. D., </a:t>
            </a:r>
            <a:r>
              <a:rPr lang="en-US" sz="1400" dirty="0" err="1"/>
              <a:t>Patino-Echeverri</a:t>
            </a:r>
            <a:r>
              <a:rPr lang="en-US" sz="1400" dirty="0"/>
              <a:t>, D., &amp; </a:t>
            </a:r>
            <a:r>
              <a:rPr lang="en-US" sz="1400" dirty="0" err="1"/>
              <a:t>Characklis</a:t>
            </a:r>
            <a:r>
              <a:rPr lang="en-US" sz="1400" dirty="0"/>
              <a:t>, G. W. (2014). An integrated reservoir-power system model for evaluating the impacts of wind integration on hydropower resources. Renewable energy, 71, 553-562.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SG" sz="1400" b="0" i="0" u="none" strike="noStrike" dirty="0">
                <a:solidFill>
                  <a:srgbClr val="0C7DBB"/>
                </a:solidFill>
                <a:effectLst/>
                <a:latin typeface="NexusSans"/>
                <a:hlinkClick r:id="rId8" tooltip="Persistent link using digital object identifier"/>
              </a:rPr>
              <a:t>10.1016/j.renene.2014.06.014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National Center for Atmospheric Research Staff (Eds). Last modified 08 Nov 2017. "The Climate Data Guide: Climate Forecast System Reanalysis (CFSR)." Retrieved from </a:t>
            </a:r>
            <a:r>
              <a:rPr lang="en-US" sz="1400" dirty="0">
                <a:hlinkClick r:id="rId9"/>
              </a:rPr>
              <a:t>https://climatedataguide.ucar.edu/climate-data/climate-forecast-system-reanalysis-cfsr</a:t>
            </a:r>
            <a:r>
              <a:rPr lang="en-US" sz="1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sz="1400" b="0" i="0" dirty="0" err="1">
                <a:effectLst/>
              </a:rPr>
              <a:t>Pfenninger</a:t>
            </a:r>
            <a:r>
              <a:rPr lang="en-SG" sz="1400" b="0" i="0" dirty="0">
                <a:effectLst/>
              </a:rPr>
              <a:t>, S. &amp; </a:t>
            </a:r>
            <a:r>
              <a:rPr lang="en-SG" sz="1400" b="0" i="0" dirty="0" err="1">
                <a:effectLst/>
              </a:rPr>
              <a:t>Staffell</a:t>
            </a:r>
            <a:r>
              <a:rPr lang="en-SG" sz="1400" b="0" i="0" dirty="0">
                <a:effectLst/>
              </a:rPr>
              <a:t>, I. (2016). Long-term patterns of European PV output using 30 years of validated hourly reanalysis and satellite data. Energy 114, pp. 1251-1265. </a:t>
            </a:r>
            <a:r>
              <a:rPr lang="en-SG" sz="1400" b="0" i="0" dirty="0" err="1">
                <a:effectLst/>
              </a:rPr>
              <a:t>doi</a:t>
            </a:r>
            <a:r>
              <a:rPr lang="en-SG" sz="1400" b="0" i="0" dirty="0">
                <a:effectLst/>
              </a:rPr>
              <a:t>: </a:t>
            </a:r>
            <a:r>
              <a:rPr lang="en-SG" sz="1400" b="0" i="0" u="none" strike="noStrike" dirty="0">
                <a:solidFill>
                  <a:srgbClr val="3887BE"/>
                </a:solidFill>
                <a:effectLst/>
                <a:hlinkClick r:id="rId10"/>
              </a:rPr>
              <a:t>10.1016/j.energy.2016.08.060</a:t>
            </a:r>
            <a:endParaRPr lang="en-SG" sz="1400" b="0" i="0" dirty="0">
              <a:solidFill>
                <a:srgbClr val="595959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sz="1400" b="0" i="0" dirty="0" err="1">
                <a:effectLst/>
              </a:rPr>
              <a:t>Staffell</a:t>
            </a:r>
            <a:r>
              <a:rPr lang="en-SG" sz="1400" b="0" i="0" dirty="0">
                <a:effectLst/>
              </a:rPr>
              <a:t>, Iain and </a:t>
            </a:r>
            <a:r>
              <a:rPr lang="en-SG" sz="1400" b="0" i="0" dirty="0" err="1">
                <a:effectLst/>
              </a:rPr>
              <a:t>Pfenninger</a:t>
            </a:r>
            <a:r>
              <a:rPr lang="en-SG" sz="1400" b="0" i="0" dirty="0">
                <a:effectLst/>
              </a:rPr>
              <a:t>, Stefan (2016). Using Bias-Corrected Reanalysis to Simulate Current and Future Wind Power Output. Energy 114, pp. 1224-1239. </a:t>
            </a:r>
            <a:r>
              <a:rPr lang="en-SG" sz="1400" b="0" i="0" dirty="0" err="1">
                <a:effectLst/>
              </a:rPr>
              <a:t>doi</a:t>
            </a:r>
            <a:r>
              <a:rPr lang="en-SG" sz="1400" b="0" i="0" dirty="0">
                <a:effectLst/>
              </a:rPr>
              <a:t>: </a:t>
            </a:r>
            <a:r>
              <a:rPr lang="en-SG" sz="1400" b="0" i="0" u="none" strike="noStrike" dirty="0">
                <a:solidFill>
                  <a:srgbClr val="3887BE"/>
                </a:solidFill>
                <a:effectLst/>
                <a:hlinkClick r:id="rId11"/>
              </a:rPr>
              <a:t>10.1016/j.energy.2016.08.068</a:t>
            </a:r>
            <a:endParaRPr lang="en-SG" sz="1400" b="0" i="0" dirty="0">
              <a:solidFill>
                <a:srgbClr val="595959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Su</a:t>
            </a:r>
            <a:r>
              <a:rPr lang="en-US" sz="1400" dirty="0"/>
              <a:t>, Y., Kern, J. D., </a:t>
            </a:r>
            <a:r>
              <a:rPr lang="en-US" sz="1400" dirty="0" err="1"/>
              <a:t>Denaro</a:t>
            </a:r>
            <a:r>
              <a:rPr lang="en-US" sz="1400" dirty="0"/>
              <a:t>, S., Hill, J., Reed, P., Sun, Y., Cohen, J., &amp; </a:t>
            </a:r>
            <a:r>
              <a:rPr lang="en-US" sz="1400" dirty="0" err="1"/>
              <a:t>Characklis</a:t>
            </a:r>
            <a:r>
              <a:rPr lang="en-US" sz="1400" dirty="0"/>
              <a:t>, G. W. (2020). An open source model for quantifying risks in bulk electric power systems from spatially and temporally correlated hydrometeorological processes. Environmental Modelling &amp; Software, 126, 104667.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SG" sz="1400" b="0" i="0" u="sng" dirty="0">
                <a:solidFill>
                  <a:srgbClr val="E9711C"/>
                </a:solidFill>
                <a:effectLst/>
                <a:latin typeface="NexusSans"/>
                <a:hlinkClick r:id="rId12" tooltip="Persistent link using digital object identifier"/>
              </a:rPr>
              <a:t>10.1016/j.envsoft.2020.104667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Vinca, A., Parkinson, S., Byers, E., </a:t>
            </a:r>
            <a:r>
              <a:rPr lang="en-US" sz="1400" dirty="0" err="1"/>
              <a:t>Burek</a:t>
            </a:r>
            <a:r>
              <a:rPr lang="en-US" sz="1400" dirty="0"/>
              <a:t>, P., Khan, Z., </a:t>
            </a:r>
            <a:r>
              <a:rPr lang="en-US" sz="1400" dirty="0" err="1"/>
              <a:t>Krey</a:t>
            </a:r>
            <a:r>
              <a:rPr lang="en-US" sz="1400" dirty="0"/>
              <a:t>, V., ... &amp; </a:t>
            </a:r>
            <a:r>
              <a:rPr lang="en-US" sz="1400" dirty="0" err="1"/>
              <a:t>Riahi</a:t>
            </a:r>
            <a:r>
              <a:rPr lang="en-US" sz="1400" dirty="0"/>
              <a:t>, K. (2020). The </a:t>
            </a:r>
            <a:r>
              <a:rPr lang="en-US" sz="1400" dirty="0" err="1"/>
              <a:t>NExus</a:t>
            </a:r>
            <a:r>
              <a:rPr lang="en-US" sz="1400" dirty="0"/>
              <a:t> Solutions Tool (NEST) v1. 0: an open platform for optimizing multi-scale energy–water–land system transformations. Geoscientific Model Development, 13(3), 1095-1121.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US" sz="1400" dirty="0">
                <a:hlinkClick r:id="rId13"/>
              </a:rPr>
              <a:t>10.5194/gmd-2019-134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Voisin</a:t>
            </a:r>
            <a:r>
              <a:rPr lang="en-US" sz="1400" dirty="0"/>
              <a:t>, N., </a:t>
            </a:r>
            <a:r>
              <a:rPr lang="en-US" sz="1400" dirty="0" err="1"/>
              <a:t>Kintner</a:t>
            </a:r>
            <a:r>
              <a:rPr lang="en-US" sz="1400" dirty="0"/>
              <a:t>-Meyer, M., Skaggs, R., Nguyen, T., Wu, D., Dirks, J., </a:t>
            </a:r>
            <a:r>
              <a:rPr lang="en-US" sz="1400" dirty="0" err="1"/>
              <a:t>Xie</a:t>
            </a:r>
            <a:r>
              <a:rPr lang="en-US" sz="1400" dirty="0"/>
              <a:t>, Y., &amp; Hejazi, M. (2016). Vulnerability of the US western electric grid to hydro-climatological conditions: How bad can it get?. Energy, 115, 1-12.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SG" sz="1400" b="0" i="0" u="sng" dirty="0">
                <a:solidFill>
                  <a:srgbClr val="E9711C"/>
                </a:solidFill>
                <a:effectLst/>
                <a:latin typeface="NexusSans"/>
                <a:hlinkClick r:id="rId14" tooltip="Persistent link using digital object identifier"/>
              </a:rPr>
              <a:t>10.1016/j.energy.2016.08.059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036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7254D-F83D-4454-BD23-9837A9B5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33</a:t>
            </a:fld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41326-713B-4C36-9BEF-5A75EDA9B2B3}"/>
              </a:ext>
            </a:extLst>
          </p:cNvPr>
          <p:cNvSpPr txBox="1"/>
          <p:nvPr/>
        </p:nvSpPr>
        <p:spPr>
          <a:xfrm>
            <a:off x="2994581" y="2767280"/>
            <a:ext cx="6202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0" dirty="0">
                <a:latin typeface="+mj-lt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44180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4</a:t>
            </a:fld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C5198-CA25-4463-ACFE-1861AD5CD212}"/>
              </a:ext>
            </a:extLst>
          </p:cNvPr>
          <p:cNvSpPr txBox="1"/>
          <p:nvPr/>
        </p:nvSpPr>
        <p:spPr>
          <a:xfrm flipH="1">
            <a:off x="-2" y="21017"/>
            <a:ext cx="639137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Research goals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FB3FFC-46EF-4714-B4DA-FD00D69E47FF}"/>
              </a:ext>
            </a:extLst>
          </p:cNvPr>
          <p:cNvGrpSpPr/>
          <p:nvPr/>
        </p:nvGrpSpPr>
        <p:grpSpPr>
          <a:xfrm>
            <a:off x="-662759" y="1327791"/>
            <a:ext cx="8128000" cy="5418667"/>
            <a:chOff x="2032000" y="790458"/>
            <a:chExt cx="8128000" cy="5418667"/>
          </a:xfrm>
        </p:grpSpPr>
        <p:graphicFrame>
          <p:nvGraphicFramePr>
            <p:cNvPr id="25" name="Diagram 24">
              <a:extLst>
                <a:ext uri="{FF2B5EF4-FFF2-40B4-BE49-F238E27FC236}">
                  <a16:creationId xmlns:a16="http://schemas.microsoft.com/office/drawing/2014/main" id="{17A06011-70C3-49FF-B388-8ECE7C3AB9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40964522"/>
                </p:ext>
              </p:extLst>
            </p:nvPr>
          </p:nvGraphicFramePr>
          <p:xfrm>
            <a:off x="2032000" y="790458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7CE0776-4438-4007-B1E0-07F459248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6421" t="8951" r="5054" b="8779"/>
            <a:stretch/>
          </p:blipFill>
          <p:spPr>
            <a:xfrm>
              <a:off x="3234028" y="1444391"/>
              <a:ext cx="1046375" cy="92382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A44B2D2-554F-43FB-BD98-677708B09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85430" y="3097570"/>
              <a:ext cx="1068174" cy="92382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EF964C1-462D-468B-8588-3387EABE1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394916" y="4627053"/>
              <a:ext cx="724601" cy="10509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DAF60A-7066-4E2C-8AC3-8121CEAD881D}"/>
              </a:ext>
            </a:extLst>
          </p:cNvPr>
          <p:cNvSpPr txBox="1"/>
          <p:nvPr/>
        </p:nvSpPr>
        <p:spPr>
          <a:xfrm>
            <a:off x="4812777" y="136525"/>
            <a:ext cx="72723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To harness the co-dependencies of</a:t>
            </a:r>
          </a:p>
          <a:p>
            <a:r>
              <a:rPr lang="en-SG" sz="2800" dirty="0"/>
              <a:t>water-energy-food systems at the </a:t>
            </a:r>
          </a:p>
          <a:p>
            <a:r>
              <a:rPr lang="en-SG" sz="2800" dirty="0"/>
              <a:t>operational scale.</a:t>
            </a:r>
          </a:p>
          <a:p>
            <a:endParaRPr lang="en-SG" sz="2800" dirty="0"/>
          </a:p>
          <a:p>
            <a:r>
              <a:rPr lang="en-SG" sz="2800" dirty="0"/>
              <a:t>Sub-topic 1: </a:t>
            </a:r>
          </a:p>
          <a:p>
            <a:pPr lvl="1"/>
            <a:r>
              <a:rPr lang="en-US" sz="2800" dirty="0"/>
              <a:t>Advancing the integration of renewables by co-simulating water and energy systems</a:t>
            </a:r>
            <a:endParaRPr lang="en-SG" sz="2800" dirty="0"/>
          </a:p>
          <a:p>
            <a:endParaRPr lang="en-SG" sz="2800" dirty="0"/>
          </a:p>
          <a:p>
            <a:r>
              <a:rPr lang="en-SG" sz="2800" dirty="0"/>
              <a:t>Sub-topic 2: </a:t>
            </a:r>
          </a:p>
          <a:p>
            <a:pPr lvl="1"/>
            <a:r>
              <a:rPr lang="en-SG" sz="2800" dirty="0"/>
              <a:t>Improving the performance of water, energy and food systems through co-simulations</a:t>
            </a:r>
          </a:p>
          <a:p>
            <a:endParaRPr lang="en-SG" sz="2800" dirty="0"/>
          </a:p>
          <a:p>
            <a:r>
              <a:rPr lang="en-SG" sz="2800" dirty="0"/>
              <a:t>Sub-topic 3: </a:t>
            </a:r>
          </a:p>
          <a:p>
            <a:pPr lvl="1"/>
            <a:r>
              <a:rPr lang="en-SG" sz="2800" dirty="0"/>
              <a:t>Improving the scalability of models</a:t>
            </a:r>
          </a:p>
        </p:txBody>
      </p:sp>
    </p:spTree>
    <p:extLst>
      <p:ext uri="{BB962C8B-B14F-4D97-AF65-F5344CB8AC3E}">
        <p14:creationId xmlns:p14="http://schemas.microsoft.com/office/powerpoint/2010/main" val="412283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5</a:t>
            </a:fld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DF70B-4A44-43B9-A610-B520CE50443B}"/>
              </a:ext>
            </a:extLst>
          </p:cNvPr>
          <p:cNvSpPr txBox="1"/>
          <p:nvPr/>
        </p:nvSpPr>
        <p:spPr>
          <a:xfrm>
            <a:off x="256807" y="1791763"/>
            <a:ext cx="108573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 Preliminary Examination</a:t>
            </a:r>
          </a:p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b="1" spc="-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Advancing the integration of renewables by co-simulating </a:t>
            </a:r>
          </a:p>
          <a:p>
            <a:r>
              <a:rPr lang="en-US" sz="3200" b="1" spc="-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and energy systems</a:t>
            </a:r>
          </a:p>
          <a:p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collaboration with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Jordan Kern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(North Carolina State University)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1BA35-7AA9-4932-83F7-553E56AEA6D5}"/>
              </a:ext>
            </a:extLst>
          </p:cNvPr>
          <p:cNvSpPr txBox="1"/>
          <p:nvPr/>
        </p:nvSpPr>
        <p:spPr>
          <a:xfrm flipH="1">
            <a:off x="-2" y="21017"/>
            <a:ext cx="639137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Sub-topic 1</a:t>
            </a:r>
          </a:p>
        </p:txBody>
      </p:sp>
    </p:spTree>
    <p:extLst>
      <p:ext uri="{BB962C8B-B14F-4D97-AF65-F5344CB8AC3E}">
        <p14:creationId xmlns:p14="http://schemas.microsoft.com/office/powerpoint/2010/main" val="265363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4FC820-DF6D-4684-A525-FD279B9C5902}"/>
              </a:ext>
            </a:extLst>
          </p:cNvPr>
          <p:cNvSpPr txBox="1"/>
          <p:nvPr/>
        </p:nvSpPr>
        <p:spPr>
          <a:xfrm>
            <a:off x="3204085" y="5752353"/>
            <a:ext cx="676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Min, Ho &amp;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Wagh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Sumit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 &amp;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Kadier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Abudukeremu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 &amp;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Gondal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, Irfan &amp; Azim, Nur &amp; Mishra, Mukesh. (2018).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Renewable Energy Technologies.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40576-792A-44C2-9253-2E8F1C68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6</a:t>
            </a:fld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2C0884-2CED-43EC-86C1-E4E18DF50693}"/>
                  </a:ext>
                </a:extLst>
              </p:cNvPr>
              <p:cNvSpPr txBox="1"/>
              <p:nvPr/>
            </p:nvSpPr>
            <p:spPr>
              <a:xfrm>
                <a:off x="28113" y="4538071"/>
                <a:ext cx="3246425" cy="1962653"/>
              </a:xfrm>
              <a:prstGeom prst="rect">
                <a:avLst/>
              </a:prstGeom>
              <a:solidFill>
                <a:srgbClr val="FFFFFF">
                  <a:alpha val="8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b="0" dirty="0">
                    <a:latin typeface="Cambria Math" panose="02040503050406030204" pitchFamily="18" charset="0"/>
                  </a:rPr>
                  <a:t>Mass balance equation:</a:t>
                </a:r>
              </a:p>
              <a:p>
                <a:pPr algn="ctr"/>
                <a:endParaRPr lang="en-SG" sz="20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𝑠𝑝𝑖𝑙𝑙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2000" dirty="0"/>
                  <a:t> </a:t>
                </a:r>
                <a14:m>
                  <m:oMath xmlns:m="http://schemas.openxmlformats.org/officeDocument/2006/math">
                    <m:r>
                      <a:rPr lang="en-SG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𝑒𝑣𝑎𝑝𝑜𝑟𝑎𝑡𝑖𝑜𝑛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SG" sz="2000" dirty="0"/>
              </a:p>
              <a:p>
                <a:pPr algn="ctr"/>
                <a:endParaRPr lang="en-SG" sz="2000" dirty="0"/>
              </a:p>
              <a:p>
                <a:pPr algn="ctr"/>
                <a:r>
                  <a:rPr lang="en-SG" sz="2000" dirty="0" err="1"/>
                  <a:t>s.t.</a:t>
                </a:r>
                <a:r>
                  <a:rPr lang="en-SG" sz="2000" dirty="0"/>
                  <a:t> 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SG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 </m:t>
                    </m:r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𝑐𝑎𝑝</m:t>
                        </m:r>
                      </m:sub>
                    </m:sSub>
                  </m:oMath>
                </a14:m>
                <a:endParaRPr lang="en-SG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2C0884-2CED-43EC-86C1-E4E18DF50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3" y="4538071"/>
                <a:ext cx="3246425" cy="1962653"/>
              </a:xfrm>
              <a:prstGeom prst="rect">
                <a:avLst/>
              </a:prstGeom>
              <a:blipFill>
                <a:blip r:embed="rId2"/>
                <a:stretch>
                  <a:fillRect t="-1553" b="-37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87FDD18-9796-489E-B736-388AC9176FFC}"/>
              </a:ext>
            </a:extLst>
          </p:cNvPr>
          <p:cNvSpPr txBox="1"/>
          <p:nvPr/>
        </p:nvSpPr>
        <p:spPr>
          <a:xfrm flipH="1">
            <a:off x="-2" y="21017"/>
            <a:ext cx="50875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Reservoir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3E20F-37C8-4636-BE96-1F3EAC8D56FF}"/>
              </a:ext>
            </a:extLst>
          </p:cNvPr>
          <p:cNvSpPr txBox="1"/>
          <p:nvPr/>
        </p:nvSpPr>
        <p:spPr>
          <a:xfrm>
            <a:off x="-217" y="3466420"/>
            <a:ext cx="1574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accent1"/>
                </a:solidFill>
              </a:rPr>
              <a:t>Storage at time </a:t>
            </a:r>
            <a:r>
              <a:rPr lang="en-SG" sz="1600" i="1" dirty="0">
                <a:solidFill>
                  <a:schemeClr val="accent1"/>
                </a:solidFill>
              </a:rPr>
              <a:t>t</a:t>
            </a:r>
            <a:endParaRPr lang="en-SG" sz="1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E186F6-B857-40A8-B209-4701A829EFE1}"/>
                  </a:ext>
                </a:extLst>
              </p:cNvPr>
              <p:cNvSpPr txBox="1"/>
              <p:nvPr/>
            </p:nvSpPr>
            <p:spPr>
              <a:xfrm>
                <a:off x="9150717" y="2587762"/>
                <a:ext cx="2889855" cy="1015663"/>
              </a:xfrm>
              <a:prstGeom prst="rect">
                <a:avLst/>
              </a:prstGeom>
              <a:solidFill>
                <a:srgbClr val="FFFFFF">
                  <a:alpha val="8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>
                    <a:latin typeface="Cambria Math" panose="02040503050406030204" pitchFamily="18" charset="0"/>
                  </a:rPr>
                  <a:t>Hydropower equation:</a:t>
                </a:r>
              </a:p>
              <a:p>
                <a:pPr algn="ctr"/>
                <a:r>
                  <a:rPr lang="en-SG" sz="2000" dirty="0">
                    <a:latin typeface="Cambria Math" panose="02040503050406030204" pitchFamily="18" charset="0"/>
                  </a:rPr>
                  <a:t> </a:t>
                </a:r>
                <a:endParaRPr lang="en-SG" sz="20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SG" sz="2000" dirty="0"/>
                  <a:t> x </a:t>
                </a:r>
                <a14:m>
                  <m:oMath xmlns:m="http://schemas.openxmlformats.org/officeDocument/2006/math"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sz="2000" dirty="0"/>
                  <a:t> x g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SG" sz="2000" dirty="0"/>
                  <a:t>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SG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E186F6-B857-40A8-B209-4701A829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717" y="2587762"/>
                <a:ext cx="2889855" cy="1015663"/>
              </a:xfrm>
              <a:prstGeom prst="rect">
                <a:avLst/>
              </a:prstGeom>
              <a:blipFill>
                <a:blip r:embed="rId3"/>
                <a:stretch>
                  <a:fillRect t="-3614" b="-102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AC36B884-B5C4-4160-95AC-3313F79D4396}"/>
              </a:ext>
            </a:extLst>
          </p:cNvPr>
          <p:cNvSpPr/>
          <p:nvPr/>
        </p:nvSpPr>
        <p:spPr>
          <a:xfrm rot="13072313">
            <a:off x="176916" y="3465219"/>
            <a:ext cx="1339022" cy="2007351"/>
          </a:xfrm>
          <a:prstGeom prst="arc">
            <a:avLst>
              <a:gd name="adj1" fmla="val 16374637"/>
              <a:gd name="adj2" fmla="val 1690471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48E84-04D7-450E-87F7-EA6C2C479544}"/>
              </a:ext>
            </a:extLst>
          </p:cNvPr>
          <p:cNvSpPr txBox="1"/>
          <p:nvPr/>
        </p:nvSpPr>
        <p:spPr>
          <a:xfrm>
            <a:off x="1137580" y="3799921"/>
            <a:ext cx="107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accent1"/>
                </a:solidFill>
              </a:rPr>
              <a:t>Inflow to reservoir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F97EFEE-6ECE-4C86-BB51-E073B53E00BD}"/>
              </a:ext>
            </a:extLst>
          </p:cNvPr>
          <p:cNvSpPr/>
          <p:nvPr/>
        </p:nvSpPr>
        <p:spPr>
          <a:xfrm rot="13488051">
            <a:off x="1484173" y="3957018"/>
            <a:ext cx="1073502" cy="1462068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FAC10DC-BAEB-46AF-A656-A66ED3EBDBDE}"/>
              </a:ext>
            </a:extLst>
          </p:cNvPr>
          <p:cNvSpPr/>
          <p:nvPr/>
        </p:nvSpPr>
        <p:spPr>
          <a:xfrm rot="2633065">
            <a:off x="959866" y="3115311"/>
            <a:ext cx="1595945" cy="2923758"/>
          </a:xfrm>
          <a:prstGeom prst="arc">
            <a:avLst>
              <a:gd name="adj1" fmla="val 16200000"/>
              <a:gd name="adj2" fmla="val 500024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C60BE-2EED-467C-8A9E-A24A128E296C}"/>
              </a:ext>
            </a:extLst>
          </p:cNvPr>
          <p:cNvSpPr txBox="1"/>
          <p:nvPr/>
        </p:nvSpPr>
        <p:spPr>
          <a:xfrm>
            <a:off x="1557864" y="3040299"/>
            <a:ext cx="1716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accent1"/>
                </a:solidFill>
              </a:rPr>
              <a:t>Controlled release from reservoir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1740C-0ADA-46B6-A6B5-DED607F01FD6}"/>
              </a:ext>
            </a:extLst>
          </p:cNvPr>
          <p:cNvSpPr txBox="1"/>
          <p:nvPr/>
        </p:nvSpPr>
        <p:spPr>
          <a:xfrm>
            <a:off x="9574247" y="1681648"/>
            <a:ext cx="157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accent1"/>
                </a:solidFill>
              </a:rPr>
              <a:t>Hydropower produced from turbine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8D43746-5C6A-4995-A4FE-7CBD87A8C0DC}"/>
              </a:ext>
            </a:extLst>
          </p:cNvPr>
          <p:cNvSpPr/>
          <p:nvPr/>
        </p:nvSpPr>
        <p:spPr>
          <a:xfrm rot="13072313">
            <a:off x="9357432" y="1675824"/>
            <a:ext cx="1122719" cy="1795241"/>
          </a:xfrm>
          <a:prstGeom prst="arc">
            <a:avLst>
              <a:gd name="adj1" fmla="val 16200000"/>
              <a:gd name="adj2" fmla="val 1335762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844745A6-CE47-4686-8B66-FD54E3595ABB}"/>
              </a:ext>
            </a:extLst>
          </p:cNvPr>
          <p:cNvSpPr/>
          <p:nvPr/>
        </p:nvSpPr>
        <p:spPr>
          <a:xfrm rot="14382406">
            <a:off x="9553731" y="3354241"/>
            <a:ext cx="1501480" cy="1726118"/>
          </a:xfrm>
          <a:prstGeom prst="arc">
            <a:avLst>
              <a:gd name="adj1" fmla="val 15932296"/>
              <a:gd name="adj2" fmla="val 537119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882C7F-3D5A-4845-BF1B-3533E587DFE7}"/>
              </a:ext>
            </a:extLst>
          </p:cNvPr>
          <p:cNvSpPr txBox="1"/>
          <p:nvPr/>
        </p:nvSpPr>
        <p:spPr>
          <a:xfrm>
            <a:off x="9352369" y="4716106"/>
            <a:ext cx="103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accent1"/>
                </a:solidFill>
              </a:rPr>
              <a:t>Turbine efficiency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18315F6-1CD0-468D-951F-64BACBDDE6A1}"/>
              </a:ext>
            </a:extLst>
          </p:cNvPr>
          <p:cNvSpPr/>
          <p:nvPr/>
        </p:nvSpPr>
        <p:spPr>
          <a:xfrm rot="14382406">
            <a:off x="10255265" y="3276345"/>
            <a:ext cx="950422" cy="1280475"/>
          </a:xfrm>
          <a:prstGeom prst="arc">
            <a:avLst>
              <a:gd name="adj1" fmla="val 16165238"/>
              <a:gd name="adj2" fmla="val 2118865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EBCBA4-247E-4FE5-A9FD-56250CB04D55}"/>
              </a:ext>
            </a:extLst>
          </p:cNvPr>
          <p:cNvSpPr txBox="1"/>
          <p:nvPr/>
        </p:nvSpPr>
        <p:spPr>
          <a:xfrm>
            <a:off x="9850252" y="4171368"/>
            <a:ext cx="83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accent1"/>
                </a:solidFill>
              </a:rPr>
              <a:t>Water density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94265A3-6B31-4F55-93EA-09BE39B5420A}"/>
              </a:ext>
            </a:extLst>
          </p:cNvPr>
          <p:cNvSpPr/>
          <p:nvPr/>
        </p:nvSpPr>
        <p:spPr>
          <a:xfrm rot="2420755">
            <a:off x="10937376" y="3356903"/>
            <a:ext cx="738546" cy="1397838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E50635-464C-4867-B21B-CE72087ED43E}"/>
              </a:ext>
            </a:extLst>
          </p:cNvPr>
          <p:cNvSpPr txBox="1"/>
          <p:nvPr/>
        </p:nvSpPr>
        <p:spPr>
          <a:xfrm>
            <a:off x="11162908" y="4248091"/>
            <a:ext cx="103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chemeClr val="accent1"/>
                </a:solidFill>
              </a:rPr>
              <a:t>Hydraulic head</a:t>
            </a:r>
          </a:p>
        </p:txBody>
      </p:sp>
      <p:pic>
        <p:nvPicPr>
          <p:cNvPr id="2050" name="Picture 2" descr="a typical layout of a hydropower (HP) plant and its main components. |  Download Scientific Diagram">
            <a:extLst>
              <a:ext uri="{FF2B5EF4-FFF2-40B4-BE49-F238E27FC236}">
                <a16:creationId xmlns:a16="http://schemas.microsoft.com/office/drawing/2014/main" id="{616AD721-F4E8-4C2D-A43C-26F06C90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85" y="1185863"/>
            <a:ext cx="599122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A98F8F1-1F88-42D4-BE48-A317D539D424}"/>
              </a:ext>
            </a:extLst>
          </p:cNvPr>
          <p:cNvSpPr txBox="1"/>
          <p:nvPr/>
        </p:nvSpPr>
        <p:spPr>
          <a:xfrm>
            <a:off x="3274538" y="1413063"/>
            <a:ext cx="5862660" cy="4031873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SG" sz="3200" dirty="0"/>
          </a:p>
          <a:p>
            <a:pPr algn="ctr"/>
            <a:endParaRPr lang="en-SG" sz="3200" dirty="0"/>
          </a:p>
          <a:p>
            <a:pPr algn="ctr"/>
            <a:r>
              <a:rPr lang="en-SG" sz="3200" b="1" dirty="0"/>
              <a:t>Influence of </a:t>
            </a:r>
          </a:p>
          <a:p>
            <a:pPr algn="ctr"/>
            <a:r>
              <a:rPr lang="en-SG" sz="3200" b="1" dirty="0">
                <a:solidFill>
                  <a:schemeClr val="accent1">
                    <a:lumMod val="75000"/>
                  </a:schemeClr>
                </a:solidFill>
              </a:rPr>
              <a:t>water</a:t>
            </a:r>
            <a:r>
              <a:rPr lang="en-SG" sz="3200" b="1" dirty="0"/>
              <a:t> </a:t>
            </a:r>
          </a:p>
          <a:p>
            <a:pPr algn="ctr"/>
            <a:r>
              <a:rPr lang="en-SG" sz="3200" b="1" dirty="0"/>
              <a:t>on </a:t>
            </a:r>
          </a:p>
          <a:p>
            <a:pPr algn="ctr"/>
            <a:r>
              <a:rPr lang="en-SG" sz="3200" b="1" dirty="0">
                <a:solidFill>
                  <a:schemeClr val="accent1">
                    <a:lumMod val="75000"/>
                  </a:schemeClr>
                </a:solidFill>
              </a:rPr>
              <a:t>energy supply</a:t>
            </a:r>
          </a:p>
          <a:p>
            <a:pPr algn="ctr"/>
            <a:endParaRPr lang="en-SG" sz="3200" b="0" dirty="0"/>
          </a:p>
          <a:p>
            <a:pPr algn="ctr"/>
            <a:endParaRPr lang="en-SG" sz="3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1C52C-3A2B-41DC-B27D-EF9D36DFC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0" y="937272"/>
            <a:ext cx="3082436" cy="19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 animBg="1"/>
      <p:bldP spid="11" grpId="0" animBg="1"/>
      <p:bldP spid="13" grpId="0"/>
      <p:bldP spid="14" grpId="0" animBg="1"/>
      <p:bldP spid="15" grpId="0" animBg="1"/>
      <p:bldP spid="16" grpId="0"/>
      <p:bldP spid="19" grpId="0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00FE1-6748-45FD-87EC-66FE27C6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7</a:t>
            </a:fld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7F78F-8BE3-41BF-A8FD-D234180E6FB3}"/>
              </a:ext>
            </a:extLst>
          </p:cNvPr>
          <p:cNvSpPr txBox="1"/>
          <p:nvPr/>
        </p:nvSpPr>
        <p:spPr>
          <a:xfrm flipH="1">
            <a:off x="-2" y="21017"/>
            <a:ext cx="50875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Research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04F6E-704F-4E04-A4F9-93E5B1991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" r="12470"/>
          <a:stretch/>
        </p:blipFill>
        <p:spPr>
          <a:xfrm>
            <a:off x="6190344" y="943526"/>
            <a:ext cx="6001656" cy="5186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6935C-1514-46A8-8122-D925BCC1E6E6}"/>
              </a:ext>
            </a:extLst>
          </p:cNvPr>
          <p:cNvSpPr txBox="1"/>
          <p:nvPr/>
        </p:nvSpPr>
        <p:spPr>
          <a:xfrm>
            <a:off x="73032" y="1089453"/>
            <a:ext cx="6195793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800" dirty="0"/>
              <a:t>What are the benefits of co-simulating the water and energy systems?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800" dirty="0"/>
              <a:t>What are the conditions in which the co-simulation mechanism works best?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800" dirty="0"/>
              <a:t>How does the co-simulation mechanism affect the system performance at different temporal scales?</a:t>
            </a:r>
          </a:p>
        </p:txBody>
      </p:sp>
    </p:spTree>
    <p:extLst>
      <p:ext uri="{BB962C8B-B14F-4D97-AF65-F5344CB8AC3E}">
        <p14:creationId xmlns:p14="http://schemas.microsoft.com/office/powerpoint/2010/main" val="367297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2B9B4201-E46D-44B2-861D-85214028A88B}"/>
              </a:ext>
            </a:extLst>
          </p:cNvPr>
          <p:cNvSpPr txBox="1"/>
          <p:nvPr/>
        </p:nvSpPr>
        <p:spPr>
          <a:xfrm flipH="1">
            <a:off x="0" y="-116500"/>
            <a:ext cx="60151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r>
              <a:rPr lang="en-SG" sz="3200" b="0" dirty="0">
                <a:solidFill>
                  <a:schemeClr val="accent5">
                    <a:lumMod val="50000"/>
                  </a:schemeClr>
                </a:solidFill>
              </a:rPr>
              <a:t>Traditional simulation environment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3CEE66-8E97-4469-95DF-9B0C010CB908}"/>
              </a:ext>
            </a:extLst>
          </p:cNvPr>
          <p:cNvSpPr/>
          <p:nvPr/>
        </p:nvSpPr>
        <p:spPr>
          <a:xfrm>
            <a:off x="494515" y="4038473"/>
            <a:ext cx="11505459" cy="2692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3DF675-F92F-4BF0-AD55-CAE1ABE398F5}"/>
              </a:ext>
            </a:extLst>
          </p:cNvPr>
          <p:cNvSpPr txBox="1"/>
          <p:nvPr/>
        </p:nvSpPr>
        <p:spPr>
          <a:xfrm rot="16200000">
            <a:off x="-1092297" y="5195307"/>
            <a:ext cx="268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Energy system</a:t>
            </a:r>
            <a:endParaRPr lang="en-SG" baseline="-25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0019BD-93E9-40EC-AEAF-084114ED2A13}"/>
              </a:ext>
            </a:extLst>
          </p:cNvPr>
          <p:cNvSpPr/>
          <p:nvPr/>
        </p:nvSpPr>
        <p:spPr>
          <a:xfrm>
            <a:off x="494517" y="631516"/>
            <a:ext cx="11505457" cy="205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B7799-5620-4C8B-9514-A76547B391A0}"/>
              </a:ext>
            </a:extLst>
          </p:cNvPr>
          <p:cNvSpPr txBox="1"/>
          <p:nvPr/>
        </p:nvSpPr>
        <p:spPr>
          <a:xfrm>
            <a:off x="1484804" y="725175"/>
            <a:ext cx="1800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Reservoir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9B8C7-0B2D-4B20-B652-535274069B45}"/>
                  </a:ext>
                </a:extLst>
              </p:cNvPr>
              <p:cNvSpPr txBox="1"/>
              <p:nvPr/>
            </p:nvSpPr>
            <p:spPr>
              <a:xfrm>
                <a:off x="600499" y="589849"/>
                <a:ext cx="597158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SG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9B8C7-0B2D-4B20-B652-535274069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9" y="589849"/>
                <a:ext cx="597158" cy="639983"/>
              </a:xfrm>
              <a:prstGeom prst="rect">
                <a:avLst/>
              </a:prstGeo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8EDAB3-8DB5-4745-AF11-14D04B699407}"/>
                  </a:ext>
                </a:extLst>
              </p:cNvPr>
              <p:cNvSpPr txBox="1"/>
              <p:nvPr/>
            </p:nvSpPr>
            <p:spPr>
              <a:xfrm>
                <a:off x="1689934" y="1854926"/>
                <a:ext cx="1390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8EDAB3-8DB5-4745-AF11-14D04B699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34" y="1854926"/>
                <a:ext cx="1390549" cy="369332"/>
              </a:xfrm>
              <a:prstGeom prst="rect">
                <a:avLst/>
              </a:prstGeom>
              <a:blipFill>
                <a:blip r:embed="rId3"/>
                <a:stretch>
                  <a:fillRect l="-3509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3B46EF-06F2-4C55-B62C-0FF635E541C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385209" y="2224258"/>
            <a:ext cx="0" cy="203661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8B0F14-31DC-4AA2-B4E5-0B9778F0118D}"/>
                  </a:ext>
                </a:extLst>
              </p:cNvPr>
              <p:cNvSpPr txBox="1"/>
              <p:nvPr/>
            </p:nvSpPr>
            <p:spPr>
              <a:xfrm>
                <a:off x="2355969" y="2854321"/>
                <a:ext cx="1469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Available hydropower: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8B0F14-31DC-4AA2-B4E5-0B9778F01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969" y="2854321"/>
                <a:ext cx="1469573" cy="923330"/>
              </a:xfrm>
              <a:prstGeom prst="rect">
                <a:avLst/>
              </a:prstGeom>
              <a:blipFill>
                <a:blip r:embed="rId4"/>
                <a:stretch>
                  <a:fillRect l="-3306" t="-3289" r="-4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50DC70-4307-4E83-BE9C-7A674C91B695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1197657" y="909841"/>
            <a:ext cx="287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AC0F61-8B43-4930-9660-98DBF1D4415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2385208" y="1094507"/>
            <a:ext cx="1" cy="7604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BF1CDD-A659-4760-B8A7-877DADF988E5}"/>
              </a:ext>
            </a:extLst>
          </p:cNvPr>
          <p:cNvSpPr txBox="1"/>
          <p:nvPr/>
        </p:nvSpPr>
        <p:spPr>
          <a:xfrm rot="16200000">
            <a:off x="-785152" y="1468814"/>
            <a:ext cx="20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Water system</a:t>
            </a:r>
            <a:endParaRPr lang="en-SG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BD0CD5-BE01-4533-84DB-2B83343B45A7}"/>
              </a:ext>
            </a:extLst>
          </p:cNvPr>
          <p:cNvSpPr txBox="1"/>
          <p:nvPr/>
        </p:nvSpPr>
        <p:spPr>
          <a:xfrm>
            <a:off x="1849787" y="249792"/>
            <a:ext cx="88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Day d</a:t>
            </a:r>
            <a:endParaRPr lang="en-SG" baseline="-25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174711-F975-48A4-8A63-1556D58A93AE}"/>
              </a:ext>
            </a:extLst>
          </p:cNvPr>
          <p:cNvCxnSpPr>
            <a:cxnSpLocks/>
          </p:cNvCxnSpPr>
          <p:nvPr/>
        </p:nvCxnSpPr>
        <p:spPr>
          <a:xfrm>
            <a:off x="2385208" y="2481603"/>
            <a:ext cx="1440389" cy="903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DF92E9-3C1F-406B-B635-45FE8E8B952E}"/>
              </a:ext>
            </a:extLst>
          </p:cNvPr>
          <p:cNvSpPr txBox="1"/>
          <p:nvPr/>
        </p:nvSpPr>
        <p:spPr>
          <a:xfrm>
            <a:off x="4515229" y="725175"/>
            <a:ext cx="1800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/>
              <a:t>Reservoir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4847B2-2103-4307-BD2E-88D9500B602C}"/>
                  </a:ext>
                </a:extLst>
              </p:cNvPr>
              <p:cNvSpPr txBox="1"/>
              <p:nvPr/>
            </p:nvSpPr>
            <p:spPr>
              <a:xfrm>
                <a:off x="3539109" y="725175"/>
                <a:ext cx="59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4847B2-2103-4307-BD2E-88D9500B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09" y="725175"/>
                <a:ext cx="597158" cy="369332"/>
              </a:xfrm>
              <a:prstGeom prst="rect">
                <a:avLst/>
              </a:prstGeom>
              <a:blipFill>
                <a:blip r:embed="rId5"/>
                <a:stretch>
                  <a:fillRect l="-2041" r="-5102" b="-98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77E67E-C03D-4D44-8E26-AE0036C98869}"/>
                  </a:ext>
                </a:extLst>
              </p:cNvPr>
              <p:cNvSpPr txBox="1"/>
              <p:nvPr/>
            </p:nvSpPr>
            <p:spPr>
              <a:xfrm>
                <a:off x="4709422" y="1854926"/>
                <a:ext cx="1444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77E67E-C03D-4D44-8E26-AE0036C98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22" y="1854926"/>
                <a:ext cx="1444690" cy="369332"/>
              </a:xfrm>
              <a:prstGeom prst="rect">
                <a:avLst/>
              </a:prstGeom>
              <a:blipFill>
                <a:blip r:embed="rId6"/>
                <a:stretch>
                  <a:fillRect l="-3797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F14275-9706-4247-86E8-A197839D7E34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431767" y="2224258"/>
            <a:ext cx="0" cy="203661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7ACA4D-2EEC-4CB8-AC5A-3E87A61A7417}"/>
                  </a:ext>
                </a:extLst>
              </p:cNvPr>
              <p:cNvSpPr txBox="1"/>
              <p:nvPr/>
            </p:nvSpPr>
            <p:spPr>
              <a:xfrm>
                <a:off x="5451218" y="2849688"/>
                <a:ext cx="1469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Available hydropower: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7ACA4D-2EEC-4CB8-AC5A-3E87A61A7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18" y="2849688"/>
                <a:ext cx="1469573" cy="923330"/>
              </a:xfrm>
              <a:prstGeom prst="rect">
                <a:avLst/>
              </a:prstGeom>
              <a:blipFill>
                <a:blip r:embed="rId7"/>
                <a:stretch>
                  <a:fillRect l="-3320" t="-3289" r="-8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E7C455-BC12-46B1-8BF3-336F9BEDD96B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>
            <a:off x="4136267" y="909841"/>
            <a:ext cx="37896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21235C-6D1E-464F-8330-E7F3A4EEFC2B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5415633" y="1094507"/>
            <a:ext cx="16134" cy="7604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2F82688-55C6-46C8-998F-9EAA189DB385}"/>
              </a:ext>
            </a:extLst>
          </p:cNvPr>
          <p:cNvSpPr txBox="1"/>
          <p:nvPr/>
        </p:nvSpPr>
        <p:spPr>
          <a:xfrm>
            <a:off x="4816142" y="249792"/>
            <a:ext cx="11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Day d+1</a:t>
            </a:r>
            <a:endParaRPr lang="en-SG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CE4F49-3E58-4F2C-8568-73CD44F31393}"/>
                  </a:ext>
                </a:extLst>
              </p:cNvPr>
              <p:cNvSpPr txBox="1"/>
              <p:nvPr/>
            </p:nvSpPr>
            <p:spPr>
              <a:xfrm rot="18221246">
                <a:off x="2963156" y="1625877"/>
                <a:ext cx="2303260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SG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SG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SG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SG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SG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SG" sz="1400" baseline="-25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CE4F49-3E58-4F2C-8568-73CD44F3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21246">
                <a:off x="2963156" y="1625877"/>
                <a:ext cx="2303260" cy="302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1ED378-5B6E-4AD4-B14F-171BC323260D}"/>
              </a:ext>
            </a:extLst>
          </p:cNvPr>
          <p:cNvCxnSpPr>
            <a:cxnSpLocks/>
          </p:cNvCxnSpPr>
          <p:nvPr/>
        </p:nvCxnSpPr>
        <p:spPr>
          <a:xfrm flipV="1">
            <a:off x="3815437" y="1106898"/>
            <a:ext cx="918528" cy="13837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ED4C551-72D4-446B-AD94-78727C37570B}"/>
              </a:ext>
            </a:extLst>
          </p:cNvPr>
          <p:cNvCxnSpPr>
            <a:cxnSpLocks/>
          </p:cNvCxnSpPr>
          <p:nvPr/>
        </p:nvCxnSpPr>
        <p:spPr>
          <a:xfrm>
            <a:off x="5431767" y="2481603"/>
            <a:ext cx="135707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082632-2817-463C-925E-B270A6CDE2BE}"/>
                  </a:ext>
                </a:extLst>
              </p:cNvPr>
              <p:cNvSpPr txBox="1"/>
              <p:nvPr/>
            </p:nvSpPr>
            <p:spPr>
              <a:xfrm>
                <a:off x="6336710" y="2057108"/>
                <a:ext cx="59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082632-2817-463C-925E-B270A6CDE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10" y="2057108"/>
                <a:ext cx="597158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2A0BC3-5672-4CC4-B097-02DB130F5121}"/>
              </a:ext>
            </a:extLst>
          </p:cNvPr>
          <p:cNvCxnSpPr>
            <a:cxnSpLocks/>
          </p:cNvCxnSpPr>
          <p:nvPr/>
        </p:nvCxnSpPr>
        <p:spPr>
          <a:xfrm flipV="1">
            <a:off x="6778683" y="1537477"/>
            <a:ext cx="699792" cy="94412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DEA12DA-D4B4-4B9B-A090-A43DA7DC584D}"/>
              </a:ext>
            </a:extLst>
          </p:cNvPr>
          <p:cNvSpPr txBox="1"/>
          <p:nvPr/>
        </p:nvSpPr>
        <p:spPr>
          <a:xfrm>
            <a:off x="9737274" y="762055"/>
            <a:ext cx="1800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/>
              <a:t>Reservoir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FE80112-ABD3-41CF-A230-138CA165358C}"/>
                  </a:ext>
                </a:extLst>
              </p:cNvPr>
              <p:cNvSpPr txBox="1"/>
              <p:nvPr/>
            </p:nvSpPr>
            <p:spPr>
              <a:xfrm>
                <a:off x="9862073" y="1936985"/>
                <a:ext cx="1551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FE80112-ABD3-41CF-A230-138CA1653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073" y="1936985"/>
                <a:ext cx="1551209" cy="369332"/>
              </a:xfrm>
              <a:prstGeom prst="rect">
                <a:avLst/>
              </a:prstGeom>
              <a:blipFill>
                <a:blip r:embed="rId10"/>
                <a:stretch>
                  <a:fillRect l="-3543" t="-10000" b="-2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6204F22-9F69-4BF2-8674-A415D844833C}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10622347" y="2306317"/>
            <a:ext cx="15331" cy="19958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027F03-D0C7-448F-BF52-F5F018BFE453}"/>
                  </a:ext>
                </a:extLst>
              </p:cNvPr>
              <p:cNvSpPr txBox="1"/>
              <p:nvPr/>
            </p:nvSpPr>
            <p:spPr>
              <a:xfrm>
                <a:off x="10621103" y="2912615"/>
                <a:ext cx="1469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Available hydropower: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027F03-D0C7-448F-BF52-F5F018BFE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103" y="2912615"/>
                <a:ext cx="1469573" cy="923330"/>
              </a:xfrm>
              <a:prstGeom prst="rect">
                <a:avLst/>
              </a:prstGeom>
              <a:blipFill>
                <a:blip r:embed="rId11"/>
                <a:stretch>
                  <a:fillRect l="-3320" t="-3974" r="-8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743D160-46C6-41C2-A726-3DA2718BCABD}"/>
              </a:ext>
            </a:extLst>
          </p:cNvPr>
          <p:cNvCxnSpPr>
            <a:cxnSpLocks/>
            <a:stCxn id="77" idx="2"/>
            <a:endCxn id="78" idx="0"/>
          </p:cNvCxnSpPr>
          <p:nvPr/>
        </p:nvCxnSpPr>
        <p:spPr>
          <a:xfrm>
            <a:off x="10637678" y="1131387"/>
            <a:ext cx="0" cy="80559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0CADD052-A905-4F7F-B799-AFF125223CD4}"/>
              </a:ext>
            </a:extLst>
          </p:cNvPr>
          <p:cNvSpPr txBox="1"/>
          <p:nvPr/>
        </p:nvSpPr>
        <p:spPr>
          <a:xfrm>
            <a:off x="9993905" y="256041"/>
            <a:ext cx="103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Day </a:t>
            </a:r>
            <a:r>
              <a:rPr lang="en-SG" dirty="0" err="1"/>
              <a:t>d+n</a:t>
            </a:r>
            <a:endParaRPr lang="en-SG" baseline="-250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63EE25B-F37A-4B43-AA63-944DF369759B}"/>
              </a:ext>
            </a:extLst>
          </p:cNvPr>
          <p:cNvCxnSpPr>
            <a:cxnSpLocks/>
          </p:cNvCxnSpPr>
          <p:nvPr/>
        </p:nvCxnSpPr>
        <p:spPr>
          <a:xfrm>
            <a:off x="8453530" y="2509423"/>
            <a:ext cx="926269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C787EC6-1704-4EC3-A92C-CE1DB8D0F41E}"/>
                  </a:ext>
                </a:extLst>
              </p:cNvPr>
              <p:cNvSpPr txBox="1"/>
              <p:nvPr/>
            </p:nvSpPr>
            <p:spPr>
              <a:xfrm>
                <a:off x="8733491" y="2057108"/>
                <a:ext cx="679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C787EC6-1704-4EC3-A92C-CE1DB8D0F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491" y="2057108"/>
                <a:ext cx="679578" cy="369332"/>
              </a:xfrm>
              <a:prstGeom prst="rect">
                <a:avLst/>
              </a:prstGeom>
              <a:blipFill>
                <a:blip r:embed="rId12"/>
                <a:stretch>
                  <a:fillRect r="-20721" b="-16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1D8799C-57BB-43BB-B504-75D3B363C4A5}"/>
              </a:ext>
            </a:extLst>
          </p:cNvPr>
          <p:cNvCxnSpPr>
            <a:cxnSpLocks/>
          </p:cNvCxnSpPr>
          <p:nvPr/>
        </p:nvCxnSpPr>
        <p:spPr>
          <a:xfrm flipV="1">
            <a:off x="9379799" y="1565297"/>
            <a:ext cx="699792" cy="9441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382DB81-2B84-4403-BCC1-1C32892F71EE}"/>
              </a:ext>
            </a:extLst>
          </p:cNvPr>
          <p:cNvSpPr txBox="1"/>
          <p:nvPr/>
        </p:nvSpPr>
        <p:spPr>
          <a:xfrm>
            <a:off x="7888630" y="1524414"/>
            <a:ext cx="4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… </a:t>
            </a:r>
            <a:endParaRPr lang="en-SG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8958-D9D0-4151-AFE3-1E415862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8</a:t>
            </a:fld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008480-F7FE-4C1A-A2F3-5153A7A9C33D}"/>
                  </a:ext>
                </a:extLst>
              </p:cNvPr>
              <p:cNvSpPr txBox="1"/>
              <p:nvPr/>
            </p:nvSpPr>
            <p:spPr>
              <a:xfrm>
                <a:off x="8751172" y="768383"/>
                <a:ext cx="59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008480-F7FE-4C1A-A2F3-5153A7A9C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172" y="768383"/>
                <a:ext cx="597158" cy="369332"/>
              </a:xfrm>
              <a:prstGeom prst="rect">
                <a:avLst/>
              </a:prstGeom>
              <a:blipFill>
                <a:blip r:embed="rId13"/>
                <a:stretch>
                  <a:fillRect l="-2041" r="-5102" b="-1147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57923-D313-424D-84BA-50CD68EF18E4}"/>
              </a:ext>
            </a:extLst>
          </p:cNvPr>
          <p:cNvCxnSpPr>
            <a:cxnSpLocks/>
            <a:stCxn id="42" idx="3"/>
            <a:endCxn id="77" idx="1"/>
          </p:cNvCxnSpPr>
          <p:nvPr/>
        </p:nvCxnSpPr>
        <p:spPr>
          <a:xfrm flipV="1">
            <a:off x="9348330" y="946721"/>
            <a:ext cx="388944" cy="632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3" grpId="0"/>
      <p:bldP spid="38" grpId="0"/>
      <p:bldP spid="47" grpId="0"/>
      <p:bldP spid="77" grpId="0" animBg="1"/>
      <p:bldP spid="78" grpId="0"/>
      <p:bldP spid="81" grpId="0"/>
      <p:bldP spid="85" grpId="0"/>
      <p:bldP spid="87" grpId="0"/>
      <p:bldP spid="9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9</a:t>
            </a:fld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C5198-CA25-4463-ACFE-1861AD5CD212}"/>
              </a:ext>
            </a:extLst>
          </p:cNvPr>
          <p:cNvSpPr txBox="1"/>
          <p:nvPr/>
        </p:nvSpPr>
        <p:spPr>
          <a:xfrm flipH="1">
            <a:off x="-2" y="21017"/>
            <a:ext cx="62128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+mj-lt"/>
              </a:defRPr>
            </a:lvl1pPr>
          </a:lstStyle>
          <a:p>
            <a:pPr algn="l"/>
            <a:r>
              <a:rPr lang="en-SG" sz="4400" b="0" dirty="0">
                <a:solidFill>
                  <a:schemeClr val="accent5">
                    <a:lumMod val="50000"/>
                  </a:schemeClr>
                </a:solidFill>
              </a:rPr>
              <a:t>Power System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CF7B-F73A-4192-9553-18E7F96E9859}"/>
              </a:ext>
            </a:extLst>
          </p:cNvPr>
          <p:cNvSpPr txBox="1"/>
          <p:nvPr/>
        </p:nvSpPr>
        <p:spPr>
          <a:xfrm>
            <a:off x="1751511" y="3996788"/>
            <a:ext cx="239776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200" dirty="0"/>
              <a:t>Unit Commitment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9EA90-9D8B-4BED-9FE5-36FF68D9182B}"/>
              </a:ext>
            </a:extLst>
          </p:cNvPr>
          <p:cNvSpPr txBox="1"/>
          <p:nvPr/>
        </p:nvSpPr>
        <p:spPr>
          <a:xfrm>
            <a:off x="7379990" y="4004078"/>
            <a:ext cx="264929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200" dirty="0"/>
              <a:t>Economic dispatch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B64CB-4813-4E95-BE55-DE0CC2D567DC}"/>
              </a:ext>
            </a:extLst>
          </p:cNvPr>
          <p:cNvSpPr txBox="1"/>
          <p:nvPr/>
        </p:nvSpPr>
        <p:spPr>
          <a:xfrm>
            <a:off x="3260763" y="775218"/>
            <a:ext cx="5271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200" u="sng" dirty="0"/>
              <a:t>Power system model (MILP)</a:t>
            </a:r>
          </a:p>
          <a:p>
            <a:pPr algn="ctr"/>
            <a:r>
              <a:rPr lang="en-SG" sz="2200" dirty="0"/>
              <a:t>Goal: </a:t>
            </a:r>
            <a:r>
              <a:rPr lang="en-US" sz="2200" dirty="0"/>
              <a:t>Supply all demands at </a:t>
            </a:r>
            <a:r>
              <a:rPr lang="en-US" sz="2200" b="1" dirty="0"/>
              <a:t>minimum cost</a:t>
            </a:r>
            <a:r>
              <a:rPr lang="en-US" sz="2200" dirty="0"/>
              <a:t>, while complying with the technical constraints of the transmission network</a:t>
            </a:r>
            <a:endParaRPr lang="en-SG" sz="2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62EA64-B351-4C67-BC16-F10DC0F2B9F2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rot="5400000">
            <a:off x="3806082" y="1366077"/>
            <a:ext cx="1234869" cy="29462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580EB-8E10-4215-88B8-CE86839E0F7E}"/>
              </a:ext>
            </a:extLst>
          </p:cNvPr>
          <p:cNvSpPr txBox="1"/>
          <p:nvPr/>
        </p:nvSpPr>
        <p:spPr>
          <a:xfrm>
            <a:off x="628831" y="3456637"/>
            <a:ext cx="4643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200" dirty="0"/>
              <a:t>Which generators should be used?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0EF662-E7F0-4544-9729-F62617291C10}"/>
              </a:ext>
            </a:extLst>
          </p:cNvPr>
          <p:cNvSpPr txBox="1"/>
          <p:nvPr/>
        </p:nvSpPr>
        <p:spPr>
          <a:xfrm>
            <a:off x="6018289" y="3447109"/>
            <a:ext cx="527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200" dirty="0"/>
              <a:t>How much should each generator generate?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E7C138-67BF-4C70-8847-0053E2F5E761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rot="16200000" flipH="1">
            <a:off x="6662734" y="1455675"/>
            <a:ext cx="1225341" cy="275752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3EE530-63D8-4E98-91FD-8CCF1A53A679}"/>
              </a:ext>
            </a:extLst>
          </p:cNvPr>
          <p:cNvCxnSpPr>
            <a:cxnSpLocks/>
            <a:stCxn id="4" idx="2"/>
            <a:endCxn id="23" idx="0"/>
          </p:cNvCxnSpPr>
          <p:nvPr/>
        </p:nvCxnSpPr>
        <p:spPr>
          <a:xfrm rot="16200000" flipH="1">
            <a:off x="3026024" y="4352042"/>
            <a:ext cx="1061827" cy="12130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9B7348-E719-47D8-AAA7-E523A5219DD9}"/>
              </a:ext>
            </a:extLst>
          </p:cNvPr>
          <p:cNvSpPr txBox="1"/>
          <p:nvPr/>
        </p:nvSpPr>
        <p:spPr>
          <a:xfrm>
            <a:off x="622429" y="5489502"/>
            <a:ext cx="2103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200" dirty="0"/>
              <a:t>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200" dirty="0"/>
              <a:t>Fixed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200" dirty="0"/>
              <a:t>Variable costs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5D5AF3-91F2-4399-A964-7D43054609A0}"/>
              </a:ext>
            </a:extLst>
          </p:cNvPr>
          <p:cNvSpPr txBox="1"/>
          <p:nvPr/>
        </p:nvSpPr>
        <p:spPr>
          <a:xfrm>
            <a:off x="3014935" y="5489502"/>
            <a:ext cx="229709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200" dirty="0"/>
              <a:t>Switch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200" dirty="0"/>
              <a:t>Start-up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200" dirty="0"/>
              <a:t>Shut-down cost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19FC23-0F20-4A05-ADB0-564CEB3C6EDF}"/>
              </a:ext>
            </a:extLst>
          </p:cNvPr>
          <p:cNvCxnSpPr>
            <a:cxnSpLocks/>
            <a:stCxn id="4" idx="2"/>
            <a:endCxn id="22" idx="0"/>
          </p:cNvCxnSpPr>
          <p:nvPr/>
        </p:nvCxnSpPr>
        <p:spPr>
          <a:xfrm rot="5400000">
            <a:off x="1781341" y="4320451"/>
            <a:ext cx="1061827" cy="127627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06B1529-6023-4D03-9FE2-2743224C090D}"/>
              </a:ext>
            </a:extLst>
          </p:cNvPr>
          <p:cNvSpPr txBox="1"/>
          <p:nvPr/>
        </p:nvSpPr>
        <p:spPr>
          <a:xfrm>
            <a:off x="6691320" y="5489502"/>
            <a:ext cx="1708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200" dirty="0"/>
              <a:t>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200" dirty="0"/>
              <a:t>Fuel costs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C2C64B-0A07-4A72-AAA8-E153325E1DF3}"/>
              </a:ext>
            </a:extLst>
          </p:cNvPr>
          <p:cNvSpPr txBox="1"/>
          <p:nvPr/>
        </p:nvSpPr>
        <p:spPr>
          <a:xfrm>
            <a:off x="9028024" y="5489502"/>
            <a:ext cx="200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200" dirty="0"/>
              <a:t>Imports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200" dirty="0"/>
              <a:t>Import costs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0919B8-A6FF-4AFA-BB3A-73424D9BBD97}"/>
              </a:ext>
            </a:extLst>
          </p:cNvPr>
          <p:cNvSpPr txBox="1"/>
          <p:nvPr/>
        </p:nvSpPr>
        <p:spPr>
          <a:xfrm>
            <a:off x="2894323" y="4570576"/>
            <a:ext cx="217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Integer variables </a:t>
            </a:r>
          </a:p>
        </p:txBody>
      </p:sp>
      <p:cxnSp>
        <p:nvCxnSpPr>
          <p:cNvPr id="78" name="Straight Arrow Connector 20">
            <a:extLst>
              <a:ext uri="{FF2B5EF4-FFF2-40B4-BE49-F238E27FC236}">
                <a16:creationId xmlns:a16="http://schemas.microsoft.com/office/drawing/2014/main" id="{48C33482-A44F-4FFB-940B-649342C5F437}"/>
              </a:ext>
            </a:extLst>
          </p:cNvPr>
          <p:cNvCxnSpPr>
            <a:cxnSpLocks/>
            <a:stCxn id="9" idx="2"/>
            <a:endCxn id="54" idx="0"/>
          </p:cNvCxnSpPr>
          <p:nvPr/>
        </p:nvCxnSpPr>
        <p:spPr>
          <a:xfrm rot="16200000" flipH="1">
            <a:off x="8839692" y="4299910"/>
            <a:ext cx="1054537" cy="132464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25">
            <a:extLst>
              <a:ext uri="{FF2B5EF4-FFF2-40B4-BE49-F238E27FC236}">
                <a16:creationId xmlns:a16="http://schemas.microsoft.com/office/drawing/2014/main" id="{F4445A77-3548-4E14-807A-E4A689C88D6A}"/>
              </a:ext>
            </a:extLst>
          </p:cNvPr>
          <p:cNvCxnSpPr>
            <a:cxnSpLocks/>
            <a:stCxn id="9" idx="2"/>
            <a:endCxn id="53" idx="0"/>
          </p:cNvCxnSpPr>
          <p:nvPr/>
        </p:nvCxnSpPr>
        <p:spPr>
          <a:xfrm rot="5400000">
            <a:off x="7597924" y="4382788"/>
            <a:ext cx="1054537" cy="115889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295A9DF-F526-4602-8C39-CD83B796A456}"/>
              </a:ext>
            </a:extLst>
          </p:cNvPr>
          <p:cNvSpPr txBox="1"/>
          <p:nvPr/>
        </p:nvSpPr>
        <p:spPr>
          <a:xfrm>
            <a:off x="8654166" y="4593642"/>
            <a:ext cx="2112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Continuous variables </a:t>
            </a:r>
          </a:p>
        </p:txBody>
      </p:sp>
    </p:spTree>
    <p:extLst>
      <p:ext uri="{BB962C8B-B14F-4D97-AF65-F5344CB8AC3E}">
        <p14:creationId xmlns:p14="http://schemas.microsoft.com/office/powerpoint/2010/main" val="1415179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8635</TotalTime>
  <Words>3026</Words>
  <Application>Microsoft Office PowerPoint</Application>
  <PresentationFormat>Widescreen</PresentationFormat>
  <Paragraphs>752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AdvTTe45e47d2</vt:lpstr>
      <vt:lpstr>NexusSans</vt:lpstr>
      <vt:lpstr>NimbusRomNo9L-Regu</vt:lpstr>
      <vt:lpstr>Arial</vt:lpstr>
      <vt:lpstr>Arial Black</vt:lpstr>
      <vt:lpstr>Calibri</vt:lpstr>
      <vt:lpstr>Calibri Light</vt:lpstr>
      <vt:lpstr>Cambria Math</vt:lpstr>
      <vt:lpstr>Courier New</vt:lpstr>
      <vt:lpstr>Gill Sans MT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Rayy Chell</dc:creator>
  <cp:lastModifiedBy>Rayy Chell</cp:lastModifiedBy>
  <cp:revision>365</cp:revision>
  <cp:lastPrinted>2021-08-24T04:06:58Z</cp:lastPrinted>
  <dcterms:created xsi:type="dcterms:W3CDTF">2021-07-08T02:06:12Z</dcterms:created>
  <dcterms:modified xsi:type="dcterms:W3CDTF">2021-09-09T01:15:29Z</dcterms:modified>
</cp:coreProperties>
</file>