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media/image290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50"/>
  </p:notesMasterIdLst>
  <p:sldIdLst>
    <p:sldId id="280" r:id="rId2"/>
    <p:sldId id="279" r:id="rId3"/>
    <p:sldId id="297" r:id="rId4"/>
    <p:sldId id="303" r:id="rId5"/>
    <p:sldId id="307" r:id="rId6"/>
    <p:sldId id="309" r:id="rId7"/>
    <p:sldId id="313" r:id="rId8"/>
    <p:sldId id="317" r:id="rId9"/>
    <p:sldId id="316" r:id="rId10"/>
    <p:sldId id="324" r:id="rId11"/>
    <p:sldId id="325" r:id="rId12"/>
    <p:sldId id="333" r:id="rId13"/>
    <p:sldId id="332" r:id="rId14"/>
    <p:sldId id="334" r:id="rId15"/>
    <p:sldId id="335" r:id="rId16"/>
    <p:sldId id="337" r:id="rId17"/>
    <p:sldId id="339" r:id="rId18"/>
    <p:sldId id="341" r:id="rId19"/>
    <p:sldId id="342" r:id="rId20"/>
    <p:sldId id="318" r:id="rId21"/>
    <p:sldId id="323" r:id="rId22"/>
    <p:sldId id="411" r:id="rId23"/>
    <p:sldId id="412" r:id="rId24"/>
    <p:sldId id="390" r:id="rId25"/>
    <p:sldId id="413" r:id="rId26"/>
    <p:sldId id="415" r:id="rId27"/>
    <p:sldId id="416" r:id="rId28"/>
    <p:sldId id="417" r:id="rId29"/>
    <p:sldId id="422" r:id="rId30"/>
    <p:sldId id="423" r:id="rId31"/>
    <p:sldId id="424" r:id="rId32"/>
    <p:sldId id="421" r:id="rId33"/>
    <p:sldId id="320" r:id="rId34"/>
    <p:sldId id="425" r:id="rId35"/>
    <p:sldId id="426" r:id="rId36"/>
    <p:sldId id="428" r:id="rId37"/>
    <p:sldId id="447" r:id="rId38"/>
    <p:sldId id="441" r:id="rId39"/>
    <p:sldId id="430" r:id="rId40"/>
    <p:sldId id="450" r:id="rId41"/>
    <p:sldId id="451" r:id="rId42"/>
    <p:sldId id="433" r:id="rId43"/>
    <p:sldId id="435" r:id="rId44"/>
    <p:sldId id="443" r:id="rId45"/>
    <p:sldId id="448" r:id="rId46"/>
    <p:sldId id="445" r:id="rId47"/>
    <p:sldId id="314" r:id="rId48"/>
    <p:sldId id="471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EFE"/>
    <a:srgbClr val="000000"/>
    <a:srgbClr val="F0F0F0"/>
    <a:srgbClr val="15ACEE"/>
    <a:srgbClr val="B2D9D8"/>
    <a:srgbClr val="203864"/>
    <a:srgbClr val="BC4558"/>
    <a:srgbClr val="DAE3F3"/>
    <a:srgbClr val="ADC2E4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258" autoAdjust="0"/>
    <p:restoredTop sz="96807" autoAdjust="0"/>
  </p:normalViewPr>
  <p:slideViewPr>
    <p:cSldViewPr snapToGrid="0">
      <p:cViewPr varScale="1">
        <p:scale>
          <a:sx n="119" d="100"/>
          <a:sy n="119" d="100"/>
        </p:scale>
        <p:origin x="640" y="19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6">
                <a:lumMod val="20000"/>
                <a:lumOff val="80000"/>
              </a:schemeClr>
            </a:solidFill>
          </c:spPr>
          <c:dPt>
            <c:idx val="0"/>
            <c:bubble3D val="0"/>
            <c:spPr>
              <a:solidFill>
                <a:srgbClr val="00666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F44-426A-9629-C662EFE60D40}"/>
              </c:ext>
            </c:extLst>
          </c:dPt>
          <c:dPt>
            <c:idx val="1"/>
            <c:bubble3D val="0"/>
            <c:spPr>
              <a:solidFill>
                <a:srgbClr val="B2D8D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F44-426A-9629-C662EFE60D40}"/>
              </c:ext>
            </c:extLst>
          </c:dPt>
          <c:dPt>
            <c:idx val="2"/>
            <c:bubble3D val="0"/>
            <c:spPr>
              <a:solidFill>
                <a:schemeClr val="accent6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F44-426A-9629-C662EFE60D40}"/>
              </c:ext>
            </c:extLst>
          </c:dPt>
          <c:dPt>
            <c:idx val="3"/>
            <c:bubble3D val="0"/>
            <c:spPr>
              <a:solidFill>
                <a:schemeClr val="accent6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F44-426A-9629-C662EFE60D40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F44-426A-9629-C662EFE60D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B0B756-D892-4E80-BB13-B1D7CC094AF9}" type="datetimeFigureOut">
              <a:rPr lang="en-US" smtClean="0"/>
              <a:t>6/7/24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4E1434-8B3F-4227-90EC-23C897880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6443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sz="800" dirty="0">
              <a:latin typeface="Arial" panose="020B0604020202020204" pitchFamily="34" charset="0"/>
              <a:ea typeface="Adobe Gothic Std B" panose="020B08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A6506-B673-457B-901C-6E61CEB0C81C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2308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012A4-1193-8735-D7F3-934E75070E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434C66-4ABC-7E64-2836-5562427998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7E8726-891E-E9FD-09DD-59C50C294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B1AED-948D-49A0-92A9-F3BCC85217C5}" type="datetime1">
              <a:rPr lang="en-US" smtClean="0"/>
              <a:t>6/7/24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1B0CE3-899D-9FBA-C160-E2CC87902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B5B604-97D8-CCBA-F818-1555D3183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ACF94-059E-4ED6-AEEC-1827C36CE2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623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601D7D-8E71-5A94-DA9D-0E9741CE68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9A7A58-A7BC-457E-05ED-6AA570CC24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645D1F-2A92-8653-19CA-62E3F9DE32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2B386-176B-40D4-B57D-F2951A19335D}" type="datetime1">
              <a:rPr lang="en-US" smtClean="0"/>
              <a:t>6/7/24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8AAD6C-DB20-0068-61CB-05861AE4A7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F95184-1788-F0DE-5FA1-9C32765B0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ACF94-059E-4ED6-AEEC-1827C36CE2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325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5301798-2BFC-F99C-B26A-AE6244E76A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BA75ED-1EEA-C5C3-8296-640B5CCF7D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C567CB-A18D-00D9-B4AA-2CD6AB0CA2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D0FBB-9631-44DB-8F11-CD1E6A49CBF8}" type="datetime1">
              <a:rPr lang="en-US" smtClean="0"/>
              <a:t>6/7/24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DB97D7-3352-46F0-CE7D-B63A34B18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91ECA2-EAD7-66C1-4B98-2DA28F649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ACF94-059E-4ED6-AEEC-1827C36CE2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194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3C654D-9DA0-DBB0-6C5A-D9FA9DBD4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0B6B4D-39A4-9400-8FC0-A905262458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E44869-7BE9-81C7-56F7-200C07C7D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41BA5-C624-46EA-98E4-DA25E34AD406}" type="datetime1">
              <a:rPr lang="en-US" smtClean="0"/>
              <a:t>6/7/24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42E9AC-88E4-B96F-0BB6-4E4BF4311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ED0B6F-E8E5-CB06-8133-8AB6DFF6F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ACF94-059E-4ED6-AEEC-1827C36CE2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774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431E10-6C57-B6BA-3C3D-0FBCF01ECC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DE481-BEEC-F27E-9FB0-F6AD1EB824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C96561-C11E-C8FE-AEC4-79F66EBC04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3B265-34BF-4486-BDFA-300361ADBA45}" type="datetime1">
              <a:rPr lang="en-US" smtClean="0"/>
              <a:t>6/7/24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564FEE-5547-2413-1F50-9CED2F956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FCD5A5-5387-9B4F-73AE-E6F70E1D6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ACF94-059E-4ED6-AEEC-1827C36CE2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111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F94CE-6F04-22F0-CDF4-BFCF2C066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ECEDBF-597E-C072-1B44-7024DD4D5B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40DEC2-967A-E79A-5208-82D4A03445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E5BC68-85CE-4D06-B20C-6C18C59C5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50036-A98D-4334-A62C-63B9A1439115}" type="datetime1">
              <a:rPr lang="en-US" smtClean="0"/>
              <a:t>6/7/24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707910-1888-CCB5-BABC-711F704F9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4EBB80-77FE-D37A-29CC-0ED3336F6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ACF94-059E-4ED6-AEEC-1827C36CE2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396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EF0C3-91A5-936C-E575-432E8A74EA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10D0B7-97FC-C72B-AA6F-81DF7C9E60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C3CE45-231A-C29A-152C-D0D51780FF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6B6A16-AC11-EA0E-BB7B-F8A9329E46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A665896-4CB8-C582-728B-06B45FA498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ADA447-8517-F9B3-819D-76104DC24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CCD44-F6D3-4AD8-B1BC-12371067F64A}" type="datetime1">
              <a:rPr lang="en-US" smtClean="0"/>
              <a:t>6/7/24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6B6ACC1-3E8F-F668-F4A8-6809C2CD5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21B48C5-A408-5F22-0386-568578A92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ACF94-059E-4ED6-AEEC-1827C36CE2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952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3314B-D7C3-F0AE-5D77-9E2F1AFAF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625733-E276-F4A8-3AF3-00A0246BE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4A5DC-831C-4CF0-B910-490726288751}" type="datetime1">
              <a:rPr lang="en-US" smtClean="0"/>
              <a:t>6/7/24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6485CE-D1F1-BF8F-7387-E8BCE2897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6E7B9B-CC82-39D3-9A0E-0AD73C507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ACF94-059E-4ED6-AEEC-1827C36CE2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024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11500F3-573B-097A-C656-445C7C2B7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8CCD-62AA-4355-89C6-D84ED1061772}" type="datetime1">
              <a:rPr lang="en-US" smtClean="0"/>
              <a:t>6/7/24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CEBDBF-1080-23B8-D317-EC4D32CDE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CC4CA3-F517-15B4-88B4-2DDE19FAD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ACF94-059E-4ED6-AEEC-1827C36CE2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30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D21726-9E90-321F-22A0-BA842BBE19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692C98-911B-BFE2-8FA6-960D4D3DDD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3EC1FC-27D1-12B9-7823-EB611CD188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D78DFA-0262-AC2C-8358-E39950DF66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44B82-74D2-4F06-B4F4-B7FC8D63099B}" type="datetime1">
              <a:rPr lang="en-US" smtClean="0"/>
              <a:t>6/7/24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979CA4-AFED-8C70-C54F-342EA0A31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C0F015-D4F8-73EC-92AE-F0C2A6D96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ACF94-059E-4ED6-AEEC-1827C36CE2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507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E302D-F862-17B8-BEE3-3B4CAAA65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FC1EA5A-3B7F-8C0B-B9E3-BCDAF2469D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41DD38-88BE-7555-962A-016328352A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CD164A-2318-6BAC-7C99-80C2D8B64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06B38-E8FD-4C47-884E-61FD13A12B83}" type="datetime1">
              <a:rPr lang="en-US" smtClean="0"/>
              <a:t>6/7/24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0746C0-2ED1-ECE7-BCC3-AB8117293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164644-774E-66E0-B193-852A91592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ACF94-059E-4ED6-AEEC-1827C36CE2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149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BDD463-CEC5-4783-825F-9906EB2A01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44ACAB-DC23-88B9-06CD-772AD9BD6B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F9EDF8-1496-E5A1-5034-2780D7247E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0309B5-67E2-4E0C-A69A-7B9056A61E6F}" type="datetime1">
              <a:rPr lang="en-US" smtClean="0"/>
              <a:t>6/7/24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86B7E4-C298-F371-B1DD-A1AFC38A09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EE1C5D-26E7-6A2F-A26D-CBB9015276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5ACF94-059E-4ED6-AEEC-1827C36CE2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503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emf"/><Relationship Id="rId13" Type="http://schemas.openxmlformats.org/officeDocument/2006/relationships/image" Target="../media/image127.png"/><Relationship Id="rId3" Type="http://schemas.openxmlformats.org/officeDocument/2006/relationships/image" Target="../media/image117.png"/><Relationship Id="rId7" Type="http://schemas.openxmlformats.org/officeDocument/2006/relationships/image" Target="../media/image121.emf"/><Relationship Id="rId2" Type="http://schemas.openxmlformats.org/officeDocument/2006/relationships/image" Target="../media/image116.png"/><Relationship Id="rId16" Type="http://schemas.openxmlformats.org/officeDocument/2006/relationships/image" Target="../media/image1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0.emf"/><Relationship Id="rId11" Type="http://schemas.openxmlformats.org/officeDocument/2006/relationships/image" Target="../media/image125.png"/><Relationship Id="rId5" Type="http://schemas.openxmlformats.org/officeDocument/2006/relationships/image" Target="../media/image119.emf"/><Relationship Id="rId15" Type="http://schemas.openxmlformats.org/officeDocument/2006/relationships/image" Target="../media/image10.png"/><Relationship Id="rId10" Type="http://schemas.openxmlformats.org/officeDocument/2006/relationships/image" Target="../media/image124.emf"/><Relationship Id="rId4" Type="http://schemas.openxmlformats.org/officeDocument/2006/relationships/image" Target="../media/image118.png"/><Relationship Id="rId9" Type="http://schemas.openxmlformats.org/officeDocument/2006/relationships/image" Target="../media/image123.emf"/><Relationship Id="rId14" Type="http://schemas.openxmlformats.org/officeDocument/2006/relationships/image" Target="../media/image12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13" Type="http://schemas.openxmlformats.org/officeDocument/2006/relationships/image" Target="../media/image136.png"/><Relationship Id="rId3" Type="http://schemas.microsoft.com/office/2007/relationships/hdphoto" Target="../media/hdphoto2.wdp"/><Relationship Id="rId7" Type="http://schemas.openxmlformats.org/officeDocument/2006/relationships/image" Target="../media/image132.png"/><Relationship Id="rId12" Type="http://schemas.openxmlformats.org/officeDocument/2006/relationships/image" Target="../media/image88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1.png"/><Relationship Id="rId11" Type="http://schemas.microsoft.com/office/2007/relationships/hdphoto" Target="../media/hdphoto3.wdp"/><Relationship Id="rId5" Type="http://schemas.openxmlformats.org/officeDocument/2006/relationships/image" Target="../media/image130.png"/><Relationship Id="rId10" Type="http://schemas.openxmlformats.org/officeDocument/2006/relationships/image" Target="../media/image135.png"/><Relationship Id="rId4" Type="http://schemas.openxmlformats.org/officeDocument/2006/relationships/hyperlink" Target="https://earthexplorer.usgs.gov/" TargetMode="External"/><Relationship Id="rId9" Type="http://schemas.openxmlformats.org/officeDocument/2006/relationships/image" Target="../media/image13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png"/><Relationship Id="rId3" Type="http://schemas.openxmlformats.org/officeDocument/2006/relationships/image" Target="../media/image138.png"/><Relationship Id="rId7" Type="http://schemas.openxmlformats.org/officeDocument/2006/relationships/image" Target="../media/image141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0.png"/><Relationship Id="rId11" Type="http://schemas.openxmlformats.org/officeDocument/2006/relationships/image" Target="../media/image145.png"/><Relationship Id="rId5" Type="http://schemas.openxmlformats.org/officeDocument/2006/relationships/image" Target="../media/image109.jpeg"/><Relationship Id="rId10" Type="http://schemas.openxmlformats.org/officeDocument/2006/relationships/image" Target="../media/image144.png"/><Relationship Id="rId4" Type="http://schemas.openxmlformats.org/officeDocument/2006/relationships/image" Target="../media/image139.png"/><Relationship Id="rId9" Type="http://schemas.openxmlformats.org/officeDocument/2006/relationships/image" Target="../media/image14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jpeg"/><Relationship Id="rId3" Type="http://schemas.openxmlformats.org/officeDocument/2006/relationships/image" Target="../media/image147.png"/><Relationship Id="rId7" Type="http://schemas.openxmlformats.org/officeDocument/2006/relationships/image" Target="../media/image151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png"/><Relationship Id="rId11" Type="http://schemas.openxmlformats.org/officeDocument/2006/relationships/image" Target="../media/image154.png"/><Relationship Id="rId5" Type="http://schemas.openxmlformats.org/officeDocument/2006/relationships/image" Target="../media/image149.png"/><Relationship Id="rId10" Type="http://schemas.openxmlformats.org/officeDocument/2006/relationships/image" Target="../media/image153.png"/><Relationship Id="rId4" Type="http://schemas.openxmlformats.org/officeDocument/2006/relationships/image" Target="../media/image148.png"/><Relationship Id="rId9" Type="http://schemas.openxmlformats.org/officeDocument/2006/relationships/image" Target="../media/image15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1.png"/><Relationship Id="rId13" Type="http://schemas.openxmlformats.org/officeDocument/2006/relationships/image" Target="../media/image166.png"/><Relationship Id="rId3" Type="http://schemas.openxmlformats.org/officeDocument/2006/relationships/image" Target="../media/image156.png"/><Relationship Id="rId7" Type="http://schemas.openxmlformats.org/officeDocument/2006/relationships/image" Target="../media/image160.png"/><Relationship Id="rId12" Type="http://schemas.openxmlformats.org/officeDocument/2006/relationships/image" Target="../media/image165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9.png"/><Relationship Id="rId11" Type="http://schemas.openxmlformats.org/officeDocument/2006/relationships/image" Target="../media/image164.png"/><Relationship Id="rId5" Type="http://schemas.openxmlformats.org/officeDocument/2006/relationships/image" Target="../media/image158.png"/><Relationship Id="rId10" Type="http://schemas.openxmlformats.org/officeDocument/2006/relationships/image" Target="../media/image163.png"/><Relationship Id="rId4" Type="http://schemas.openxmlformats.org/officeDocument/2006/relationships/image" Target="../media/image157.png"/><Relationship Id="rId9" Type="http://schemas.openxmlformats.org/officeDocument/2006/relationships/image" Target="../media/image16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jpeg"/><Relationship Id="rId13" Type="http://schemas.openxmlformats.org/officeDocument/2006/relationships/image" Target="../media/image177.png"/><Relationship Id="rId18" Type="http://schemas.openxmlformats.org/officeDocument/2006/relationships/image" Target="../media/image182.png"/><Relationship Id="rId3" Type="http://schemas.openxmlformats.org/officeDocument/2006/relationships/image" Target="../media/image168.png"/><Relationship Id="rId7" Type="http://schemas.openxmlformats.org/officeDocument/2006/relationships/image" Target="../media/image172.png"/><Relationship Id="rId12" Type="http://schemas.openxmlformats.org/officeDocument/2006/relationships/image" Target="../media/image176.png"/><Relationship Id="rId17" Type="http://schemas.openxmlformats.org/officeDocument/2006/relationships/image" Target="../media/image181.png"/><Relationship Id="rId2" Type="http://schemas.openxmlformats.org/officeDocument/2006/relationships/image" Target="../media/image167.png"/><Relationship Id="rId16" Type="http://schemas.openxmlformats.org/officeDocument/2006/relationships/image" Target="../media/image1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1.png"/><Relationship Id="rId11" Type="http://schemas.openxmlformats.org/officeDocument/2006/relationships/image" Target="../media/image175.png"/><Relationship Id="rId5" Type="http://schemas.openxmlformats.org/officeDocument/2006/relationships/image" Target="../media/image170.png"/><Relationship Id="rId15" Type="http://schemas.openxmlformats.org/officeDocument/2006/relationships/image" Target="../media/image179.png"/><Relationship Id="rId10" Type="http://schemas.openxmlformats.org/officeDocument/2006/relationships/image" Target="../media/image174.png"/><Relationship Id="rId4" Type="http://schemas.openxmlformats.org/officeDocument/2006/relationships/image" Target="../media/image169.png"/><Relationship Id="rId9" Type="http://schemas.openxmlformats.org/officeDocument/2006/relationships/image" Target="../media/image173.png"/><Relationship Id="rId14" Type="http://schemas.openxmlformats.org/officeDocument/2006/relationships/image" Target="../media/image17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7.png"/><Relationship Id="rId3" Type="http://schemas.openxmlformats.org/officeDocument/2006/relationships/image" Target="../media/image184.png"/><Relationship Id="rId7" Type="http://schemas.openxmlformats.org/officeDocument/2006/relationships/image" Target="../media/image186.png"/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5.png"/><Relationship Id="rId5" Type="http://schemas.openxmlformats.org/officeDocument/2006/relationships/image" Target="../media/image165.png"/><Relationship Id="rId4" Type="http://schemas.openxmlformats.org/officeDocument/2006/relationships/image" Target="../media/image161.png"/><Relationship Id="rId9" Type="http://schemas.openxmlformats.org/officeDocument/2006/relationships/image" Target="../media/image18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image" Target="../media/image18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2.png"/><Relationship Id="rId4" Type="http://schemas.openxmlformats.org/officeDocument/2006/relationships/image" Target="../media/image19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3.png"/><Relationship Id="rId5" Type="http://schemas.openxmlformats.org/officeDocument/2006/relationships/image" Target="../media/image8.png"/><Relationship Id="rId10" Type="http://schemas.openxmlformats.org/officeDocument/2006/relationships/image" Target="../media/image12.png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2.png"/><Relationship Id="rId18" Type="http://schemas.openxmlformats.org/officeDocument/2006/relationships/image" Target="../media/image76.png"/><Relationship Id="rId3" Type="http://schemas.openxmlformats.org/officeDocument/2006/relationships/image" Target="../media/image83.jpg"/><Relationship Id="rId7" Type="http://schemas.openxmlformats.org/officeDocument/2006/relationships/image" Target="../media/image66.png"/><Relationship Id="rId12" Type="http://schemas.openxmlformats.org/officeDocument/2006/relationships/image" Target="../media/image71.png"/><Relationship Id="rId17" Type="http://schemas.openxmlformats.org/officeDocument/2006/relationships/image" Target="../media/image75.png"/><Relationship Id="rId2" Type="http://schemas.openxmlformats.org/officeDocument/2006/relationships/image" Target="../media/image82.jpeg"/><Relationship Id="rId16" Type="http://schemas.openxmlformats.org/officeDocument/2006/relationships/image" Target="../media/image74.png"/><Relationship Id="rId20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68.png"/><Relationship Id="rId5" Type="http://schemas.openxmlformats.org/officeDocument/2006/relationships/image" Target="../media/image65.png"/><Relationship Id="rId15" Type="http://schemas.openxmlformats.org/officeDocument/2006/relationships/image" Target="../media/image70.png"/><Relationship Id="rId10" Type="http://schemas.openxmlformats.org/officeDocument/2006/relationships/image" Target="../media/image7.png"/><Relationship Id="rId19" Type="http://schemas.openxmlformats.org/officeDocument/2006/relationships/image" Target="../media/image77.png"/><Relationship Id="rId4" Type="http://schemas.openxmlformats.org/officeDocument/2006/relationships/image" Target="../media/image13.png"/><Relationship Id="rId9" Type="http://schemas.openxmlformats.org/officeDocument/2006/relationships/image" Target="../media/image6.png"/><Relationship Id="rId14" Type="http://schemas.openxmlformats.org/officeDocument/2006/relationships/image" Target="../media/image7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8.svg"/><Relationship Id="rId13" Type="http://schemas.openxmlformats.org/officeDocument/2006/relationships/image" Target="../media/image13.png"/><Relationship Id="rId18" Type="http://schemas.openxmlformats.org/officeDocument/2006/relationships/image" Target="../media/image207.emf"/><Relationship Id="rId3" Type="http://schemas.openxmlformats.org/officeDocument/2006/relationships/image" Target="../media/image8.png"/><Relationship Id="rId21" Type="http://schemas.openxmlformats.org/officeDocument/2006/relationships/image" Target="../media/image210.emf"/><Relationship Id="rId7" Type="http://schemas.openxmlformats.org/officeDocument/2006/relationships/image" Target="../media/image197.png"/><Relationship Id="rId12" Type="http://schemas.openxmlformats.org/officeDocument/2006/relationships/image" Target="../media/image202.png"/><Relationship Id="rId17" Type="http://schemas.openxmlformats.org/officeDocument/2006/relationships/image" Target="../media/image206.emf"/><Relationship Id="rId2" Type="http://schemas.openxmlformats.org/officeDocument/2006/relationships/image" Target="../media/image9.png"/><Relationship Id="rId16" Type="http://schemas.openxmlformats.org/officeDocument/2006/relationships/image" Target="../media/image205.svg"/><Relationship Id="rId20" Type="http://schemas.openxmlformats.org/officeDocument/2006/relationships/image" Target="../media/image20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6.svg"/><Relationship Id="rId11" Type="http://schemas.openxmlformats.org/officeDocument/2006/relationships/image" Target="../media/image201.png"/><Relationship Id="rId24" Type="http://schemas.openxmlformats.org/officeDocument/2006/relationships/image" Target="../media/image213.png"/><Relationship Id="rId5" Type="http://schemas.openxmlformats.org/officeDocument/2006/relationships/image" Target="../media/image195.png"/><Relationship Id="rId15" Type="http://schemas.openxmlformats.org/officeDocument/2006/relationships/image" Target="../media/image204.png"/><Relationship Id="rId23" Type="http://schemas.openxmlformats.org/officeDocument/2006/relationships/image" Target="../media/image212.emf"/><Relationship Id="rId10" Type="http://schemas.openxmlformats.org/officeDocument/2006/relationships/image" Target="../media/image200.svg"/><Relationship Id="rId19" Type="http://schemas.openxmlformats.org/officeDocument/2006/relationships/image" Target="../media/image208.emf"/><Relationship Id="rId4" Type="http://schemas.openxmlformats.org/officeDocument/2006/relationships/image" Target="../media/image194.png"/><Relationship Id="rId9" Type="http://schemas.openxmlformats.org/officeDocument/2006/relationships/image" Target="../media/image199.png"/><Relationship Id="rId14" Type="http://schemas.openxmlformats.org/officeDocument/2006/relationships/image" Target="../media/image203.png"/><Relationship Id="rId22" Type="http://schemas.openxmlformats.org/officeDocument/2006/relationships/image" Target="../media/image211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200.svg"/><Relationship Id="rId18" Type="http://schemas.openxmlformats.org/officeDocument/2006/relationships/image" Target="../media/image213.png"/><Relationship Id="rId3" Type="http://schemas.openxmlformats.org/officeDocument/2006/relationships/image" Target="../media/image194.png"/><Relationship Id="rId7" Type="http://schemas.openxmlformats.org/officeDocument/2006/relationships/image" Target="../media/image202.png"/><Relationship Id="rId12" Type="http://schemas.openxmlformats.org/officeDocument/2006/relationships/image" Target="../media/image199.png"/><Relationship Id="rId17" Type="http://schemas.openxmlformats.org/officeDocument/2006/relationships/image" Target="../media/image207.emf"/><Relationship Id="rId2" Type="http://schemas.openxmlformats.org/officeDocument/2006/relationships/image" Target="../media/image212.emf"/><Relationship Id="rId16" Type="http://schemas.openxmlformats.org/officeDocument/2006/relationships/image" Target="../media/image205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1.png"/><Relationship Id="rId11" Type="http://schemas.openxmlformats.org/officeDocument/2006/relationships/image" Target="../media/image196.svg"/><Relationship Id="rId5" Type="http://schemas.openxmlformats.org/officeDocument/2006/relationships/image" Target="../media/image8.png"/><Relationship Id="rId15" Type="http://schemas.openxmlformats.org/officeDocument/2006/relationships/image" Target="../media/image197.png"/><Relationship Id="rId10" Type="http://schemas.openxmlformats.org/officeDocument/2006/relationships/image" Target="../media/image195.png"/><Relationship Id="rId19" Type="http://schemas.openxmlformats.org/officeDocument/2006/relationships/image" Target="../media/image198.svg"/><Relationship Id="rId4" Type="http://schemas.openxmlformats.org/officeDocument/2006/relationships/image" Target="../media/image9.png"/><Relationship Id="rId9" Type="http://schemas.openxmlformats.org/officeDocument/2006/relationships/image" Target="../media/image203.png"/><Relationship Id="rId14" Type="http://schemas.openxmlformats.org/officeDocument/2006/relationships/image" Target="../media/image20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1.emf"/><Relationship Id="rId3" Type="http://schemas.openxmlformats.org/officeDocument/2006/relationships/image" Target="../media/image216.emf"/><Relationship Id="rId7" Type="http://schemas.openxmlformats.org/officeDocument/2006/relationships/image" Target="../media/image220.emf"/><Relationship Id="rId2" Type="http://schemas.openxmlformats.org/officeDocument/2006/relationships/image" Target="../media/image21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9.emf"/><Relationship Id="rId5" Type="http://schemas.openxmlformats.org/officeDocument/2006/relationships/image" Target="../media/image218.emf"/><Relationship Id="rId10" Type="http://schemas.openxmlformats.org/officeDocument/2006/relationships/image" Target="../media/image223.jpg"/><Relationship Id="rId4" Type="http://schemas.openxmlformats.org/officeDocument/2006/relationships/image" Target="../media/image217.emf"/><Relationship Id="rId9" Type="http://schemas.openxmlformats.org/officeDocument/2006/relationships/image" Target="../media/image222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emf"/><Relationship Id="rId2" Type="http://schemas.openxmlformats.org/officeDocument/2006/relationships/image" Target="../media/image224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emf"/><Relationship Id="rId2" Type="http://schemas.openxmlformats.org/officeDocument/2006/relationships/image" Target="../media/image225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2.png"/><Relationship Id="rId13" Type="http://schemas.openxmlformats.org/officeDocument/2006/relationships/image" Target="../media/image237.png"/><Relationship Id="rId18" Type="http://schemas.openxmlformats.org/officeDocument/2006/relationships/image" Target="../media/image242.png"/><Relationship Id="rId3" Type="http://schemas.openxmlformats.org/officeDocument/2006/relationships/image" Target="../media/image227.png"/><Relationship Id="rId7" Type="http://schemas.openxmlformats.org/officeDocument/2006/relationships/image" Target="../media/image231.jpeg"/><Relationship Id="rId12" Type="http://schemas.openxmlformats.org/officeDocument/2006/relationships/image" Target="../media/image236.png"/><Relationship Id="rId17" Type="http://schemas.openxmlformats.org/officeDocument/2006/relationships/image" Target="../media/image241.png"/><Relationship Id="rId2" Type="http://schemas.openxmlformats.org/officeDocument/2006/relationships/image" Target="../media/image226.png"/><Relationship Id="rId16" Type="http://schemas.openxmlformats.org/officeDocument/2006/relationships/image" Target="../media/image240.png"/><Relationship Id="rId20" Type="http://schemas.openxmlformats.org/officeDocument/2006/relationships/image" Target="../media/image2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0.png"/><Relationship Id="rId11" Type="http://schemas.openxmlformats.org/officeDocument/2006/relationships/image" Target="../media/image235.png"/><Relationship Id="rId5" Type="http://schemas.openxmlformats.org/officeDocument/2006/relationships/image" Target="../media/image229.png"/><Relationship Id="rId15" Type="http://schemas.openxmlformats.org/officeDocument/2006/relationships/image" Target="../media/image239.png"/><Relationship Id="rId10" Type="http://schemas.openxmlformats.org/officeDocument/2006/relationships/image" Target="../media/image234.png"/><Relationship Id="rId19" Type="http://schemas.openxmlformats.org/officeDocument/2006/relationships/image" Target="../media/image243.png"/><Relationship Id="rId4" Type="http://schemas.openxmlformats.org/officeDocument/2006/relationships/image" Target="../media/image228.png"/><Relationship Id="rId9" Type="http://schemas.openxmlformats.org/officeDocument/2006/relationships/image" Target="../media/image233.png"/><Relationship Id="rId14" Type="http://schemas.openxmlformats.org/officeDocument/2006/relationships/image" Target="../media/image238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1.png"/><Relationship Id="rId13" Type="http://schemas.openxmlformats.org/officeDocument/2006/relationships/image" Target="../media/image256.png"/><Relationship Id="rId18" Type="http://schemas.openxmlformats.org/officeDocument/2006/relationships/image" Target="../media/image261.png"/><Relationship Id="rId3" Type="http://schemas.openxmlformats.org/officeDocument/2006/relationships/image" Target="../media/image246.png"/><Relationship Id="rId21" Type="http://schemas.openxmlformats.org/officeDocument/2006/relationships/image" Target="../media/image264.png"/><Relationship Id="rId7" Type="http://schemas.openxmlformats.org/officeDocument/2006/relationships/image" Target="../media/image250.png"/><Relationship Id="rId12" Type="http://schemas.openxmlformats.org/officeDocument/2006/relationships/image" Target="../media/image255.png"/><Relationship Id="rId17" Type="http://schemas.openxmlformats.org/officeDocument/2006/relationships/image" Target="../media/image260.png"/><Relationship Id="rId2" Type="http://schemas.openxmlformats.org/officeDocument/2006/relationships/image" Target="../media/image245.png"/><Relationship Id="rId16" Type="http://schemas.openxmlformats.org/officeDocument/2006/relationships/image" Target="../media/image259.png"/><Relationship Id="rId20" Type="http://schemas.openxmlformats.org/officeDocument/2006/relationships/image" Target="../media/image2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9.png"/><Relationship Id="rId11" Type="http://schemas.openxmlformats.org/officeDocument/2006/relationships/image" Target="../media/image254.png"/><Relationship Id="rId24" Type="http://schemas.openxmlformats.org/officeDocument/2006/relationships/image" Target="../media/image267.png"/><Relationship Id="rId5" Type="http://schemas.openxmlformats.org/officeDocument/2006/relationships/image" Target="../media/image248.png"/><Relationship Id="rId15" Type="http://schemas.openxmlformats.org/officeDocument/2006/relationships/image" Target="../media/image258.png"/><Relationship Id="rId23" Type="http://schemas.openxmlformats.org/officeDocument/2006/relationships/image" Target="../media/image266.png"/><Relationship Id="rId10" Type="http://schemas.openxmlformats.org/officeDocument/2006/relationships/image" Target="../media/image253.png"/><Relationship Id="rId19" Type="http://schemas.openxmlformats.org/officeDocument/2006/relationships/image" Target="../media/image262.png"/><Relationship Id="rId4" Type="http://schemas.openxmlformats.org/officeDocument/2006/relationships/image" Target="../media/image247.png"/><Relationship Id="rId9" Type="http://schemas.openxmlformats.org/officeDocument/2006/relationships/image" Target="../media/image252.png"/><Relationship Id="rId14" Type="http://schemas.openxmlformats.org/officeDocument/2006/relationships/image" Target="../media/image257.png"/><Relationship Id="rId22" Type="http://schemas.openxmlformats.org/officeDocument/2006/relationships/image" Target="../media/image265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26" Type="http://schemas.openxmlformats.org/officeDocument/2006/relationships/image" Target="../media/image38.jpeg"/><Relationship Id="rId39" Type="http://schemas.openxmlformats.org/officeDocument/2006/relationships/image" Target="../media/image51.jpeg"/><Relationship Id="rId21" Type="http://schemas.openxmlformats.org/officeDocument/2006/relationships/image" Target="../media/image33.png"/><Relationship Id="rId34" Type="http://schemas.openxmlformats.org/officeDocument/2006/relationships/image" Target="../media/image46.png"/><Relationship Id="rId42" Type="http://schemas.openxmlformats.org/officeDocument/2006/relationships/image" Target="../media/image54.png"/><Relationship Id="rId47" Type="http://schemas.openxmlformats.org/officeDocument/2006/relationships/image" Target="../media/image59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6" Type="http://schemas.openxmlformats.org/officeDocument/2006/relationships/image" Target="../media/image28.png"/><Relationship Id="rId29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24" Type="http://schemas.openxmlformats.org/officeDocument/2006/relationships/image" Target="../media/image36.png"/><Relationship Id="rId32" Type="http://schemas.openxmlformats.org/officeDocument/2006/relationships/image" Target="../media/image44.png"/><Relationship Id="rId37" Type="http://schemas.openxmlformats.org/officeDocument/2006/relationships/image" Target="../media/image49.png"/><Relationship Id="rId40" Type="http://schemas.openxmlformats.org/officeDocument/2006/relationships/image" Target="../media/image52.png"/><Relationship Id="rId45" Type="http://schemas.openxmlformats.org/officeDocument/2006/relationships/image" Target="../media/image57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23" Type="http://schemas.openxmlformats.org/officeDocument/2006/relationships/image" Target="../media/image35.png"/><Relationship Id="rId28" Type="http://schemas.openxmlformats.org/officeDocument/2006/relationships/image" Target="../media/image40.png"/><Relationship Id="rId36" Type="http://schemas.openxmlformats.org/officeDocument/2006/relationships/image" Target="../media/image48.png"/><Relationship Id="rId10" Type="http://schemas.openxmlformats.org/officeDocument/2006/relationships/image" Target="../media/image22.png"/><Relationship Id="rId19" Type="http://schemas.openxmlformats.org/officeDocument/2006/relationships/image" Target="../media/image31.png"/><Relationship Id="rId31" Type="http://schemas.openxmlformats.org/officeDocument/2006/relationships/image" Target="../media/image43.png"/><Relationship Id="rId44" Type="http://schemas.openxmlformats.org/officeDocument/2006/relationships/image" Target="../media/image56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Relationship Id="rId22" Type="http://schemas.openxmlformats.org/officeDocument/2006/relationships/image" Target="../media/image34.png"/><Relationship Id="rId27" Type="http://schemas.openxmlformats.org/officeDocument/2006/relationships/image" Target="../media/image39.png"/><Relationship Id="rId30" Type="http://schemas.openxmlformats.org/officeDocument/2006/relationships/image" Target="../media/image42.png"/><Relationship Id="rId35" Type="http://schemas.openxmlformats.org/officeDocument/2006/relationships/image" Target="../media/image47.png"/><Relationship Id="rId43" Type="http://schemas.openxmlformats.org/officeDocument/2006/relationships/image" Target="../media/image55.png"/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5" Type="http://schemas.openxmlformats.org/officeDocument/2006/relationships/image" Target="../media/image37.jpeg"/><Relationship Id="rId33" Type="http://schemas.openxmlformats.org/officeDocument/2006/relationships/image" Target="../media/image45.png"/><Relationship Id="rId38" Type="http://schemas.openxmlformats.org/officeDocument/2006/relationships/image" Target="../media/image50.png"/><Relationship Id="rId46" Type="http://schemas.openxmlformats.org/officeDocument/2006/relationships/image" Target="../media/image58.png"/><Relationship Id="rId20" Type="http://schemas.openxmlformats.org/officeDocument/2006/relationships/image" Target="../media/image32.png"/><Relationship Id="rId41" Type="http://schemas.openxmlformats.org/officeDocument/2006/relationships/image" Target="../media/image5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0.png"/><Relationship Id="rId13" Type="http://schemas.openxmlformats.org/officeDocument/2006/relationships/image" Target="../media/image239.png"/><Relationship Id="rId18" Type="http://schemas.openxmlformats.org/officeDocument/2006/relationships/image" Target="../media/image274.png"/><Relationship Id="rId3" Type="http://schemas.openxmlformats.org/officeDocument/2006/relationships/image" Target="../media/image268.png"/><Relationship Id="rId7" Type="http://schemas.openxmlformats.org/officeDocument/2006/relationships/image" Target="../media/image264.png"/><Relationship Id="rId12" Type="http://schemas.openxmlformats.org/officeDocument/2006/relationships/image" Target="../media/image256.png"/><Relationship Id="rId17" Type="http://schemas.openxmlformats.org/officeDocument/2006/relationships/image" Target="../media/image273.png"/><Relationship Id="rId2" Type="http://schemas.openxmlformats.org/officeDocument/2006/relationships/image" Target="../media/image240.png"/><Relationship Id="rId16" Type="http://schemas.openxmlformats.org/officeDocument/2006/relationships/image" Target="../media/image2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1.png"/><Relationship Id="rId11" Type="http://schemas.openxmlformats.org/officeDocument/2006/relationships/image" Target="../media/image251.png"/><Relationship Id="rId5" Type="http://schemas.openxmlformats.org/officeDocument/2006/relationships/image" Target="../media/image231.jpeg"/><Relationship Id="rId15" Type="http://schemas.openxmlformats.org/officeDocument/2006/relationships/image" Target="../media/image271.png"/><Relationship Id="rId10" Type="http://schemas.openxmlformats.org/officeDocument/2006/relationships/image" Target="../media/image270.png"/><Relationship Id="rId4" Type="http://schemas.openxmlformats.org/officeDocument/2006/relationships/image" Target="../media/image269.png"/><Relationship Id="rId9" Type="http://schemas.openxmlformats.org/officeDocument/2006/relationships/image" Target="../media/image267.png"/><Relationship Id="rId14" Type="http://schemas.openxmlformats.org/officeDocument/2006/relationships/image" Target="../media/image241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8.png"/><Relationship Id="rId3" Type="http://schemas.openxmlformats.org/officeDocument/2006/relationships/image" Target="../media/image275.png"/><Relationship Id="rId7" Type="http://schemas.openxmlformats.org/officeDocument/2006/relationships/image" Target="../media/image277.png"/><Relationship Id="rId2" Type="http://schemas.openxmlformats.org/officeDocument/2006/relationships/image" Target="../media/image2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0.png"/><Relationship Id="rId5" Type="http://schemas.openxmlformats.org/officeDocument/2006/relationships/image" Target="../media/image241.png"/><Relationship Id="rId10" Type="http://schemas.openxmlformats.org/officeDocument/2006/relationships/image" Target="../media/image280.png"/><Relationship Id="rId4" Type="http://schemas.openxmlformats.org/officeDocument/2006/relationships/image" Target="../media/image276.png"/><Relationship Id="rId9" Type="http://schemas.openxmlformats.org/officeDocument/2006/relationships/image" Target="../media/image27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image" Target="../media/image18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2.png"/><Relationship Id="rId4" Type="http://schemas.openxmlformats.org/officeDocument/2006/relationships/image" Target="../media/image19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2.png"/><Relationship Id="rId18" Type="http://schemas.openxmlformats.org/officeDocument/2006/relationships/image" Target="../media/image76.png"/><Relationship Id="rId3" Type="http://schemas.openxmlformats.org/officeDocument/2006/relationships/image" Target="../media/image83.jpg"/><Relationship Id="rId7" Type="http://schemas.openxmlformats.org/officeDocument/2006/relationships/image" Target="../media/image66.png"/><Relationship Id="rId12" Type="http://schemas.openxmlformats.org/officeDocument/2006/relationships/image" Target="../media/image71.png"/><Relationship Id="rId17" Type="http://schemas.openxmlformats.org/officeDocument/2006/relationships/image" Target="../media/image75.png"/><Relationship Id="rId2" Type="http://schemas.openxmlformats.org/officeDocument/2006/relationships/image" Target="../media/image82.jpeg"/><Relationship Id="rId16" Type="http://schemas.openxmlformats.org/officeDocument/2006/relationships/image" Target="../media/image74.png"/><Relationship Id="rId20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68.png"/><Relationship Id="rId5" Type="http://schemas.openxmlformats.org/officeDocument/2006/relationships/image" Target="../media/image65.png"/><Relationship Id="rId15" Type="http://schemas.openxmlformats.org/officeDocument/2006/relationships/image" Target="../media/image70.png"/><Relationship Id="rId10" Type="http://schemas.openxmlformats.org/officeDocument/2006/relationships/image" Target="../media/image7.png"/><Relationship Id="rId19" Type="http://schemas.openxmlformats.org/officeDocument/2006/relationships/image" Target="../media/image77.png"/><Relationship Id="rId4" Type="http://schemas.openxmlformats.org/officeDocument/2006/relationships/image" Target="../media/image13.png"/><Relationship Id="rId9" Type="http://schemas.openxmlformats.org/officeDocument/2006/relationships/image" Target="../media/image6.png"/><Relationship Id="rId14" Type="http://schemas.openxmlformats.org/officeDocument/2006/relationships/image" Target="../media/image7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7.png"/><Relationship Id="rId3" Type="http://schemas.openxmlformats.org/officeDocument/2006/relationships/image" Target="../media/image282.png"/><Relationship Id="rId7" Type="http://schemas.openxmlformats.org/officeDocument/2006/relationships/image" Target="../media/image286.png"/><Relationship Id="rId2" Type="http://schemas.openxmlformats.org/officeDocument/2006/relationships/image" Target="../media/image2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5.png"/><Relationship Id="rId5" Type="http://schemas.openxmlformats.org/officeDocument/2006/relationships/image" Target="../media/image284.jpg"/><Relationship Id="rId10" Type="http://schemas.openxmlformats.org/officeDocument/2006/relationships/image" Target="../media/image289.png"/><Relationship Id="rId4" Type="http://schemas.openxmlformats.org/officeDocument/2006/relationships/image" Target="../media/image283.jpeg"/><Relationship Id="rId9" Type="http://schemas.openxmlformats.org/officeDocument/2006/relationships/image" Target="../media/image28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1.png"/><Relationship Id="rId2" Type="http://schemas.openxmlformats.org/officeDocument/2006/relationships/image" Target="../media/image29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3.png"/><Relationship Id="rId4" Type="http://schemas.openxmlformats.org/officeDocument/2006/relationships/image" Target="../media/image292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8.png"/><Relationship Id="rId13" Type="http://schemas.openxmlformats.org/officeDocument/2006/relationships/image" Target="../media/image303.png"/><Relationship Id="rId18" Type="http://schemas.openxmlformats.org/officeDocument/2006/relationships/image" Target="../media/image308.png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311.png"/><Relationship Id="rId7" Type="http://schemas.openxmlformats.org/officeDocument/2006/relationships/image" Target="../media/image297.emf"/><Relationship Id="rId12" Type="http://schemas.openxmlformats.org/officeDocument/2006/relationships/image" Target="../media/image302.png"/><Relationship Id="rId17" Type="http://schemas.openxmlformats.org/officeDocument/2006/relationships/image" Target="../media/image307.png"/><Relationship Id="rId2" Type="http://schemas.openxmlformats.org/officeDocument/2006/relationships/video" Target="../media/media1.mp4"/><Relationship Id="rId16" Type="http://schemas.openxmlformats.org/officeDocument/2006/relationships/image" Target="../media/image306.png"/><Relationship Id="rId20" Type="http://schemas.openxmlformats.org/officeDocument/2006/relationships/image" Target="../media/image310.png"/><Relationship Id="rId1" Type="http://schemas.microsoft.com/office/2007/relationships/media" Target="../media/media1.mp4"/><Relationship Id="rId6" Type="http://schemas.openxmlformats.org/officeDocument/2006/relationships/image" Target="../media/image296.emf"/><Relationship Id="rId11" Type="http://schemas.openxmlformats.org/officeDocument/2006/relationships/image" Target="../media/image301.png"/><Relationship Id="rId5" Type="http://schemas.openxmlformats.org/officeDocument/2006/relationships/image" Target="../media/image295.emf"/><Relationship Id="rId15" Type="http://schemas.openxmlformats.org/officeDocument/2006/relationships/image" Target="../media/image305.emf"/><Relationship Id="rId10" Type="http://schemas.openxmlformats.org/officeDocument/2006/relationships/image" Target="../media/image300.png"/><Relationship Id="rId19" Type="http://schemas.openxmlformats.org/officeDocument/2006/relationships/image" Target="../media/image309.png"/><Relationship Id="rId4" Type="http://schemas.openxmlformats.org/officeDocument/2006/relationships/image" Target="../media/image294.png"/><Relationship Id="rId9" Type="http://schemas.openxmlformats.org/officeDocument/2006/relationships/image" Target="../media/image299.png"/><Relationship Id="rId14" Type="http://schemas.openxmlformats.org/officeDocument/2006/relationships/image" Target="../media/image30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3.emf"/><Relationship Id="rId2" Type="http://schemas.openxmlformats.org/officeDocument/2006/relationships/image" Target="../media/image31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4.png"/><Relationship Id="rId4" Type="http://schemas.openxmlformats.org/officeDocument/2006/relationships/image" Target="../media/image305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6.emf"/><Relationship Id="rId7" Type="http://schemas.openxmlformats.org/officeDocument/2006/relationships/image" Target="../media/image319.png"/><Relationship Id="rId2" Type="http://schemas.openxmlformats.org/officeDocument/2006/relationships/image" Target="../media/image31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5.emf"/><Relationship Id="rId5" Type="http://schemas.openxmlformats.org/officeDocument/2006/relationships/image" Target="../media/image318.emf"/><Relationship Id="rId4" Type="http://schemas.openxmlformats.org/officeDocument/2006/relationships/image" Target="../media/image317.em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3" Type="http://schemas.openxmlformats.org/officeDocument/2006/relationships/image" Target="../media/image60.png"/><Relationship Id="rId7" Type="http://schemas.openxmlformats.org/officeDocument/2006/relationships/image" Target="../media/image59.png"/><Relationship Id="rId12" Type="http://schemas.openxmlformats.org/officeDocument/2006/relationships/image" Target="../media/image56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11" Type="http://schemas.openxmlformats.org/officeDocument/2006/relationships/image" Target="../media/image55.png"/><Relationship Id="rId5" Type="http://schemas.openxmlformats.org/officeDocument/2006/relationships/chart" Target="../charts/chart1.xml"/><Relationship Id="rId10" Type="http://schemas.openxmlformats.org/officeDocument/2006/relationships/image" Target="../media/image54.png"/><Relationship Id="rId4" Type="http://schemas.microsoft.com/office/2007/relationships/hdphoto" Target="../media/hdphoto1.wdp"/><Relationship Id="rId9" Type="http://schemas.openxmlformats.org/officeDocument/2006/relationships/image" Target="../media/image53.png"/><Relationship Id="rId14" Type="http://schemas.openxmlformats.org/officeDocument/2006/relationships/image" Target="../media/image5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3.png"/><Relationship Id="rId7" Type="http://schemas.openxmlformats.org/officeDocument/2006/relationships/image" Target="../media/image327.png"/><Relationship Id="rId2" Type="http://schemas.openxmlformats.org/officeDocument/2006/relationships/image" Target="../media/image3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6.png"/><Relationship Id="rId5" Type="http://schemas.openxmlformats.org/officeDocument/2006/relationships/image" Target="../media/image325.png"/><Relationship Id="rId4" Type="http://schemas.openxmlformats.org/officeDocument/2006/relationships/image" Target="../media/image32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image" Target="../media/image18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2.png"/><Relationship Id="rId4" Type="http://schemas.openxmlformats.org/officeDocument/2006/relationships/image" Target="../media/image19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8.png"/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3.png"/><Relationship Id="rId13" Type="http://schemas.openxmlformats.org/officeDocument/2006/relationships/image" Target="../media/image332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331.png"/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2.png"/><Relationship Id="rId11" Type="http://schemas.openxmlformats.org/officeDocument/2006/relationships/image" Target="../media/image330.png"/><Relationship Id="rId5" Type="http://schemas.openxmlformats.org/officeDocument/2006/relationships/image" Target="../media/image201.png"/><Relationship Id="rId10" Type="http://schemas.openxmlformats.org/officeDocument/2006/relationships/image" Target="../media/image329.png"/><Relationship Id="rId4" Type="http://schemas.openxmlformats.org/officeDocument/2006/relationships/image" Target="../media/image8.png"/><Relationship Id="rId9" Type="http://schemas.openxmlformats.org/officeDocument/2006/relationships/image" Target="../media/image204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hyperlink" Target="https://doi/10.1016/j.rse.2013.03.010" TargetMode="External"/><Relationship Id="rId3" Type="http://schemas.openxmlformats.org/officeDocument/2006/relationships/hyperlink" Target="https://doi.org/10.1002/2016WR019978" TargetMode="External"/><Relationship Id="rId7" Type="http://schemas.openxmlformats.org/officeDocument/2006/relationships/hyperlink" Target="https://doi.org/10.5194/adgeo-18-51-2008" TargetMode="External"/><Relationship Id="rId2" Type="http://schemas.openxmlformats.org/officeDocument/2006/relationships/hyperlink" Target="https://doi.org/10.1016/S0022-1694(03)00129-X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doi.org/10.1016/j.scitotenv.2020.137996" TargetMode="External"/><Relationship Id="rId11" Type="http://schemas.openxmlformats.org/officeDocument/2006/relationships/hyperlink" Target="https://doi.org/10.1029/2020WR027309" TargetMode="External"/><Relationship Id="rId5" Type="http://schemas.openxmlformats.org/officeDocument/2006/relationships/hyperlink" Target="https://doi.org/10.1016/j.envsoft.2020.104673" TargetMode="External"/><Relationship Id="rId10" Type="http://schemas.openxmlformats.org/officeDocument/2006/relationships/hyperlink" Target="https://doi.org/10.1073/pnas.1317606111" TargetMode="External"/><Relationship Id="rId4" Type="http://schemas.openxmlformats.org/officeDocument/2006/relationships/hyperlink" Target="https://doi.org/10.5194/hess-24-397-2020" TargetMode="External"/><Relationship Id="rId9" Type="http://schemas.openxmlformats.org/officeDocument/2006/relationships/hyperlink" Target="https://doi.org/10.1029/2012wr012063" TargetMode="Externa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1029/2020wr027902" TargetMode="External"/><Relationship Id="rId3" Type="http://schemas.openxmlformats.org/officeDocument/2006/relationships/hyperlink" Target="https://doi.org/10.3390/rs8050367" TargetMode="External"/><Relationship Id="rId7" Type="http://schemas.openxmlformats.org/officeDocument/2006/relationships/hyperlink" Target="https://doi.org/10.2208/prohe.50.37" TargetMode="External"/><Relationship Id="rId2" Type="http://schemas.openxmlformats.org/officeDocument/2006/relationships/hyperlink" Target="https://doi.org/10.1002/2015WR016971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doi.org/10.1038/nature20584" TargetMode="External"/><Relationship Id="rId5" Type="http://schemas.openxmlformats.org/officeDocument/2006/relationships/hyperlink" Target="https://doi.org/10.1080/07900627.2019.1572497" TargetMode="External"/><Relationship Id="rId10" Type="http://schemas.openxmlformats.org/officeDocument/2006/relationships/hyperlink" Target="http://doi.org/10.1080/10095020.2015.1017911" TargetMode="External"/><Relationship Id="rId4" Type="http://schemas.openxmlformats.org/officeDocument/2006/relationships/hyperlink" Target="https://doi.org/10.1016/j.envsoft.2019.03.021" TargetMode="External"/><Relationship Id="rId9" Type="http://schemas.openxmlformats.org/officeDocument/2006/relationships/hyperlink" Target="https://doi.org/10.1002/2014WR015829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69.png"/><Relationship Id="rId18" Type="http://schemas.openxmlformats.org/officeDocument/2006/relationships/image" Target="../media/image74.png"/><Relationship Id="rId26" Type="http://schemas.openxmlformats.org/officeDocument/2006/relationships/image" Target="../media/image82.jpeg"/><Relationship Id="rId3" Type="http://schemas.openxmlformats.org/officeDocument/2006/relationships/image" Target="../media/image62.jpeg"/><Relationship Id="rId21" Type="http://schemas.openxmlformats.org/officeDocument/2006/relationships/image" Target="../media/image77.png"/><Relationship Id="rId7" Type="http://schemas.openxmlformats.org/officeDocument/2006/relationships/image" Target="../media/image8.png"/><Relationship Id="rId12" Type="http://schemas.openxmlformats.org/officeDocument/2006/relationships/image" Target="../media/image68.png"/><Relationship Id="rId17" Type="http://schemas.openxmlformats.org/officeDocument/2006/relationships/image" Target="../media/image73.png"/><Relationship Id="rId25" Type="http://schemas.openxmlformats.org/officeDocument/2006/relationships/image" Target="../media/image81.png"/><Relationship Id="rId2" Type="http://schemas.openxmlformats.org/officeDocument/2006/relationships/image" Target="../media/image61.jpeg"/><Relationship Id="rId16" Type="http://schemas.openxmlformats.org/officeDocument/2006/relationships/image" Target="../media/image72.png"/><Relationship Id="rId20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11" Type="http://schemas.openxmlformats.org/officeDocument/2006/relationships/image" Target="../media/image7.png"/><Relationship Id="rId24" Type="http://schemas.openxmlformats.org/officeDocument/2006/relationships/image" Target="../media/image80.png"/><Relationship Id="rId5" Type="http://schemas.openxmlformats.org/officeDocument/2006/relationships/image" Target="../media/image64.jpeg"/><Relationship Id="rId15" Type="http://schemas.openxmlformats.org/officeDocument/2006/relationships/image" Target="../media/image71.png"/><Relationship Id="rId23" Type="http://schemas.openxmlformats.org/officeDocument/2006/relationships/image" Target="../media/image79.png"/><Relationship Id="rId10" Type="http://schemas.openxmlformats.org/officeDocument/2006/relationships/image" Target="../media/image6.png"/><Relationship Id="rId19" Type="http://schemas.openxmlformats.org/officeDocument/2006/relationships/image" Target="../media/image75.png"/><Relationship Id="rId4" Type="http://schemas.openxmlformats.org/officeDocument/2006/relationships/image" Target="../media/image63.jpeg"/><Relationship Id="rId9" Type="http://schemas.openxmlformats.org/officeDocument/2006/relationships/image" Target="../media/image67.png"/><Relationship Id="rId14" Type="http://schemas.openxmlformats.org/officeDocument/2006/relationships/image" Target="../media/image70.png"/><Relationship Id="rId22" Type="http://schemas.openxmlformats.org/officeDocument/2006/relationships/image" Target="../media/image78.png"/><Relationship Id="rId27" Type="http://schemas.openxmlformats.org/officeDocument/2006/relationships/image" Target="../media/image83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73.png"/><Relationship Id="rId18" Type="http://schemas.openxmlformats.org/officeDocument/2006/relationships/image" Target="../media/image82.jpeg"/><Relationship Id="rId26" Type="http://schemas.openxmlformats.org/officeDocument/2006/relationships/image" Target="../media/image79.png"/><Relationship Id="rId3" Type="http://schemas.openxmlformats.org/officeDocument/2006/relationships/image" Target="../media/image65.png"/><Relationship Id="rId21" Type="http://schemas.openxmlformats.org/officeDocument/2006/relationships/image" Target="../media/image85.png"/><Relationship Id="rId7" Type="http://schemas.openxmlformats.org/officeDocument/2006/relationships/image" Target="../media/image6.png"/><Relationship Id="rId12" Type="http://schemas.openxmlformats.org/officeDocument/2006/relationships/image" Target="../media/image72.png"/><Relationship Id="rId17" Type="http://schemas.openxmlformats.org/officeDocument/2006/relationships/image" Target="../media/image77.png"/><Relationship Id="rId25" Type="http://schemas.openxmlformats.org/officeDocument/2006/relationships/image" Target="../media/image70.png"/><Relationship Id="rId2" Type="http://schemas.openxmlformats.org/officeDocument/2006/relationships/image" Target="../media/image81.png"/><Relationship Id="rId16" Type="http://schemas.openxmlformats.org/officeDocument/2006/relationships/image" Target="../media/image76.png"/><Relationship Id="rId20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71.png"/><Relationship Id="rId24" Type="http://schemas.openxmlformats.org/officeDocument/2006/relationships/image" Target="../media/image87.png"/><Relationship Id="rId5" Type="http://schemas.openxmlformats.org/officeDocument/2006/relationships/image" Target="../media/image66.png"/><Relationship Id="rId15" Type="http://schemas.openxmlformats.org/officeDocument/2006/relationships/image" Target="../media/image75.png"/><Relationship Id="rId23" Type="http://schemas.openxmlformats.org/officeDocument/2006/relationships/image" Target="../media/image13.png"/><Relationship Id="rId10" Type="http://schemas.openxmlformats.org/officeDocument/2006/relationships/image" Target="../media/image69.png"/><Relationship Id="rId19" Type="http://schemas.openxmlformats.org/officeDocument/2006/relationships/image" Target="../media/image83.jpg"/><Relationship Id="rId4" Type="http://schemas.openxmlformats.org/officeDocument/2006/relationships/image" Target="../media/image8.png"/><Relationship Id="rId9" Type="http://schemas.openxmlformats.org/officeDocument/2006/relationships/image" Target="../media/image68.png"/><Relationship Id="rId14" Type="http://schemas.openxmlformats.org/officeDocument/2006/relationships/image" Target="../media/image74.png"/><Relationship Id="rId22" Type="http://schemas.openxmlformats.org/officeDocument/2006/relationships/image" Target="../media/image8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13" Type="http://schemas.openxmlformats.org/officeDocument/2006/relationships/image" Target="../media/image99.png"/><Relationship Id="rId18" Type="http://schemas.openxmlformats.org/officeDocument/2006/relationships/image" Target="../media/image104.png"/><Relationship Id="rId3" Type="http://schemas.openxmlformats.org/officeDocument/2006/relationships/image" Target="../media/image89.jpeg"/><Relationship Id="rId7" Type="http://schemas.openxmlformats.org/officeDocument/2006/relationships/image" Target="../media/image93.jpeg"/><Relationship Id="rId12" Type="http://schemas.openxmlformats.org/officeDocument/2006/relationships/image" Target="../media/image98.png"/><Relationship Id="rId17" Type="http://schemas.openxmlformats.org/officeDocument/2006/relationships/image" Target="../media/image103.png"/><Relationship Id="rId2" Type="http://schemas.openxmlformats.org/officeDocument/2006/relationships/image" Target="../media/image88.png"/><Relationship Id="rId16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11" Type="http://schemas.openxmlformats.org/officeDocument/2006/relationships/image" Target="../media/image97.png"/><Relationship Id="rId5" Type="http://schemas.openxmlformats.org/officeDocument/2006/relationships/image" Target="../media/image91.png"/><Relationship Id="rId15" Type="http://schemas.openxmlformats.org/officeDocument/2006/relationships/image" Target="../media/image101.png"/><Relationship Id="rId10" Type="http://schemas.openxmlformats.org/officeDocument/2006/relationships/image" Target="../media/image96.png"/><Relationship Id="rId19" Type="http://schemas.openxmlformats.org/officeDocument/2006/relationships/image" Target="../media/image105.png"/><Relationship Id="rId4" Type="http://schemas.openxmlformats.org/officeDocument/2006/relationships/image" Target="../media/image90.png"/><Relationship Id="rId9" Type="http://schemas.openxmlformats.org/officeDocument/2006/relationships/image" Target="../media/image95.png"/><Relationship Id="rId14" Type="http://schemas.openxmlformats.org/officeDocument/2006/relationships/image" Target="../media/image10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2.png"/><Relationship Id="rId18" Type="http://schemas.openxmlformats.org/officeDocument/2006/relationships/image" Target="../media/image76.png"/><Relationship Id="rId3" Type="http://schemas.openxmlformats.org/officeDocument/2006/relationships/image" Target="../media/image83.jpg"/><Relationship Id="rId21" Type="http://schemas.openxmlformats.org/officeDocument/2006/relationships/image" Target="../media/image106.png"/><Relationship Id="rId7" Type="http://schemas.openxmlformats.org/officeDocument/2006/relationships/image" Target="../media/image66.png"/><Relationship Id="rId12" Type="http://schemas.openxmlformats.org/officeDocument/2006/relationships/image" Target="../media/image71.png"/><Relationship Id="rId17" Type="http://schemas.openxmlformats.org/officeDocument/2006/relationships/image" Target="../media/image75.png"/><Relationship Id="rId2" Type="http://schemas.openxmlformats.org/officeDocument/2006/relationships/image" Target="../media/image82.jpeg"/><Relationship Id="rId16" Type="http://schemas.openxmlformats.org/officeDocument/2006/relationships/image" Target="../media/image74.png"/><Relationship Id="rId20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68.png"/><Relationship Id="rId5" Type="http://schemas.openxmlformats.org/officeDocument/2006/relationships/image" Target="../media/image65.png"/><Relationship Id="rId15" Type="http://schemas.openxmlformats.org/officeDocument/2006/relationships/image" Target="../media/image70.png"/><Relationship Id="rId10" Type="http://schemas.openxmlformats.org/officeDocument/2006/relationships/image" Target="../media/image7.png"/><Relationship Id="rId19" Type="http://schemas.openxmlformats.org/officeDocument/2006/relationships/image" Target="../media/image77.png"/><Relationship Id="rId4" Type="http://schemas.openxmlformats.org/officeDocument/2006/relationships/image" Target="../media/image13.png"/><Relationship Id="rId9" Type="http://schemas.openxmlformats.org/officeDocument/2006/relationships/image" Target="../media/image6.png"/><Relationship Id="rId14" Type="http://schemas.openxmlformats.org/officeDocument/2006/relationships/image" Target="../media/image7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056F910-56C2-77C0-C05D-098EA83F7B0D}"/>
              </a:ext>
            </a:extLst>
          </p:cNvPr>
          <p:cNvCxnSpPr>
            <a:cxnSpLocks/>
          </p:cNvCxnSpPr>
          <p:nvPr/>
        </p:nvCxnSpPr>
        <p:spPr>
          <a:xfrm>
            <a:off x="4540250" y="3831539"/>
            <a:ext cx="28384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C6466787-02FC-0FF8-0972-107B6A6434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8103" y="2967809"/>
            <a:ext cx="952500" cy="952500"/>
          </a:xfrm>
          <a:prstGeom prst="rect">
            <a:avLst/>
          </a:prstGeom>
        </p:spPr>
      </p:pic>
      <p:pic>
        <p:nvPicPr>
          <p:cNvPr id="18" name="Picture 4" descr="ESD Games - Engineering Systems and Design (ESD)">
            <a:extLst>
              <a:ext uri="{FF2B5EF4-FFF2-40B4-BE49-F238E27FC236}">
                <a16:creationId xmlns:a16="http://schemas.microsoft.com/office/drawing/2014/main" id="{FA3329F1-6C58-70B1-295E-527CBF4F74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778"/>
          <a:stretch/>
        </p:blipFill>
        <p:spPr bwMode="auto">
          <a:xfrm>
            <a:off x="7296150" y="3271974"/>
            <a:ext cx="677405" cy="183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1140D91-96C5-891C-C622-B15B98E44B47}"/>
              </a:ext>
            </a:extLst>
          </p:cNvPr>
          <p:cNvCxnSpPr>
            <a:cxnSpLocks/>
          </p:cNvCxnSpPr>
          <p:nvPr/>
        </p:nvCxnSpPr>
        <p:spPr>
          <a:xfrm flipH="1">
            <a:off x="4616450" y="1821885"/>
            <a:ext cx="1258521" cy="1244937"/>
          </a:xfrm>
          <a:prstGeom prst="line">
            <a:avLst/>
          </a:prstGeom>
          <a:ln w="25400" cap="rnd" cmpd="sng">
            <a:solidFill>
              <a:schemeClr val="bg1">
                <a:lumMod val="5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4017BE9F-54BD-0B2F-C671-3AB700F9D0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100000">
            <a:off x="5744540" y="1368485"/>
            <a:ext cx="587119" cy="58711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08041A53-0C80-F9EF-4143-D3F4FA71E6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25603" y="3041530"/>
            <a:ext cx="819447" cy="819447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E120A9BE-0A7D-C6D8-CE81-257156D6F6D3}"/>
              </a:ext>
            </a:extLst>
          </p:cNvPr>
          <p:cNvSpPr txBox="1"/>
          <p:nvPr/>
        </p:nvSpPr>
        <p:spPr>
          <a:xfrm>
            <a:off x="4280751" y="4066372"/>
            <a:ext cx="33294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</a:t>
            </a:r>
            <a:r>
              <a:rPr lang="en-US" sz="1200" i="0" dirty="0"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onnecting</a:t>
            </a:r>
            <a:r>
              <a:rPr lang="en-US" sz="1000" i="0" dirty="0"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  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98EC611-8D47-21F1-BFF8-83B739DD7D08}"/>
              </a:ext>
            </a:extLst>
          </p:cNvPr>
          <p:cNvSpPr txBox="1"/>
          <p:nvPr/>
        </p:nvSpPr>
        <p:spPr>
          <a:xfrm>
            <a:off x="4280751" y="4350294"/>
            <a:ext cx="36469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the presentation will begin shortly</a:t>
            </a:r>
            <a:endParaRPr lang="en-US" sz="1200" i="0" dirty="0">
              <a:effectLst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ED12ADE-D93A-2C47-B7A0-E8CDDD21DF88}"/>
              </a:ext>
            </a:extLst>
          </p:cNvPr>
          <p:cNvSpPr txBox="1"/>
          <p:nvPr/>
        </p:nvSpPr>
        <p:spPr>
          <a:xfrm>
            <a:off x="6246992" y="4065921"/>
            <a:ext cx="4272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…..</a:t>
            </a:r>
            <a:endParaRPr lang="en-US" sz="1000" i="0" dirty="0">
              <a:effectLst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0721391-C3CB-5D76-0540-F081F5E3E331}"/>
              </a:ext>
            </a:extLst>
          </p:cNvPr>
          <p:cNvSpPr txBox="1"/>
          <p:nvPr/>
        </p:nvSpPr>
        <p:spPr>
          <a:xfrm>
            <a:off x="4280751" y="4067989"/>
            <a:ext cx="330129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</a:t>
            </a:r>
            <a:r>
              <a:rPr lang="en-US" sz="1200" i="0" dirty="0"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onnected   </a:t>
            </a:r>
            <a:r>
              <a:rPr lang="en-US" sz="1000" i="0" dirty="0"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  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9DEEBF3-4B4D-EBB6-1126-036DEF707C6C}"/>
              </a:ext>
            </a:extLst>
          </p:cNvPr>
          <p:cNvSpPr txBox="1"/>
          <p:nvPr/>
        </p:nvSpPr>
        <p:spPr>
          <a:xfrm>
            <a:off x="4280750" y="4353372"/>
            <a:ext cx="364691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SG" sz="12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</a:t>
            </a:r>
            <a:r>
              <a:rPr lang="en-SG" sz="1200" i="0" dirty="0"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elcome to …..</a:t>
            </a:r>
            <a:endParaRPr lang="en-US" sz="1200" i="0" dirty="0">
              <a:effectLst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7CBDEB8B-8F11-32EE-3BC1-2C133FEABD13}"/>
              </a:ext>
            </a:extLst>
          </p:cNvPr>
          <p:cNvCxnSpPr>
            <a:cxnSpLocks/>
          </p:cNvCxnSpPr>
          <p:nvPr/>
        </p:nvCxnSpPr>
        <p:spPr>
          <a:xfrm flipH="1">
            <a:off x="4616450" y="1821233"/>
            <a:ext cx="1258521" cy="1244937"/>
          </a:xfrm>
          <a:prstGeom prst="line">
            <a:avLst/>
          </a:prstGeom>
          <a:ln w="25400" cap="rnd" cmpd="sng">
            <a:solidFill>
              <a:schemeClr val="bg1">
                <a:lumMod val="5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2160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 animBg="1"/>
      <p:bldP spid="4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Content Placeholder 4" descr="Map&#10;&#10;Description automatically generated">
            <a:extLst>
              <a:ext uri="{FF2B5EF4-FFF2-40B4-BE49-F238E27FC236}">
                <a16:creationId xmlns:a16="http://schemas.microsoft.com/office/drawing/2014/main" id="{48441987-752C-A334-82BC-73573B2006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30" r="428"/>
          <a:stretch/>
        </p:blipFill>
        <p:spPr>
          <a:xfrm>
            <a:off x="3306020" y="937453"/>
            <a:ext cx="2651760" cy="3948041"/>
          </a:xfrm>
          <a:prstGeom prst="rect">
            <a:avLst/>
          </a:prstGeom>
        </p:spPr>
      </p:pic>
      <p:grpSp>
        <p:nvGrpSpPr>
          <p:cNvPr id="87" name="Group 86">
            <a:extLst>
              <a:ext uri="{FF2B5EF4-FFF2-40B4-BE49-F238E27FC236}">
                <a16:creationId xmlns:a16="http://schemas.microsoft.com/office/drawing/2014/main" id="{9333A4FB-2820-BBCC-BD70-614EF9FC6253}"/>
              </a:ext>
            </a:extLst>
          </p:cNvPr>
          <p:cNvGrpSpPr/>
          <p:nvPr/>
        </p:nvGrpSpPr>
        <p:grpSpPr>
          <a:xfrm>
            <a:off x="3862039" y="1270704"/>
            <a:ext cx="7762751" cy="3922457"/>
            <a:chOff x="3862039" y="1270704"/>
            <a:chExt cx="7762751" cy="3922457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DD62AE1-6EA4-0D4F-C148-AD03F3235FD4}"/>
                </a:ext>
              </a:extLst>
            </p:cNvPr>
            <p:cNvSpPr txBox="1"/>
            <p:nvPr/>
          </p:nvSpPr>
          <p:spPr>
            <a:xfrm>
              <a:off x="6264110" y="4916162"/>
              <a:ext cx="53300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Cascade reservoir system on the </a:t>
              </a:r>
              <a:r>
                <a:rPr lang="en-US" sz="1200" b="0" i="0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Lancang</a:t>
              </a:r>
              <a:r>
                <a:rPr lang="en-US" sz="12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River</a:t>
              </a:r>
            </a:p>
          </p:txBody>
        </p: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07C820EB-AE9E-8592-1060-59B9D9F6E009}"/>
                </a:ext>
              </a:extLst>
            </p:cNvPr>
            <p:cNvGrpSpPr/>
            <p:nvPr/>
          </p:nvGrpSpPr>
          <p:grpSpPr>
            <a:xfrm>
              <a:off x="3862039" y="1270704"/>
              <a:ext cx="7762751" cy="3618925"/>
              <a:chOff x="3862039" y="1270704"/>
              <a:chExt cx="7762751" cy="3618925"/>
            </a:xfrm>
          </p:grpSpPr>
          <p:grpSp>
            <p:nvGrpSpPr>
              <p:cNvPr id="83" name="Group 82">
                <a:extLst>
                  <a:ext uri="{FF2B5EF4-FFF2-40B4-BE49-F238E27FC236}">
                    <a16:creationId xmlns:a16="http://schemas.microsoft.com/office/drawing/2014/main" id="{09E27202-5306-CE70-DF82-276979A82E92}"/>
                  </a:ext>
                </a:extLst>
              </p:cNvPr>
              <p:cNvGrpSpPr/>
              <p:nvPr/>
            </p:nvGrpSpPr>
            <p:grpSpPr>
              <a:xfrm>
                <a:off x="3862039" y="1270704"/>
                <a:ext cx="7762751" cy="3618925"/>
                <a:chOff x="3862039" y="1270704"/>
                <a:chExt cx="7762751" cy="3618925"/>
              </a:xfrm>
            </p:grpSpPr>
            <p:pic>
              <p:nvPicPr>
                <p:cNvPr id="5" name="Picture 4" descr="Timeline&#10;&#10;Description automatically generated">
                  <a:extLst>
                    <a:ext uri="{FF2B5EF4-FFF2-40B4-BE49-F238E27FC236}">
                      <a16:creationId xmlns:a16="http://schemas.microsoft.com/office/drawing/2014/main" id="{5D5A10DD-D9FE-001C-74D1-AFF703DF9C4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206634" y="2122029"/>
                  <a:ext cx="5418156" cy="2767600"/>
                </a:xfrm>
                <a:prstGeom prst="rect">
                  <a:avLst/>
                </a:prstGeom>
              </p:spPr>
            </p:pic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346D0A0F-16C3-B301-3716-9BF506B6438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693749" y="3861577"/>
                  <a:ext cx="6308477" cy="702436"/>
                </a:xfrm>
                <a:prstGeom prst="line">
                  <a:avLst/>
                </a:prstGeom>
                <a:ln w="6350">
                  <a:solidFill>
                    <a:schemeClr val="bg2">
                      <a:lumMod val="90000"/>
                    </a:schemeClr>
                  </a:solidFill>
                  <a:prstDash val="sysDot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C8B3C499-CC32-01E5-E129-078FAF94D2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62039" y="1270704"/>
                  <a:ext cx="2921872" cy="1640769"/>
                </a:xfrm>
                <a:prstGeom prst="line">
                  <a:avLst/>
                </a:prstGeom>
                <a:ln w="6350">
                  <a:solidFill>
                    <a:schemeClr val="bg2">
                      <a:lumMod val="90000"/>
                    </a:schemeClr>
                  </a:solidFill>
                  <a:prstDash val="sysDot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122BFF03-B8D1-630F-CF81-AC88BE8B57D8}"/>
                  </a:ext>
                </a:extLst>
              </p:cNvPr>
              <p:cNvSpPr txBox="1"/>
              <p:nvPr/>
            </p:nvSpPr>
            <p:spPr>
              <a:xfrm>
                <a:off x="6583680" y="4373376"/>
                <a:ext cx="2246811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>
                    <a:solidFill>
                      <a:schemeClr val="bg2">
                        <a:lumMod val="9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Data archived from </a:t>
                </a:r>
                <a:r>
                  <a:rPr lang="en-US" sz="800" b="1" dirty="0">
                    <a:solidFill>
                      <a:schemeClr val="bg2">
                        <a:lumMod val="9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Do et al</a:t>
                </a:r>
                <a:r>
                  <a:rPr lang="en-US" sz="800" dirty="0">
                    <a:solidFill>
                      <a:schemeClr val="bg2">
                        <a:lumMod val="9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 (2020)</a:t>
                </a:r>
                <a:endParaRPr lang="en-SG" sz="800" dirty="0">
                  <a:solidFill>
                    <a:schemeClr val="bg2">
                      <a:lumMod val="9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9</a:t>
            </a:fld>
            <a:endParaRPr lang="en-US" dirty="0"/>
          </a:p>
        </p:txBody>
      </p:sp>
      <p:pic>
        <p:nvPicPr>
          <p:cNvPr id="3" name="Content Placeholder 4" descr="Map&#10;&#10;Description automatically generated">
            <a:extLst>
              <a:ext uri="{FF2B5EF4-FFF2-40B4-BE49-F238E27FC236}">
                <a16:creationId xmlns:a16="http://schemas.microsoft.com/office/drawing/2014/main" id="{6C745A3A-5B66-3059-73D4-1C35DB4F97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49368"/>
          <a:stretch/>
        </p:blipFill>
        <p:spPr>
          <a:xfrm>
            <a:off x="574996" y="937453"/>
            <a:ext cx="2743200" cy="3948041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FE9A770-FF76-3A07-DA5C-F298CA8CD3AE}"/>
              </a:ext>
            </a:extLst>
          </p:cNvPr>
          <p:cNvSpPr txBox="1"/>
          <p:nvPr/>
        </p:nvSpPr>
        <p:spPr>
          <a:xfrm>
            <a:off x="6484343" y="962055"/>
            <a:ext cx="15962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en-US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large dams </a:t>
            </a:r>
          </a:p>
          <a:p>
            <a:r>
              <a:rPr lang="en-US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volume ≥ </a:t>
            </a:r>
            <a:r>
              <a:rPr lang="en-US" sz="16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en-US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MCM</a:t>
            </a:r>
          </a:p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(each)</a:t>
            </a:r>
            <a:r>
              <a:rPr lang="en-US" sz="12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7DA2E6-DACD-E836-6AAC-754930A8848A}"/>
              </a:ext>
            </a:extLst>
          </p:cNvPr>
          <p:cNvSpPr txBox="1"/>
          <p:nvPr/>
        </p:nvSpPr>
        <p:spPr>
          <a:xfrm>
            <a:off x="811118" y="4916381"/>
            <a:ext cx="241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Mekong River </a:t>
            </a:r>
            <a:r>
              <a:rPr lang="en-US" sz="1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asin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D85A6C1-7783-A3BA-17F3-A56329D9E911}"/>
              </a:ext>
            </a:extLst>
          </p:cNvPr>
          <p:cNvSpPr/>
          <p:nvPr/>
        </p:nvSpPr>
        <p:spPr>
          <a:xfrm>
            <a:off x="1229445" y="1531104"/>
            <a:ext cx="837560" cy="1306286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62CD2F8-DDD4-C4C5-8FEB-360A020D77D3}"/>
              </a:ext>
            </a:extLst>
          </p:cNvPr>
          <p:cNvSpPr txBox="1"/>
          <p:nvPr/>
        </p:nvSpPr>
        <p:spPr>
          <a:xfrm>
            <a:off x="8555552" y="1026850"/>
            <a:ext cx="1307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total volume </a:t>
            </a:r>
          </a:p>
          <a:p>
            <a:pPr algn="ctr"/>
            <a:r>
              <a:rPr lang="en-US" sz="120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r>
              <a:rPr lang="en-US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42000</a:t>
            </a:r>
            <a:r>
              <a:rPr lang="en-US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MCM 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01B5946-2DC8-0200-1742-0373B177609A}"/>
              </a:ext>
            </a:extLst>
          </p:cNvPr>
          <p:cNvGrpSpPr/>
          <p:nvPr/>
        </p:nvGrpSpPr>
        <p:grpSpPr>
          <a:xfrm>
            <a:off x="10093227" y="1018141"/>
            <a:ext cx="1501846" cy="707886"/>
            <a:chOff x="10337074" y="1035559"/>
            <a:chExt cx="1501846" cy="707886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C80D467-AF3F-BB74-12DE-9C3525242552}"/>
                </a:ext>
              </a:extLst>
            </p:cNvPr>
            <p:cNvSpPr txBox="1"/>
            <p:nvPr/>
          </p:nvSpPr>
          <p:spPr>
            <a:xfrm>
              <a:off x="10337074" y="1035559"/>
              <a:ext cx="150184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>
                  <a:solidFill>
                    <a:srgbClr val="33333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en-US" sz="120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ontrol ~</a:t>
              </a:r>
              <a:r>
                <a:rPr lang="en-US" sz="1600" b="1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55%</a:t>
              </a:r>
              <a:r>
                <a:rPr lang="en-US" sz="12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  <a:p>
              <a:pPr algn="r"/>
              <a:r>
                <a:rPr lang="en-US" sz="12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of the annual flow </a:t>
              </a:r>
            </a:p>
            <a:p>
              <a:pPr algn="r"/>
              <a:r>
                <a:rPr lang="en-US" sz="12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at </a:t>
              </a:r>
              <a:r>
                <a:rPr lang="en-US" sz="1200" b="1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Chiang Saen   .</a:t>
              </a:r>
              <a:endParaRPr lang="en-SG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8BDC9C70-DCAC-22A5-0CC8-4F75EACA156C}"/>
                </a:ext>
              </a:extLst>
            </p:cNvPr>
            <p:cNvSpPr/>
            <p:nvPr/>
          </p:nvSpPr>
          <p:spPr>
            <a:xfrm>
              <a:off x="11620289" y="1541421"/>
              <a:ext cx="122549" cy="105646"/>
            </a:xfrm>
            <a:prstGeom prst="triangle">
              <a:avLst/>
            </a:prstGeom>
            <a:solidFill>
              <a:srgbClr val="FF5503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259856B4-052B-39C0-529B-B759BEBF5CC5}"/>
              </a:ext>
            </a:extLst>
          </p:cNvPr>
          <p:cNvSpPr txBox="1"/>
          <p:nvPr/>
        </p:nvSpPr>
        <p:spPr>
          <a:xfrm>
            <a:off x="10170461" y="4192873"/>
            <a:ext cx="54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52%</a:t>
            </a:r>
            <a:endParaRPr lang="en-US" sz="100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8416206-96E6-1233-9E47-7308E8C2B84A}"/>
              </a:ext>
            </a:extLst>
          </p:cNvPr>
          <p:cNvSpPr txBox="1"/>
          <p:nvPr/>
        </p:nvSpPr>
        <p:spPr>
          <a:xfrm>
            <a:off x="8754459" y="3693714"/>
            <a:ext cx="5447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35%</a:t>
            </a:r>
            <a:endParaRPr lang="en-US" sz="100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1816D77E-5343-9210-53E1-FE03C9F06C2B}"/>
              </a:ext>
            </a:extLst>
          </p:cNvPr>
          <p:cNvGrpSpPr/>
          <p:nvPr/>
        </p:nvGrpSpPr>
        <p:grpSpPr>
          <a:xfrm>
            <a:off x="609832" y="403651"/>
            <a:ext cx="10972336" cy="401392"/>
            <a:chOff x="609832" y="403651"/>
            <a:chExt cx="10972336" cy="40139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4A5FE60-CF84-2050-2D00-1A8327B80D07}"/>
                </a:ext>
              </a:extLst>
            </p:cNvPr>
            <p:cNvSpPr txBox="1"/>
            <p:nvPr/>
          </p:nvSpPr>
          <p:spPr>
            <a:xfrm>
              <a:off x="1024248" y="404933"/>
              <a:ext cx="105579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2000" dirty="0">
                  <a:latin typeface="Arial" panose="020B0604020202020204" pitchFamily="34" charset="0"/>
                  <a:cs typeface="Arial" panose="020B0604020202020204" pitchFamily="34" charset="0"/>
                </a:rPr>
                <a:t>Problem Statement</a:t>
              </a: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505D733D-59E0-248E-8E7F-DA99B252FFDF}"/>
                </a:ext>
              </a:extLst>
            </p:cNvPr>
            <p:cNvSpPr/>
            <p:nvPr/>
          </p:nvSpPr>
          <p:spPr>
            <a:xfrm>
              <a:off x="609832" y="403651"/>
              <a:ext cx="407995" cy="400110"/>
            </a:xfrm>
            <a:prstGeom prst="ellipse">
              <a:avLst/>
            </a:prstGeom>
            <a:gradFill>
              <a:gsLst>
                <a:gs pos="40000">
                  <a:schemeClr val="accent1">
                    <a:lumMod val="75000"/>
                  </a:schemeClr>
                </a:gs>
                <a:gs pos="60000">
                  <a:srgbClr val="44C4C5"/>
                </a:gs>
                <a:gs pos="80000">
                  <a:srgbClr val="009899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20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E080C40E-BF95-ECC2-019C-BB4BE8A3FDF9}"/>
              </a:ext>
            </a:extLst>
          </p:cNvPr>
          <p:cNvSpPr txBox="1"/>
          <p:nvPr/>
        </p:nvSpPr>
        <p:spPr>
          <a:xfrm>
            <a:off x="3356606" y="4920368"/>
            <a:ext cx="23823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Lancang</a:t>
            </a:r>
            <a:r>
              <a:rPr lang="en-US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River </a:t>
            </a:r>
            <a:r>
              <a:rPr lang="en-US" sz="1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asin</a:t>
            </a:r>
          </a:p>
          <a:p>
            <a:pPr algn="ctr"/>
            <a:r>
              <a:rPr lang="en-US" sz="10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(Upper Mekong River Basin)</a:t>
            </a:r>
            <a:endParaRPr lang="en-US" sz="1000" b="0" i="0" dirty="0">
              <a:solidFill>
                <a:srgbClr val="333333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E2BE57D4-BF83-C4BE-421D-2966EF2E9A21}"/>
              </a:ext>
            </a:extLst>
          </p:cNvPr>
          <p:cNvGrpSpPr/>
          <p:nvPr/>
        </p:nvGrpSpPr>
        <p:grpSpPr>
          <a:xfrm>
            <a:off x="2877915" y="5525879"/>
            <a:ext cx="1847450" cy="649703"/>
            <a:chOff x="8812386" y="2104779"/>
            <a:chExt cx="1847450" cy="649703"/>
          </a:xfrm>
          <a:noFill/>
        </p:grpSpPr>
        <p:sp>
          <p:nvSpPr>
            <p:cNvPr id="46" name="Speech Bubble: Rectangle with Corners Rounded 45">
              <a:extLst>
                <a:ext uri="{FF2B5EF4-FFF2-40B4-BE49-F238E27FC236}">
                  <a16:creationId xmlns:a16="http://schemas.microsoft.com/office/drawing/2014/main" id="{1D5EE7BF-F324-844C-0EB8-EF46D7D623C3}"/>
                </a:ext>
              </a:extLst>
            </p:cNvPr>
            <p:cNvSpPr/>
            <p:nvPr/>
          </p:nvSpPr>
          <p:spPr>
            <a:xfrm>
              <a:off x="8813468" y="2108151"/>
              <a:ext cx="1846368" cy="646331"/>
            </a:xfrm>
            <a:prstGeom prst="wedgeRoundRectCallout">
              <a:avLst>
                <a:gd name="adj1" fmla="val -17210"/>
                <a:gd name="adj2" fmla="val 27372"/>
                <a:gd name="adj3" fmla="val 16667"/>
              </a:avLst>
            </a:prstGeom>
            <a:noFill/>
            <a:ln w="635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9EF7EF85-7D51-74C7-BB97-6DFA58A98BCF}"/>
                </a:ext>
              </a:extLst>
            </p:cNvPr>
            <p:cNvSpPr txBox="1"/>
            <p:nvPr/>
          </p:nvSpPr>
          <p:spPr>
            <a:xfrm>
              <a:off x="8812386" y="2104779"/>
              <a:ext cx="184636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33333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Controversies</a:t>
              </a:r>
            </a:p>
            <a:p>
              <a:pPr algn="ctr"/>
              <a:r>
                <a:rPr lang="en-US" sz="1200" dirty="0">
                  <a:solidFill>
                    <a:srgbClr val="33333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between China and </a:t>
              </a:r>
            </a:p>
            <a:p>
              <a:pPr algn="ctr"/>
              <a:r>
                <a:rPr lang="en-US" sz="1200" dirty="0">
                  <a:solidFill>
                    <a:srgbClr val="33333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downstream countries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734A6F6F-3229-44F9-29F1-8E377F5DE696}"/>
              </a:ext>
            </a:extLst>
          </p:cNvPr>
          <p:cNvGrpSpPr/>
          <p:nvPr/>
        </p:nvGrpSpPr>
        <p:grpSpPr>
          <a:xfrm>
            <a:off x="5172816" y="5529057"/>
            <a:ext cx="1846368" cy="646331"/>
            <a:chOff x="8812386" y="2108151"/>
            <a:chExt cx="1846368" cy="646331"/>
          </a:xfrm>
        </p:grpSpPr>
        <p:sp>
          <p:nvSpPr>
            <p:cNvPr id="50" name="Speech Bubble: Rectangle with Corners Rounded 49">
              <a:extLst>
                <a:ext uri="{FF2B5EF4-FFF2-40B4-BE49-F238E27FC236}">
                  <a16:creationId xmlns:a16="http://schemas.microsoft.com/office/drawing/2014/main" id="{220CEAEF-4B0B-1C1B-0EED-1920F58F0576}"/>
                </a:ext>
              </a:extLst>
            </p:cNvPr>
            <p:cNvSpPr/>
            <p:nvPr/>
          </p:nvSpPr>
          <p:spPr>
            <a:xfrm>
              <a:off x="8822176" y="2108151"/>
              <a:ext cx="1831735" cy="646331"/>
            </a:xfrm>
            <a:prstGeom prst="wedgeRoundRectCallout">
              <a:avLst>
                <a:gd name="adj1" fmla="val -17210"/>
                <a:gd name="adj2" fmla="val 27372"/>
                <a:gd name="adj3" fmla="val 16667"/>
              </a:avLst>
            </a:prstGeom>
            <a:noFill/>
            <a:ln w="635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8530A2DA-D4F2-FD5D-0163-200871045DB2}"/>
                </a:ext>
              </a:extLst>
            </p:cNvPr>
            <p:cNvSpPr txBox="1"/>
            <p:nvPr/>
          </p:nvSpPr>
          <p:spPr>
            <a:xfrm>
              <a:off x="8812386" y="2204093"/>
              <a:ext cx="18463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33333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Assessing real impacts of the dams</a:t>
              </a:r>
              <a:endParaRPr lang="en-US" sz="11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06E4AD8-1D08-895E-56F6-D7069A427B12}"/>
              </a:ext>
            </a:extLst>
          </p:cNvPr>
          <p:cNvGrpSpPr/>
          <p:nvPr/>
        </p:nvGrpSpPr>
        <p:grpSpPr>
          <a:xfrm>
            <a:off x="7466635" y="5525879"/>
            <a:ext cx="1846368" cy="646331"/>
            <a:chOff x="8812386" y="2108151"/>
            <a:chExt cx="1846368" cy="646331"/>
          </a:xfrm>
        </p:grpSpPr>
        <p:sp>
          <p:nvSpPr>
            <p:cNvPr id="53" name="Speech Bubble: Rectangle with Corners Rounded 52">
              <a:extLst>
                <a:ext uri="{FF2B5EF4-FFF2-40B4-BE49-F238E27FC236}">
                  <a16:creationId xmlns:a16="http://schemas.microsoft.com/office/drawing/2014/main" id="{C2E66A25-A93C-1D1F-FDC0-5B9E6093C56A}"/>
                </a:ext>
              </a:extLst>
            </p:cNvPr>
            <p:cNvSpPr/>
            <p:nvPr/>
          </p:nvSpPr>
          <p:spPr>
            <a:xfrm>
              <a:off x="8813467" y="2108151"/>
              <a:ext cx="1831735" cy="646331"/>
            </a:xfrm>
            <a:prstGeom prst="wedgeRoundRectCallout">
              <a:avLst>
                <a:gd name="adj1" fmla="val -17210"/>
                <a:gd name="adj2" fmla="val 27372"/>
                <a:gd name="adj3" fmla="val 16667"/>
              </a:avLst>
            </a:prstGeom>
            <a:noFill/>
            <a:ln w="635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F3061412-59DE-71C9-6055-FA0C68EA4442}"/>
                </a:ext>
              </a:extLst>
            </p:cNvPr>
            <p:cNvSpPr txBox="1"/>
            <p:nvPr/>
          </p:nvSpPr>
          <p:spPr>
            <a:xfrm>
              <a:off x="8812386" y="2204098"/>
              <a:ext cx="18463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33333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Data on reservoirs storage and operations </a:t>
              </a: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96422D92-59FA-1C96-8AEF-61E016A0F367}"/>
              </a:ext>
            </a:extLst>
          </p:cNvPr>
          <p:cNvGrpSpPr/>
          <p:nvPr/>
        </p:nvGrpSpPr>
        <p:grpSpPr>
          <a:xfrm>
            <a:off x="9144002" y="3280814"/>
            <a:ext cx="1297574" cy="554636"/>
            <a:chOff x="9144002" y="3280814"/>
            <a:chExt cx="1297574" cy="554636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207BCFB-8B1D-97ED-FBB0-B6C2462A0034}"/>
                </a:ext>
              </a:extLst>
            </p:cNvPr>
            <p:cNvSpPr txBox="1"/>
            <p:nvPr/>
          </p:nvSpPr>
          <p:spPr>
            <a:xfrm>
              <a:off x="9541381" y="3280814"/>
              <a:ext cx="9001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en-US" sz="12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he largest </a:t>
              </a:r>
            </a:p>
          </p:txBody>
        </p: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958C2999-47FA-615C-79B5-A0477C55E074}"/>
                </a:ext>
              </a:extLst>
            </p:cNvPr>
            <p:cNvCxnSpPr>
              <a:cxnSpLocks/>
            </p:cNvCxnSpPr>
            <p:nvPr/>
          </p:nvCxnSpPr>
          <p:spPr>
            <a:xfrm>
              <a:off x="10276115" y="3531686"/>
              <a:ext cx="0" cy="303764"/>
            </a:xfrm>
            <a:prstGeom prst="straightConnector1">
              <a:avLst/>
            </a:prstGeom>
            <a:ln>
              <a:prstDash val="dash"/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36C0A539-0350-175C-4F36-8639F410831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44002" y="3401896"/>
              <a:ext cx="407525" cy="0"/>
            </a:xfrm>
            <a:prstGeom prst="straightConnector1">
              <a:avLst/>
            </a:prstGeom>
            <a:ln>
              <a:prstDash val="dash"/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C9FCB36A-E2F4-0BBC-E3E7-147E82BAC56E}"/>
              </a:ext>
            </a:extLst>
          </p:cNvPr>
          <p:cNvGrpSpPr/>
          <p:nvPr/>
        </p:nvGrpSpPr>
        <p:grpSpPr>
          <a:xfrm>
            <a:off x="9043515" y="2556443"/>
            <a:ext cx="718794" cy="1001370"/>
            <a:chOff x="9043515" y="2556443"/>
            <a:chExt cx="718794" cy="1001370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701A7A4-0E9E-4C66-4770-A83223DCB5C2}"/>
                </a:ext>
              </a:extLst>
            </p:cNvPr>
            <p:cNvSpPr txBox="1"/>
            <p:nvPr/>
          </p:nvSpPr>
          <p:spPr>
            <a:xfrm>
              <a:off x="9043515" y="2556443"/>
              <a:ext cx="7187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en-US" sz="12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he 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firs</a:t>
              </a:r>
              <a:r>
                <a:rPr lang="en-US" sz="12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t </a:t>
              </a:r>
            </a:p>
          </p:txBody>
        </p: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886C38D1-EEEF-93B2-30F9-6711DC811EC9}"/>
                </a:ext>
              </a:extLst>
            </p:cNvPr>
            <p:cNvCxnSpPr>
              <a:cxnSpLocks/>
            </p:cNvCxnSpPr>
            <p:nvPr/>
          </p:nvCxnSpPr>
          <p:spPr>
            <a:xfrm>
              <a:off x="9407833" y="2816024"/>
              <a:ext cx="0" cy="741789"/>
            </a:xfrm>
            <a:prstGeom prst="straightConnector1">
              <a:avLst/>
            </a:prstGeom>
            <a:ln>
              <a:prstDash val="dash"/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07D070F2-AE3A-6551-B90D-1BC1EAD7299F}"/>
              </a:ext>
            </a:extLst>
          </p:cNvPr>
          <p:cNvCxnSpPr>
            <a:cxnSpLocks/>
          </p:cNvCxnSpPr>
          <p:nvPr/>
        </p:nvCxnSpPr>
        <p:spPr>
          <a:xfrm flipV="1">
            <a:off x="2519660" y="5879675"/>
            <a:ext cx="321396" cy="2817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78694278-3DA6-2F91-07D8-E075214948B4}"/>
              </a:ext>
            </a:extLst>
          </p:cNvPr>
          <p:cNvCxnSpPr>
            <a:cxnSpLocks/>
          </p:cNvCxnSpPr>
          <p:nvPr/>
        </p:nvCxnSpPr>
        <p:spPr>
          <a:xfrm flipV="1">
            <a:off x="4797360" y="5883686"/>
            <a:ext cx="321396" cy="2817"/>
          </a:xfrm>
          <a:prstGeom prst="straightConnector1">
            <a:avLst/>
          </a:prstGeom>
          <a:ln w="12700"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D34945F0-B5B9-5899-A2F8-74920A8F49AA}"/>
              </a:ext>
            </a:extLst>
          </p:cNvPr>
          <p:cNvCxnSpPr>
            <a:cxnSpLocks/>
          </p:cNvCxnSpPr>
          <p:nvPr/>
        </p:nvCxnSpPr>
        <p:spPr>
          <a:xfrm flipV="1">
            <a:off x="7079790" y="5880869"/>
            <a:ext cx="321396" cy="2817"/>
          </a:xfrm>
          <a:prstGeom prst="straightConnector1">
            <a:avLst/>
          </a:prstGeom>
          <a:ln w="12700"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7" name="Group 76">
            <a:extLst>
              <a:ext uri="{FF2B5EF4-FFF2-40B4-BE49-F238E27FC236}">
                <a16:creationId xmlns:a16="http://schemas.microsoft.com/office/drawing/2014/main" id="{83A67EFC-1DDD-F604-500B-200B9DB4BC50}"/>
              </a:ext>
            </a:extLst>
          </p:cNvPr>
          <p:cNvGrpSpPr/>
          <p:nvPr/>
        </p:nvGrpSpPr>
        <p:grpSpPr>
          <a:xfrm>
            <a:off x="9752921" y="5530745"/>
            <a:ext cx="1846368" cy="646331"/>
            <a:chOff x="8812386" y="2108151"/>
            <a:chExt cx="1846368" cy="646331"/>
          </a:xfrm>
        </p:grpSpPr>
        <p:sp>
          <p:nvSpPr>
            <p:cNvPr id="78" name="Speech Bubble: Rectangle with Corners Rounded 77">
              <a:extLst>
                <a:ext uri="{FF2B5EF4-FFF2-40B4-BE49-F238E27FC236}">
                  <a16:creationId xmlns:a16="http://schemas.microsoft.com/office/drawing/2014/main" id="{DAD57F37-2EF6-9A7D-1F6F-310924EB9EBF}"/>
                </a:ext>
              </a:extLst>
            </p:cNvPr>
            <p:cNvSpPr/>
            <p:nvPr/>
          </p:nvSpPr>
          <p:spPr>
            <a:xfrm>
              <a:off x="8813467" y="2108151"/>
              <a:ext cx="1831735" cy="646331"/>
            </a:xfrm>
            <a:prstGeom prst="wedgeRoundRectCallout">
              <a:avLst>
                <a:gd name="adj1" fmla="val -17210"/>
                <a:gd name="adj2" fmla="val 27372"/>
                <a:gd name="adj3" fmla="val 16667"/>
              </a:avLst>
            </a:prstGeom>
            <a:noFill/>
            <a:ln w="635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083A8D26-70D2-F20D-DD89-0BDF470C57E8}"/>
                </a:ext>
              </a:extLst>
            </p:cNvPr>
            <p:cNvSpPr txBox="1"/>
            <p:nvPr/>
          </p:nvSpPr>
          <p:spPr>
            <a:xfrm>
              <a:off x="8812386" y="2291185"/>
              <a:ext cx="18463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33333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Satellite Observations</a:t>
              </a:r>
            </a:p>
          </p:txBody>
        </p:sp>
      </p:grp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DC7CB9CD-04DC-039C-6EBA-057BC3A9DB9E}"/>
              </a:ext>
            </a:extLst>
          </p:cNvPr>
          <p:cNvCxnSpPr>
            <a:cxnSpLocks/>
          </p:cNvCxnSpPr>
          <p:nvPr/>
        </p:nvCxnSpPr>
        <p:spPr>
          <a:xfrm flipV="1">
            <a:off x="9364948" y="5884677"/>
            <a:ext cx="321396" cy="2817"/>
          </a:xfrm>
          <a:prstGeom prst="straightConnector1">
            <a:avLst/>
          </a:prstGeom>
          <a:ln w="12700"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1F27607-DAEA-F543-0007-A35CCC79FB1C}"/>
              </a:ext>
            </a:extLst>
          </p:cNvPr>
          <p:cNvGrpSpPr/>
          <p:nvPr/>
        </p:nvGrpSpPr>
        <p:grpSpPr>
          <a:xfrm>
            <a:off x="609832" y="5529446"/>
            <a:ext cx="1846368" cy="646331"/>
            <a:chOff x="8812386" y="2108151"/>
            <a:chExt cx="1846368" cy="646331"/>
          </a:xfrm>
          <a:solidFill>
            <a:schemeClr val="bg1"/>
          </a:solidFill>
        </p:grpSpPr>
        <p:sp>
          <p:nvSpPr>
            <p:cNvPr id="43" name="Speech Bubble: Rectangle with Corners Rounded 42">
              <a:extLst>
                <a:ext uri="{FF2B5EF4-FFF2-40B4-BE49-F238E27FC236}">
                  <a16:creationId xmlns:a16="http://schemas.microsoft.com/office/drawing/2014/main" id="{FBBCBB87-BD40-5A98-8B5C-DF5AB51390CA}"/>
                </a:ext>
              </a:extLst>
            </p:cNvPr>
            <p:cNvSpPr/>
            <p:nvPr/>
          </p:nvSpPr>
          <p:spPr>
            <a:xfrm>
              <a:off x="8813467" y="2108151"/>
              <a:ext cx="1831735" cy="646331"/>
            </a:xfrm>
            <a:prstGeom prst="wedgeRoundRectCallout">
              <a:avLst>
                <a:gd name="adj1" fmla="val -17210"/>
                <a:gd name="adj2" fmla="val 27372"/>
                <a:gd name="adj3" fmla="val 16667"/>
              </a:avLst>
            </a:prstGeom>
            <a:grpFill/>
            <a:ln w="635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6430CABE-487F-9A13-DBE1-739AA822DD1B}"/>
                </a:ext>
              </a:extLst>
            </p:cNvPr>
            <p:cNvSpPr txBox="1"/>
            <p:nvPr/>
          </p:nvSpPr>
          <p:spPr>
            <a:xfrm>
              <a:off x="8812386" y="2204098"/>
              <a:ext cx="18463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33333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Water withheld </a:t>
              </a:r>
            </a:p>
            <a:p>
              <a:pPr algn="ctr"/>
              <a:r>
                <a:rPr lang="en-US" sz="1200" dirty="0">
                  <a:solidFill>
                    <a:srgbClr val="33333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 the dams</a:t>
              </a:r>
              <a:endParaRPr lang="en-US" sz="11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871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 animBg="1"/>
      <p:bldP spid="13" grpId="0"/>
      <p:bldP spid="28" grpId="0"/>
      <p:bldP spid="29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580E3DA8-7CB3-5FD5-2DFB-E7B348547E5E}"/>
              </a:ext>
            </a:extLst>
          </p:cNvPr>
          <p:cNvCxnSpPr>
            <a:cxnSpLocks/>
          </p:cNvCxnSpPr>
          <p:nvPr/>
        </p:nvCxnSpPr>
        <p:spPr>
          <a:xfrm flipV="1">
            <a:off x="5334000" y="3441084"/>
            <a:ext cx="0" cy="528936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2" name="Left Bracket 41">
            <a:extLst>
              <a:ext uri="{FF2B5EF4-FFF2-40B4-BE49-F238E27FC236}">
                <a16:creationId xmlns:a16="http://schemas.microsoft.com/office/drawing/2014/main" id="{6B870441-59F7-3CA8-9283-29C2439D46CA}"/>
              </a:ext>
            </a:extLst>
          </p:cNvPr>
          <p:cNvSpPr/>
          <p:nvPr/>
        </p:nvSpPr>
        <p:spPr>
          <a:xfrm>
            <a:off x="5332223" y="4160875"/>
            <a:ext cx="116076" cy="670692"/>
          </a:xfrm>
          <a:prstGeom prst="leftBracket">
            <a:avLst>
              <a:gd name="adj" fmla="val 0"/>
            </a:avLst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5012DA6-0292-0D12-3730-9E5C90FA1063}"/>
              </a:ext>
            </a:extLst>
          </p:cNvPr>
          <p:cNvGrpSpPr/>
          <p:nvPr/>
        </p:nvGrpSpPr>
        <p:grpSpPr>
          <a:xfrm>
            <a:off x="609832" y="403651"/>
            <a:ext cx="10972336" cy="401392"/>
            <a:chOff x="609832" y="403651"/>
            <a:chExt cx="10972336" cy="401392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6E3F87F-A5E0-40B0-23D6-CA0FB69B193C}"/>
                </a:ext>
              </a:extLst>
            </p:cNvPr>
            <p:cNvSpPr txBox="1"/>
            <p:nvPr/>
          </p:nvSpPr>
          <p:spPr>
            <a:xfrm>
              <a:off x="1024248" y="404933"/>
              <a:ext cx="105579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2000" dirty="0">
                  <a:latin typeface="Arial" panose="020B0604020202020204" pitchFamily="34" charset="0"/>
                  <a:cs typeface="Arial" panose="020B0604020202020204" pitchFamily="34" charset="0"/>
                </a:rPr>
                <a:t>Problem Statement</a:t>
              </a: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A0B7C7FE-92B0-2447-174F-9876100DD501}"/>
                </a:ext>
              </a:extLst>
            </p:cNvPr>
            <p:cNvSpPr/>
            <p:nvPr/>
          </p:nvSpPr>
          <p:spPr>
            <a:xfrm>
              <a:off x="609832" y="403651"/>
              <a:ext cx="407995" cy="400110"/>
            </a:xfrm>
            <a:prstGeom prst="ellipse">
              <a:avLst/>
            </a:prstGeom>
            <a:gradFill>
              <a:gsLst>
                <a:gs pos="40000">
                  <a:schemeClr val="accent1">
                    <a:lumMod val="75000"/>
                  </a:schemeClr>
                </a:gs>
                <a:gs pos="60000">
                  <a:srgbClr val="44C4C5"/>
                </a:gs>
                <a:gs pos="80000">
                  <a:srgbClr val="009899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20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10</a:t>
            </a:fld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19C6337-2CAB-7F1F-8642-C42F5B4676BE}"/>
              </a:ext>
            </a:extLst>
          </p:cNvPr>
          <p:cNvGrpSpPr/>
          <p:nvPr/>
        </p:nvGrpSpPr>
        <p:grpSpPr>
          <a:xfrm>
            <a:off x="608013" y="2970984"/>
            <a:ext cx="3656994" cy="1837236"/>
            <a:chOff x="331527" y="3003373"/>
            <a:chExt cx="3661246" cy="181524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C3A29C2-11AD-BEA4-0610-9ABC7DFBBD42}"/>
                </a:ext>
              </a:extLst>
            </p:cNvPr>
            <p:cNvSpPr txBox="1"/>
            <p:nvPr/>
          </p:nvSpPr>
          <p:spPr>
            <a:xfrm>
              <a:off x="337939" y="3433619"/>
              <a:ext cx="364829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Volume 8 / Issue 5 / </a:t>
              </a:r>
              <a:r>
                <a:rPr lang="fr-FR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Pages 367 / 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28 April 2016</a:t>
              </a:r>
            </a:p>
            <a:p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https://doi.org/10.3390/rs8050367</a:t>
              </a:r>
            </a:p>
            <a:p>
              <a:endPara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Assessment of the Impact of Reservoirs in the Upper Mekong River Using Satellite Radar Altimetry and Remote Sensing Imageries</a:t>
              </a:r>
            </a:p>
            <a:p>
              <a:endParaRPr 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Kuan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-Ting Liu, </a:t>
              </a: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Kuo-Hsin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Tseng, C. K. Shum, </a:t>
              </a: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Chian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-Yi Liu, Chung-Yen Kuo, </a:t>
              </a: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Ganming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Liu,Yuanyuan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Jia, and Kun Shang</a:t>
              </a:r>
            </a:p>
          </p:txBody>
        </p:sp>
        <p:pic>
          <p:nvPicPr>
            <p:cNvPr id="18" name="Picture 4" descr="remotesensing-logo">
              <a:extLst>
                <a:ext uri="{FF2B5EF4-FFF2-40B4-BE49-F238E27FC236}">
                  <a16:creationId xmlns:a16="http://schemas.microsoft.com/office/drawing/2014/main" id="{65ED1153-3F14-7F10-B383-44FD12B71C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170" y="3091860"/>
              <a:ext cx="1548737" cy="3335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4BEB6D9-D295-F122-0E93-05345C331365}"/>
                </a:ext>
              </a:extLst>
            </p:cNvPr>
            <p:cNvSpPr/>
            <p:nvPr/>
          </p:nvSpPr>
          <p:spPr>
            <a:xfrm>
              <a:off x="331527" y="3003373"/>
              <a:ext cx="3661246" cy="1815242"/>
            </a:xfrm>
            <a:prstGeom prst="rect">
              <a:avLst/>
            </a:prstGeom>
            <a:noFill/>
            <a:ln w="3175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FBF1258-8035-DBE3-7DD4-E2B6867DEDFD}"/>
              </a:ext>
            </a:extLst>
          </p:cNvPr>
          <p:cNvGrpSpPr/>
          <p:nvPr/>
        </p:nvGrpSpPr>
        <p:grpSpPr>
          <a:xfrm>
            <a:off x="610951" y="1295980"/>
            <a:ext cx="3661676" cy="1523419"/>
            <a:chOff x="6852909" y="2930437"/>
            <a:chExt cx="3661676" cy="1486708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AE2C4AF-74DB-F8F8-E52B-1732533F912C}"/>
                </a:ext>
              </a:extLst>
            </p:cNvPr>
            <p:cNvSpPr txBox="1"/>
            <p:nvPr/>
          </p:nvSpPr>
          <p:spPr>
            <a:xfrm>
              <a:off x="6852909" y="3309148"/>
              <a:ext cx="365178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Volume 50 / Issue 11 / Pages 8927-8943 / November 2014</a:t>
              </a:r>
            </a:p>
            <a:p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https://doi.org/10.1002/2014wr015829</a:t>
              </a:r>
            </a:p>
            <a:p>
              <a:endParaRPr 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Monitoring reservoir storage in South Asia from </a:t>
              </a:r>
              <a:r>
                <a:rPr lang="en-US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multisatellite</a:t>
              </a:r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 remote sensing</a:t>
              </a:r>
            </a:p>
            <a:p>
              <a:endParaRPr 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Shuai Zhang, </a:t>
              </a:r>
              <a:r>
                <a:rPr lang="en-US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Huilin</a:t>
              </a: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Gao, and Bibi S. Naz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A4D19D8-F011-5957-B1F2-C2C2904FEFD5}"/>
                </a:ext>
              </a:extLst>
            </p:cNvPr>
            <p:cNvSpPr/>
            <p:nvPr/>
          </p:nvSpPr>
          <p:spPr>
            <a:xfrm>
              <a:off x="6852910" y="2930437"/>
              <a:ext cx="3661675" cy="1486708"/>
            </a:xfrm>
            <a:prstGeom prst="rect">
              <a:avLst/>
            </a:prstGeom>
            <a:noFill/>
            <a:ln w="3175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5" name="Picture 32" descr="Water Resources Research">
              <a:extLst>
                <a:ext uri="{FF2B5EF4-FFF2-40B4-BE49-F238E27FC236}">
                  <a16:creationId xmlns:a16="http://schemas.microsoft.com/office/drawing/2014/main" id="{1DF466BF-DB96-716D-0D16-62DBF9104D5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26182"/>
            <a:stretch/>
          </p:blipFill>
          <p:spPr bwMode="auto">
            <a:xfrm>
              <a:off x="6911555" y="3097303"/>
              <a:ext cx="2224110" cy="2152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34" descr="AGU Journals">
              <a:extLst>
                <a:ext uri="{FF2B5EF4-FFF2-40B4-BE49-F238E27FC236}">
                  <a16:creationId xmlns:a16="http://schemas.microsoft.com/office/drawing/2014/main" id="{4883C130-AEE4-DF64-6B53-5912444996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37954" y="2939613"/>
              <a:ext cx="1369032" cy="4107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55A8FEE-0CF2-B350-4DB7-ED9FD96181C9}"/>
              </a:ext>
            </a:extLst>
          </p:cNvPr>
          <p:cNvGrpSpPr/>
          <p:nvPr/>
        </p:nvGrpSpPr>
        <p:grpSpPr>
          <a:xfrm>
            <a:off x="541021" y="4926272"/>
            <a:ext cx="1904997" cy="1257267"/>
            <a:chOff x="541021" y="4926272"/>
            <a:chExt cx="1904997" cy="1257267"/>
          </a:xfrm>
        </p:grpSpPr>
        <p:pic>
          <p:nvPicPr>
            <p:cNvPr id="34" name="Picture 33">
              <a:hlinkClick r:id="" action="ppaction://noaction"/>
              <a:extLst>
                <a:ext uri="{FF2B5EF4-FFF2-40B4-BE49-F238E27FC236}">
                  <a16:creationId xmlns:a16="http://schemas.microsoft.com/office/drawing/2014/main" id="{D51BD4E5-27A2-1C73-8F4C-9A75A37D51C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8033" y="5196054"/>
              <a:ext cx="1754167" cy="987485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9E486CB-3E1C-B6D5-E643-6ADEC3EFCE24}"/>
                </a:ext>
              </a:extLst>
            </p:cNvPr>
            <p:cNvSpPr txBox="1"/>
            <p:nvPr/>
          </p:nvSpPr>
          <p:spPr>
            <a:xfrm>
              <a:off x="541021" y="4926272"/>
              <a:ext cx="1904997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Reservoir Assessment Tool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8B6BF1A5-6F0F-E56F-E08B-B056DA4C6368}"/>
              </a:ext>
            </a:extLst>
          </p:cNvPr>
          <p:cNvGrpSpPr/>
          <p:nvPr/>
        </p:nvGrpSpPr>
        <p:grpSpPr>
          <a:xfrm>
            <a:off x="2507588" y="4926271"/>
            <a:ext cx="1765043" cy="1254448"/>
            <a:chOff x="2507588" y="4926271"/>
            <a:chExt cx="1765043" cy="1254448"/>
          </a:xfrm>
        </p:grpSpPr>
        <p:pic>
          <p:nvPicPr>
            <p:cNvPr id="33" name="Picture 32">
              <a:hlinkClick r:id="" action="ppaction://noaction"/>
              <a:extLst>
                <a:ext uri="{FF2B5EF4-FFF2-40B4-BE49-F238E27FC236}">
                  <a16:creationId xmlns:a16="http://schemas.microsoft.com/office/drawing/2014/main" id="{6A678A3F-B16C-633F-CBAB-FA7404A05AA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07588" y="5187882"/>
              <a:ext cx="1765043" cy="992837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E497E94-3850-4C8C-9DB1-C38737FF61CE}"/>
                </a:ext>
              </a:extLst>
            </p:cNvPr>
            <p:cNvSpPr txBox="1"/>
            <p:nvPr/>
          </p:nvSpPr>
          <p:spPr>
            <a:xfrm>
              <a:off x="2507588" y="4926271"/>
              <a:ext cx="1765042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Mekong Dam Monitor 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A65EE81-C862-0A31-4B66-17B4EC77A903}"/>
              </a:ext>
            </a:extLst>
          </p:cNvPr>
          <p:cNvSpPr txBox="1"/>
          <p:nvPr/>
        </p:nvSpPr>
        <p:spPr>
          <a:xfrm>
            <a:off x="5074920" y="900111"/>
            <a:ext cx="31775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600" dirty="0">
                <a:latin typeface="Arial" panose="020B0604020202020204" pitchFamily="34" charset="0"/>
                <a:cs typeface="Arial" panose="020B0604020202020204" pitchFamily="34" charset="0"/>
              </a:rPr>
              <a:t>Research Gap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F468B25-E57B-AD59-F554-F6BC61EECEBC}"/>
              </a:ext>
            </a:extLst>
          </p:cNvPr>
          <p:cNvCxnSpPr>
            <a:cxnSpLocks/>
          </p:cNvCxnSpPr>
          <p:nvPr/>
        </p:nvCxnSpPr>
        <p:spPr>
          <a:xfrm>
            <a:off x="4648200" y="900111"/>
            <a:ext cx="0" cy="5280608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6934DB2-2DCB-A10D-4072-9F5AEF294949}"/>
              </a:ext>
            </a:extLst>
          </p:cNvPr>
          <p:cNvSpPr txBox="1"/>
          <p:nvPr/>
        </p:nvSpPr>
        <p:spPr>
          <a:xfrm>
            <a:off x="5079549" y="1420764"/>
            <a:ext cx="286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Using altimetry water level data </a:t>
            </a:r>
          </a:p>
          <a:p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Only applicable to a few reservoirs  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AED458B-24A0-D774-390C-E294747577E2}"/>
              </a:ext>
            </a:extLst>
          </p:cNvPr>
          <p:cNvSpPr txBox="1"/>
          <p:nvPr/>
        </p:nvSpPr>
        <p:spPr>
          <a:xfrm>
            <a:off x="5078081" y="3246119"/>
            <a:ext cx="306743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Using Landsat / MODIS images</a:t>
            </a:r>
          </a:p>
          <a:p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Discontinuous TS data due to cloud cover 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F4EE81-13F6-2FCD-5448-2434284C804C}"/>
              </a:ext>
            </a:extLst>
          </p:cNvPr>
          <p:cNvSpPr txBox="1"/>
          <p:nvPr/>
        </p:nvSpPr>
        <p:spPr>
          <a:xfrm>
            <a:off x="5082540" y="2329023"/>
            <a:ext cx="2865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Using Sentinel images</a:t>
            </a:r>
          </a:p>
          <a:p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Short period (from 2015 onwards)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5CF2E38-6C50-1830-F0E0-AD6DD75BDB38}"/>
              </a:ext>
            </a:extLst>
          </p:cNvPr>
          <p:cNvSpPr txBox="1"/>
          <p:nvPr/>
        </p:nvSpPr>
        <p:spPr>
          <a:xfrm>
            <a:off x="502921" y="900111"/>
            <a:ext cx="39776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600" dirty="0">
                <a:latin typeface="Arial" panose="020B0604020202020204" pitchFamily="34" charset="0"/>
                <a:cs typeface="Arial" panose="020B0604020202020204" pitchFamily="34" charset="0"/>
              </a:rPr>
              <a:t>Previous Studies</a:t>
            </a:r>
          </a:p>
        </p:txBody>
      </p:sp>
      <p:sp>
        <p:nvSpPr>
          <p:cNvPr id="29" name="Left Bracket 28">
            <a:extLst>
              <a:ext uri="{FF2B5EF4-FFF2-40B4-BE49-F238E27FC236}">
                <a16:creationId xmlns:a16="http://schemas.microsoft.com/office/drawing/2014/main" id="{89806E52-C247-9AFD-33EE-0361A6D9617A}"/>
              </a:ext>
            </a:extLst>
          </p:cNvPr>
          <p:cNvSpPr/>
          <p:nvPr/>
        </p:nvSpPr>
        <p:spPr>
          <a:xfrm>
            <a:off x="4983480" y="1651596"/>
            <a:ext cx="99050" cy="901104"/>
          </a:xfrm>
          <a:prstGeom prst="leftBracket">
            <a:avLst>
              <a:gd name="adj" fmla="val 0"/>
            </a:avLst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Left Bracket 29">
            <a:extLst>
              <a:ext uri="{FF2B5EF4-FFF2-40B4-BE49-F238E27FC236}">
                <a16:creationId xmlns:a16="http://schemas.microsoft.com/office/drawing/2014/main" id="{FF75BC1C-63A8-A745-8D24-733C42334445}"/>
              </a:ext>
            </a:extLst>
          </p:cNvPr>
          <p:cNvSpPr/>
          <p:nvPr/>
        </p:nvSpPr>
        <p:spPr>
          <a:xfrm>
            <a:off x="4983480" y="2552700"/>
            <a:ext cx="99050" cy="901104"/>
          </a:xfrm>
          <a:prstGeom prst="leftBracket">
            <a:avLst>
              <a:gd name="adj" fmla="val 0"/>
            </a:avLst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1044606-3E31-9CAE-793F-487A4A81529B}"/>
              </a:ext>
            </a:extLst>
          </p:cNvPr>
          <p:cNvSpPr txBox="1"/>
          <p:nvPr/>
        </p:nvSpPr>
        <p:spPr>
          <a:xfrm>
            <a:off x="5090150" y="3975763"/>
            <a:ext cx="285305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Algorithm for removing the effect</a:t>
            </a:r>
          </a:p>
          <a:p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of cloud cover in MODIS images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72A3F53-DDCF-31D5-5F16-2EC8DCC1A40C}"/>
              </a:ext>
            </a:extLst>
          </p:cNvPr>
          <p:cNvSpPr txBox="1"/>
          <p:nvPr/>
        </p:nvSpPr>
        <p:spPr>
          <a:xfrm>
            <a:off x="5468224" y="4611285"/>
            <a:ext cx="253277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Only applicable to large reservoirs</a:t>
            </a:r>
          </a:p>
          <a:p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MODIS spatial resolution: 250 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1D1F9B3-84D8-6DBE-54FF-46F649A8CCFB}"/>
              </a:ext>
            </a:extLst>
          </p:cNvPr>
          <p:cNvSpPr txBox="1"/>
          <p:nvPr/>
        </p:nvSpPr>
        <p:spPr>
          <a:xfrm>
            <a:off x="5468224" y="5257616"/>
            <a:ext cx="253277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Partially rely on measured data</a:t>
            </a:r>
          </a:p>
        </p:txBody>
      </p:sp>
      <p:sp>
        <p:nvSpPr>
          <p:cNvPr id="45" name="Left Bracket 44">
            <a:extLst>
              <a:ext uri="{FF2B5EF4-FFF2-40B4-BE49-F238E27FC236}">
                <a16:creationId xmlns:a16="http://schemas.microsoft.com/office/drawing/2014/main" id="{5113E8E1-2DAE-6C75-990E-7CB5A81F02D5}"/>
              </a:ext>
            </a:extLst>
          </p:cNvPr>
          <p:cNvSpPr/>
          <p:nvPr/>
        </p:nvSpPr>
        <p:spPr>
          <a:xfrm>
            <a:off x="5332221" y="4831567"/>
            <a:ext cx="116077" cy="537202"/>
          </a:xfrm>
          <a:prstGeom prst="leftBracket">
            <a:avLst>
              <a:gd name="adj" fmla="val 0"/>
            </a:avLst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9C85B190-06A1-1ECA-B881-C1AB6A471654}"/>
              </a:ext>
            </a:extLst>
          </p:cNvPr>
          <p:cNvCxnSpPr>
            <a:cxnSpLocks/>
          </p:cNvCxnSpPr>
          <p:nvPr/>
        </p:nvCxnSpPr>
        <p:spPr>
          <a:xfrm>
            <a:off x="8305800" y="900111"/>
            <a:ext cx="0" cy="5280608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70ACB1C9-9D31-C020-5D84-F189404AE71C}"/>
              </a:ext>
            </a:extLst>
          </p:cNvPr>
          <p:cNvSpPr txBox="1"/>
          <p:nvPr/>
        </p:nvSpPr>
        <p:spPr>
          <a:xfrm>
            <a:off x="8653403" y="900111"/>
            <a:ext cx="31775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600" dirty="0">
                <a:latin typeface="Arial" panose="020B0604020202020204" pitchFamily="34" charset="0"/>
                <a:cs typeface="Arial" panose="020B0604020202020204" pitchFamily="34" charset="0"/>
              </a:rPr>
              <a:t>Motivation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6AAE25D-5C04-52FE-B549-EE34B2584FC3}"/>
              </a:ext>
            </a:extLst>
          </p:cNvPr>
          <p:cNvSpPr txBox="1"/>
          <p:nvPr/>
        </p:nvSpPr>
        <p:spPr>
          <a:xfrm>
            <a:off x="8677765" y="1414663"/>
            <a:ext cx="31118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An approach for inferring reservoir storage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2961E07-6106-C9D5-3266-5688D304A2EF}"/>
              </a:ext>
            </a:extLst>
          </p:cNvPr>
          <p:cNvSpPr txBox="1"/>
          <p:nvPr/>
        </p:nvSpPr>
        <p:spPr>
          <a:xfrm>
            <a:off x="8675944" y="1691662"/>
            <a:ext cx="3111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Using Landsat images</a:t>
            </a:r>
          </a:p>
          <a:p>
            <a:pPr>
              <a:tabLst>
                <a:tab pos="228600" algn="l"/>
              </a:tabLst>
            </a:pPr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Global coverage </a:t>
            </a:r>
          </a:p>
          <a:p>
            <a:pPr>
              <a:tabLst>
                <a:tab pos="228600" algn="l"/>
              </a:tabLst>
            </a:pP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	Long period (from 1972 onwards)</a:t>
            </a:r>
          </a:p>
          <a:p>
            <a:pPr>
              <a:tabLst>
                <a:tab pos="228600" algn="l"/>
              </a:tabLst>
            </a:pP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	Spatial resolution: 30 m</a:t>
            </a:r>
          </a:p>
          <a:p>
            <a:pPr>
              <a:tabLst>
                <a:tab pos="228600" algn="l"/>
              </a:tabLst>
            </a:pP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	Temporal resolution: 16 days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2B6BBD0-5B27-AF1D-E1E4-4914D3B8476B}"/>
              </a:ext>
            </a:extLst>
          </p:cNvPr>
          <p:cNvSpPr txBox="1"/>
          <p:nvPr/>
        </p:nvSpPr>
        <p:spPr>
          <a:xfrm>
            <a:off x="8651582" y="2614992"/>
            <a:ext cx="3111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Including an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algorithm for removing the effect of cloud cover</a:t>
            </a:r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 (measured-data-free)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0DDFF01-2CB3-25EC-F4D2-6CA72EDCDB06}"/>
              </a:ext>
            </a:extLst>
          </p:cNvPr>
          <p:cNvSpPr txBox="1"/>
          <p:nvPr/>
        </p:nvSpPr>
        <p:spPr>
          <a:xfrm>
            <a:off x="8651582" y="4108728"/>
            <a:ext cx="31775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600" dirty="0">
                <a:latin typeface="Arial" panose="020B0604020202020204" pitchFamily="34" charset="0"/>
                <a:cs typeface="Arial" panose="020B0604020202020204" pitchFamily="34" charset="0"/>
              </a:rPr>
              <a:t>Research Questions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D25F278-3C6F-5968-24C7-AF33DAD1C9D8}"/>
              </a:ext>
            </a:extLst>
          </p:cNvPr>
          <p:cNvSpPr txBox="1"/>
          <p:nvPr/>
        </p:nvSpPr>
        <p:spPr>
          <a:xfrm>
            <a:off x="8651582" y="4611285"/>
            <a:ext cx="2930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How were the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Lancang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reservoirs filled and operated?</a:t>
            </a:r>
            <a:endParaRPr lang="en-SG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8BD5E51-8508-D30C-B56D-81498BF9A37A}"/>
              </a:ext>
            </a:extLst>
          </p:cNvPr>
          <p:cNvSpPr txBox="1"/>
          <p:nvPr/>
        </p:nvSpPr>
        <p:spPr>
          <a:xfrm>
            <a:off x="8651582" y="5072950"/>
            <a:ext cx="2930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How did the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Lancang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reservoir system change the downstream flow?</a:t>
            </a:r>
            <a:endParaRPr lang="en-SG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22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2" grpId="0"/>
      <p:bldP spid="13" grpId="0"/>
      <p:bldP spid="14" grpId="0" animBg="1"/>
      <p:bldP spid="15" grpId="0"/>
      <p:bldP spid="27" grpId="0"/>
      <p:bldP spid="29" grpId="0" animBg="1"/>
      <p:bldP spid="30" grpId="0" animBg="1"/>
      <p:bldP spid="40" grpId="0" animBg="1"/>
      <p:bldP spid="43" grpId="0" animBg="1"/>
      <p:bldP spid="44" grpId="0" animBg="1"/>
      <p:bldP spid="45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roup 110">
            <a:extLst>
              <a:ext uri="{FF2B5EF4-FFF2-40B4-BE49-F238E27FC236}">
                <a16:creationId xmlns:a16="http://schemas.microsoft.com/office/drawing/2014/main" id="{65092E66-3D20-6577-BE8C-8E43B83F4BDA}"/>
              </a:ext>
            </a:extLst>
          </p:cNvPr>
          <p:cNvGrpSpPr/>
          <p:nvPr/>
        </p:nvGrpSpPr>
        <p:grpSpPr>
          <a:xfrm>
            <a:off x="9330479" y="3907021"/>
            <a:ext cx="2381178" cy="2321440"/>
            <a:chOff x="9330479" y="3907021"/>
            <a:chExt cx="2381178" cy="2321440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D0FD3AAF-A917-BBED-6C23-358250FE86CE}"/>
                </a:ext>
              </a:extLst>
            </p:cNvPr>
            <p:cNvGrpSpPr/>
            <p:nvPr/>
          </p:nvGrpSpPr>
          <p:grpSpPr>
            <a:xfrm>
              <a:off x="9330479" y="3931009"/>
              <a:ext cx="2381178" cy="2297452"/>
              <a:chOff x="9764254" y="4228250"/>
              <a:chExt cx="2207856" cy="2130224"/>
            </a:xfrm>
          </p:grpSpPr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id="{10E267B3-BAA5-7897-E004-9DC71DFF12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764254" y="4228250"/>
                <a:ext cx="2207856" cy="2130224"/>
              </a:xfrm>
              <a:prstGeom prst="rect">
                <a:avLst/>
              </a:prstGeom>
            </p:spPr>
          </p:pic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B731982F-8429-CE14-FD30-C71E9ECF5CB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235381" y="5154014"/>
                <a:ext cx="897193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9A30D1C5-82E8-80DC-F93C-ABB11EBD22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54696" y="5154014"/>
                <a:ext cx="0" cy="841914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305171C4-DFC2-E5A3-4860-3AFA5D1BB075}"/>
                  </a:ext>
                </a:extLst>
              </p:cNvPr>
              <p:cNvSpPr txBox="1"/>
              <p:nvPr/>
            </p:nvSpPr>
            <p:spPr>
              <a:xfrm>
                <a:off x="11110452" y="5740269"/>
                <a:ext cx="7497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SG" sz="12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SG" sz="1200" i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 </a:t>
                </a:r>
                <a:endParaRPr lang="en-SG" sz="12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SG" sz="12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F75944FA-F725-38AD-C40B-33C5BE214D09}"/>
                  </a:ext>
                </a:extLst>
              </p:cNvPr>
              <p:cNvSpPr txBox="1"/>
              <p:nvPr/>
            </p:nvSpPr>
            <p:spPr>
              <a:xfrm>
                <a:off x="10161641" y="4895025"/>
                <a:ext cx="7497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SG" sz="12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n-SG" sz="1200" i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 </a:t>
                </a:r>
                <a:endParaRPr lang="en-SG" sz="12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SG" sz="12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43BB2D1E-F392-DA0B-193E-6A98E079C215}"/>
                </a:ext>
              </a:extLst>
            </p:cNvPr>
            <p:cNvSpPr/>
            <p:nvPr/>
          </p:nvSpPr>
          <p:spPr>
            <a:xfrm>
              <a:off x="10217629" y="3907021"/>
              <a:ext cx="560624" cy="1428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B37916A9-CC2B-8443-D4F1-DB27C2B20830}"/>
                </a:ext>
              </a:extLst>
            </p:cNvPr>
            <p:cNvSpPr txBox="1"/>
            <p:nvPr/>
          </p:nvSpPr>
          <p:spPr>
            <a:xfrm>
              <a:off x="10245619" y="4167685"/>
              <a:ext cx="790527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tabLst>
                  <a:tab pos="2057400" algn="l"/>
                  <a:tab pos="4343400" algn="l"/>
                </a:tabLst>
              </a:pPr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A-S Curve</a:t>
              </a:r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4F7DFC9E-D8C3-D280-62D3-354E4EB39A8E}"/>
              </a:ext>
            </a:extLst>
          </p:cNvPr>
          <p:cNvGrpSpPr/>
          <p:nvPr/>
        </p:nvGrpSpPr>
        <p:grpSpPr>
          <a:xfrm>
            <a:off x="78661" y="2092649"/>
            <a:ext cx="2547384" cy="4703366"/>
            <a:chOff x="78661" y="2092649"/>
            <a:chExt cx="2547384" cy="4703366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C2EFDA6F-C6CF-5FFE-7DFE-DEF38ED61D4E}"/>
                </a:ext>
              </a:extLst>
            </p:cNvPr>
            <p:cNvGrpSpPr/>
            <p:nvPr/>
          </p:nvGrpSpPr>
          <p:grpSpPr>
            <a:xfrm>
              <a:off x="78661" y="2092649"/>
              <a:ext cx="2547384" cy="4703366"/>
              <a:chOff x="-210255" y="4708555"/>
              <a:chExt cx="2547384" cy="4703366"/>
            </a:xfrm>
          </p:grpSpPr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67900A2B-A846-9626-F6EF-FF42FB18E51B}"/>
                  </a:ext>
                </a:extLst>
              </p:cNvPr>
              <p:cNvGrpSpPr/>
              <p:nvPr/>
            </p:nvGrpSpPr>
            <p:grpSpPr>
              <a:xfrm>
                <a:off x="-210255" y="6849827"/>
                <a:ext cx="2547384" cy="2562094"/>
                <a:chOff x="295736" y="6068379"/>
                <a:chExt cx="2088041" cy="2100114"/>
              </a:xfrm>
            </p:grpSpPr>
            <p:sp>
              <p:nvSpPr>
                <p:cNvPr id="40" name="Rectangle 39">
                  <a:extLst>
                    <a:ext uri="{FF2B5EF4-FFF2-40B4-BE49-F238E27FC236}">
                      <a16:creationId xmlns:a16="http://schemas.microsoft.com/office/drawing/2014/main" id="{8D97F20F-9DE4-6C3F-AB47-7163DAE4A6B4}"/>
                    </a:ext>
                  </a:extLst>
                </p:cNvPr>
                <p:cNvSpPr/>
                <p:nvPr/>
              </p:nvSpPr>
              <p:spPr>
                <a:xfrm rot="1466275">
                  <a:off x="295737" y="7221579"/>
                  <a:ext cx="1644444" cy="590041"/>
                </a:xfrm>
                <a:prstGeom prst="rect">
                  <a:avLst/>
                </a:prstGeom>
                <a:solidFill>
                  <a:srgbClr val="FFFFFF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" name="Rectangle 40">
                  <a:extLst>
                    <a:ext uri="{FF2B5EF4-FFF2-40B4-BE49-F238E27FC236}">
                      <a16:creationId xmlns:a16="http://schemas.microsoft.com/office/drawing/2014/main" id="{26D45F67-C2A7-F7B2-B804-B7452295BB23}"/>
                    </a:ext>
                  </a:extLst>
                </p:cNvPr>
                <p:cNvSpPr/>
                <p:nvPr/>
              </p:nvSpPr>
              <p:spPr>
                <a:xfrm rot="18357226">
                  <a:off x="1280128" y="7097343"/>
                  <a:ext cx="1644444" cy="43741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3" name="Picture 12">
                  <a:extLst>
                    <a:ext uri="{FF2B5EF4-FFF2-40B4-BE49-F238E27FC236}">
                      <a16:creationId xmlns:a16="http://schemas.microsoft.com/office/drawing/2014/main" id="{6F2B9476-E0CB-9195-F265-ADF99588000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581371" y="6068379"/>
                  <a:ext cx="1802406" cy="1945454"/>
                </a:xfrm>
                <a:prstGeom prst="rect">
                  <a:avLst/>
                </a:prstGeom>
              </p:spPr>
            </p:pic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CD006004-F3FC-1A4D-851A-A0ADB4C623DD}"/>
                    </a:ext>
                  </a:extLst>
                </p:cNvPr>
                <p:cNvSpPr/>
                <p:nvPr/>
              </p:nvSpPr>
              <p:spPr>
                <a:xfrm rot="1466275">
                  <a:off x="295736" y="7251800"/>
                  <a:ext cx="1644444" cy="590041"/>
                </a:xfrm>
                <a:prstGeom prst="rect">
                  <a:avLst/>
                </a:prstGeom>
                <a:solidFill>
                  <a:srgbClr val="FFFFFF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1E870FB7-B3B5-AA12-FF87-75ADF5442AA3}"/>
                    </a:ext>
                  </a:extLst>
                </p:cNvPr>
                <p:cNvSpPr/>
                <p:nvPr/>
              </p:nvSpPr>
              <p:spPr>
                <a:xfrm rot="18357226">
                  <a:off x="1280127" y="7127562"/>
                  <a:ext cx="1644444" cy="43741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cxnSp>
            <p:nvCxnSpPr>
              <p:cNvPr id="37" name="Straight Arrow Connector 36">
                <a:extLst>
                  <a:ext uri="{FF2B5EF4-FFF2-40B4-BE49-F238E27FC236}">
                    <a16:creationId xmlns:a16="http://schemas.microsoft.com/office/drawing/2014/main" id="{E2984241-DB78-2C38-1F5B-1E91A04A9B0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6620" y="8266848"/>
                <a:ext cx="207234" cy="281697"/>
              </a:xfrm>
              <a:prstGeom prst="straightConnector1">
                <a:avLst/>
              </a:prstGeom>
              <a:ln>
                <a:solidFill>
                  <a:schemeClr val="bg2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16A7E287-7999-4325-7DDA-854CA2CDCF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96379" y="4708555"/>
                <a:ext cx="1893064" cy="1860973"/>
              </a:xfrm>
              <a:prstGeom prst="rect">
                <a:avLst/>
              </a:prstGeom>
            </p:spPr>
          </p:pic>
          <p:cxnSp>
            <p:nvCxnSpPr>
              <p:cNvPr id="35" name="Straight Arrow Connector 34">
                <a:extLst>
                  <a:ext uri="{FF2B5EF4-FFF2-40B4-BE49-F238E27FC236}">
                    <a16:creationId xmlns:a16="http://schemas.microsoft.com/office/drawing/2014/main" id="{B3FFF899-E622-B56E-17F4-E6203601077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240663" y="6543514"/>
                <a:ext cx="0" cy="289810"/>
              </a:xfrm>
              <a:prstGeom prst="straightConnector1">
                <a:avLst/>
              </a:prstGeom>
              <a:ln>
                <a:solidFill>
                  <a:schemeClr val="bg2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3BEE43BF-A02E-A40F-2A16-D8662EEDA920}"/>
                </a:ext>
              </a:extLst>
            </p:cNvPr>
            <p:cNvSpPr txBox="1"/>
            <p:nvPr/>
          </p:nvSpPr>
          <p:spPr>
            <a:xfrm>
              <a:off x="1529579" y="4040484"/>
              <a:ext cx="911297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tabLst>
                  <a:tab pos="2057400" algn="l"/>
                  <a:tab pos="4343400" algn="l"/>
                </a:tabLst>
              </a:pPr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DEM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5012DA6-0292-0D12-3730-9E5C90FA1063}"/>
              </a:ext>
            </a:extLst>
          </p:cNvPr>
          <p:cNvGrpSpPr/>
          <p:nvPr/>
        </p:nvGrpSpPr>
        <p:grpSpPr>
          <a:xfrm>
            <a:off x="609832" y="403651"/>
            <a:ext cx="10972336" cy="401392"/>
            <a:chOff x="609832" y="403651"/>
            <a:chExt cx="10972336" cy="401392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6E3F87F-A5E0-40B0-23D6-CA0FB69B193C}"/>
                </a:ext>
              </a:extLst>
            </p:cNvPr>
            <p:cNvSpPr txBox="1"/>
            <p:nvPr/>
          </p:nvSpPr>
          <p:spPr>
            <a:xfrm>
              <a:off x="1024248" y="404933"/>
              <a:ext cx="105579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2000" dirty="0">
                  <a:latin typeface="Arial" panose="020B0604020202020204" pitchFamily="34" charset="0"/>
                  <a:cs typeface="Arial" panose="020B0604020202020204" pitchFamily="34" charset="0"/>
                </a:rPr>
                <a:t>Methodology</a:t>
              </a: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A0B7C7FE-92B0-2447-174F-9876100DD501}"/>
                </a:ext>
              </a:extLst>
            </p:cNvPr>
            <p:cNvSpPr/>
            <p:nvPr/>
          </p:nvSpPr>
          <p:spPr>
            <a:xfrm>
              <a:off x="609832" y="403651"/>
              <a:ext cx="407995" cy="400110"/>
            </a:xfrm>
            <a:prstGeom prst="ellipse">
              <a:avLst/>
            </a:prstGeom>
            <a:gradFill>
              <a:gsLst>
                <a:gs pos="40000">
                  <a:schemeClr val="accent1">
                    <a:lumMod val="75000"/>
                  </a:schemeClr>
                </a:gs>
                <a:gs pos="60000">
                  <a:srgbClr val="44C4C5"/>
                </a:gs>
                <a:gs pos="80000">
                  <a:srgbClr val="009899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20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FEBB5E01-E46B-8030-3E09-319DBCD48398}"/>
              </a:ext>
            </a:extLst>
          </p:cNvPr>
          <p:cNvCxnSpPr>
            <a:cxnSpLocks/>
          </p:cNvCxnSpPr>
          <p:nvPr/>
        </p:nvCxnSpPr>
        <p:spPr>
          <a:xfrm flipH="1">
            <a:off x="9830640" y="4499659"/>
            <a:ext cx="1352022" cy="0"/>
          </a:xfrm>
          <a:prstGeom prst="line">
            <a:avLst/>
          </a:prstGeom>
          <a:ln w="12700">
            <a:solidFill>
              <a:srgbClr val="009899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4FB20640-9BB6-B49A-27B9-50168A3EB4AF}"/>
              </a:ext>
            </a:extLst>
          </p:cNvPr>
          <p:cNvCxnSpPr>
            <a:cxnSpLocks/>
          </p:cNvCxnSpPr>
          <p:nvPr/>
        </p:nvCxnSpPr>
        <p:spPr>
          <a:xfrm flipV="1">
            <a:off x="11178124" y="4499659"/>
            <a:ext cx="0" cy="1337974"/>
          </a:xfrm>
          <a:prstGeom prst="line">
            <a:avLst/>
          </a:prstGeom>
          <a:ln w="12700">
            <a:solidFill>
              <a:srgbClr val="009899"/>
            </a:solidFill>
            <a:prstDash val="solid"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5" name="Picture 154">
            <a:extLst>
              <a:ext uri="{FF2B5EF4-FFF2-40B4-BE49-F238E27FC236}">
                <a16:creationId xmlns:a16="http://schemas.microsoft.com/office/drawing/2014/main" id="{A9F8572D-B094-C5A0-AC90-5FBD55CD3C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63973" y="837362"/>
            <a:ext cx="6305550" cy="2933700"/>
          </a:xfrm>
          <a:prstGeom prst="rect">
            <a:avLst/>
          </a:prstGeom>
        </p:spPr>
      </p:pic>
      <p:pic>
        <p:nvPicPr>
          <p:cNvPr id="156" name="Picture 155">
            <a:extLst>
              <a:ext uri="{FF2B5EF4-FFF2-40B4-BE49-F238E27FC236}">
                <a16:creationId xmlns:a16="http://schemas.microsoft.com/office/drawing/2014/main" id="{F5660FF7-34F2-4554-F068-35E855CD6B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3973" y="837104"/>
            <a:ext cx="6305550" cy="2933700"/>
          </a:xfrm>
          <a:prstGeom prst="rect">
            <a:avLst/>
          </a:prstGeom>
        </p:spPr>
      </p:pic>
      <p:pic>
        <p:nvPicPr>
          <p:cNvPr id="160" name="Picture 159">
            <a:extLst>
              <a:ext uri="{FF2B5EF4-FFF2-40B4-BE49-F238E27FC236}">
                <a16:creationId xmlns:a16="http://schemas.microsoft.com/office/drawing/2014/main" id="{F0EF6762-BE34-7512-7D74-D171ADEEAF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64337" y="836846"/>
            <a:ext cx="6305550" cy="2933700"/>
          </a:xfrm>
          <a:prstGeom prst="rect">
            <a:avLst/>
          </a:prstGeom>
        </p:spPr>
      </p:pic>
      <p:pic>
        <p:nvPicPr>
          <p:cNvPr id="161" name="Picture 160">
            <a:extLst>
              <a:ext uri="{FF2B5EF4-FFF2-40B4-BE49-F238E27FC236}">
                <a16:creationId xmlns:a16="http://schemas.microsoft.com/office/drawing/2014/main" id="{1A16501A-247C-D667-8FBB-5A0937F5A3E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63973" y="836330"/>
            <a:ext cx="6305550" cy="2933700"/>
          </a:xfrm>
          <a:prstGeom prst="rect">
            <a:avLst/>
          </a:prstGeom>
        </p:spPr>
      </p:pic>
      <p:pic>
        <p:nvPicPr>
          <p:cNvPr id="162" name="Picture 161">
            <a:extLst>
              <a:ext uri="{FF2B5EF4-FFF2-40B4-BE49-F238E27FC236}">
                <a16:creationId xmlns:a16="http://schemas.microsoft.com/office/drawing/2014/main" id="{D809F62E-B87C-17CB-3341-B4CC68E6653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63973" y="836168"/>
            <a:ext cx="6305550" cy="2933700"/>
          </a:xfrm>
          <a:prstGeom prst="rect">
            <a:avLst/>
          </a:prstGeom>
        </p:spPr>
      </p:pic>
      <p:pic>
        <p:nvPicPr>
          <p:cNvPr id="157" name="Picture 156">
            <a:extLst>
              <a:ext uri="{FF2B5EF4-FFF2-40B4-BE49-F238E27FC236}">
                <a16:creationId xmlns:a16="http://schemas.microsoft.com/office/drawing/2014/main" id="{1C4D5C30-5DEB-BBEA-412C-2F3D7515D4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3609" y="837231"/>
            <a:ext cx="6305550" cy="2933700"/>
          </a:xfrm>
          <a:prstGeom prst="rect">
            <a:avLst/>
          </a:prstGeom>
        </p:spPr>
      </p:pic>
      <p:pic>
        <p:nvPicPr>
          <p:cNvPr id="163" name="Picture 162">
            <a:extLst>
              <a:ext uri="{FF2B5EF4-FFF2-40B4-BE49-F238E27FC236}">
                <a16:creationId xmlns:a16="http://schemas.microsoft.com/office/drawing/2014/main" id="{9F927AB0-EE1F-02CC-B7E4-D2E4C6ED126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63609" y="836168"/>
            <a:ext cx="6305550" cy="2933700"/>
          </a:xfrm>
          <a:prstGeom prst="rect">
            <a:avLst/>
          </a:prstGeom>
        </p:spPr>
      </p:pic>
      <p:sp>
        <p:nvSpPr>
          <p:cNvPr id="164" name="Slide Number Placeholder 3">
            <a:extLst>
              <a:ext uri="{FF2B5EF4-FFF2-40B4-BE49-F238E27FC236}">
                <a16:creationId xmlns:a16="http://schemas.microsoft.com/office/drawing/2014/main" id="{CF027FF1-3AA2-097E-87F7-D80F3F75C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11</a:t>
            </a:fld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34DCFD-ACBD-B197-5AD8-E2A29BCE0BD5}"/>
              </a:ext>
            </a:extLst>
          </p:cNvPr>
          <p:cNvSpPr txBox="1"/>
          <p:nvPr/>
        </p:nvSpPr>
        <p:spPr>
          <a:xfrm>
            <a:off x="515863" y="937465"/>
            <a:ext cx="257178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85850">
              <a:tabLst>
                <a:tab pos="2057400" algn="l"/>
              </a:tabLst>
            </a:pPr>
            <a:r>
              <a:rPr lang="en-S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DEM: Digital Elevation Model</a:t>
            </a:r>
          </a:p>
          <a:p>
            <a:pPr defTabSz="1085850">
              <a:tabLst>
                <a:tab pos="2057400" algn="l"/>
              </a:tabLst>
            </a:pPr>
            <a:r>
              <a:rPr lang="en-S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WSA: Water Surface Area</a:t>
            </a:r>
          </a:p>
          <a:p>
            <a:pPr defTabSz="1085850">
              <a:tabLst>
                <a:tab pos="2057400" algn="l"/>
              </a:tabLst>
            </a:pPr>
            <a:r>
              <a:rPr lang="en-S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WL: Water Level</a:t>
            </a:r>
          </a:p>
          <a:p>
            <a:pPr>
              <a:tabLst>
                <a:tab pos="2057400" algn="l"/>
                <a:tab pos="4343400" algn="l"/>
              </a:tabLst>
            </a:pPr>
            <a:r>
              <a:rPr lang="en-S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E-A: Water Level - Water Surface Area</a:t>
            </a:r>
          </a:p>
          <a:p>
            <a:pPr>
              <a:tabLst>
                <a:tab pos="2057400" algn="l"/>
                <a:tab pos="4343400" algn="l"/>
              </a:tabLst>
            </a:pPr>
            <a:r>
              <a:rPr lang="en-S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A-S: Water Surface Area - Storage Volume</a:t>
            </a:r>
          </a:p>
          <a:p>
            <a:pPr>
              <a:tabLst>
                <a:tab pos="2057400" algn="l"/>
                <a:tab pos="4343400" algn="l"/>
              </a:tabLst>
            </a:pPr>
            <a:r>
              <a:rPr lang="en-SG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E-S: Water Level - Storage Volume</a:t>
            </a:r>
          </a:p>
        </p:txBody>
      </p:sp>
      <p:sp>
        <p:nvSpPr>
          <p:cNvPr id="21" name="Rectangle 20">
            <a:hlinkClick r:id="" action="ppaction://noaction"/>
            <a:extLst>
              <a:ext uri="{FF2B5EF4-FFF2-40B4-BE49-F238E27FC236}">
                <a16:creationId xmlns:a16="http://schemas.microsoft.com/office/drawing/2014/main" id="{33738FAC-69DC-A8FD-321E-A8F7722959B7}"/>
              </a:ext>
            </a:extLst>
          </p:cNvPr>
          <p:cNvSpPr/>
          <p:nvPr/>
        </p:nvSpPr>
        <p:spPr>
          <a:xfrm>
            <a:off x="9749270" y="1955141"/>
            <a:ext cx="601219" cy="220510"/>
          </a:xfrm>
          <a:prstGeom prst="rect">
            <a:avLst/>
          </a:prstGeom>
          <a:solidFill>
            <a:srgbClr val="DEEBF7"/>
          </a:solidFill>
          <a:ln w="63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7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Algorithm</a:t>
            </a:r>
            <a:endParaRPr lang="en-US" sz="7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9F8DDD5-2B9F-EF9F-272C-240F6A50F198}"/>
              </a:ext>
            </a:extLst>
          </p:cNvPr>
          <p:cNvGrpSpPr/>
          <p:nvPr/>
        </p:nvGrpSpPr>
        <p:grpSpPr>
          <a:xfrm>
            <a:off x="3306636" y="4593486"/>
            <a:ext cx="2157862" cy="1484094"/>
            <a:chOff x="3736865" y="5065224"/>
            <a:chExt cx="1913661" cy="1316142"/>
          </a:xfrm>
        </p:grpSpPr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CFFE7481-36A7-8554-3A2A-18F07A31093E}"/>
                </a:ext>
              </a:extLst>
            </p:cNvPr>
            <p:cNvCxnSpPr/>
            <p:nvPr/>
          </p:nvCxnSpPr>
          <p:spPr>
            <a:xfrm flipH="1">
              <a:off x="3788067" y="5311066"/>
              <a:ext cx="128311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5149D889-107E-022B-F72E-F44B2DA0A656}"/>
                </a:ext>
              </a:extLst>
            </p:cNvPr>
            <p:cNvCxnSpPr>
              <a:cxnSpLocks/>
            </p:cNvCxnSpPr>
            <p:nvPr/>
          </p:nvCxnSpPr>
          <p:spPr>
            <a:xfrm>
              <a:off x="5078551" y="5303692"/>
              <a:ext cx="0" cy="881794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439BAA15-DFAA-FF98-E7AA-5057AFACFD85}"/>
                </a:ext>
              </a:extLst>
            </p:cNvPr>
            <p:cNvCxnSpPr>
              <a:cxnSpLocks/>
            </p:cNvCxnSpPr>
            <p:nvPr/>
          </p:nvCxnSpPr>
          <p:spPr>
            <a:xfrm>
              <a:off x="4751629" y="5716073"/>
              <a:ext cx="0" cy="466567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EA9E47CC-D076-A365-8748-A0CA777E72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88067" y="5690945"/>
              <a:ext cx="963562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D6286FBB-AC09-8591-1578-2B6B57D061CF}"/>
                </a:ext>
              </a:extLst>
            </p:cNvPr>
            <p:cNvSpPr txBox="1"/>
            <p:nvPr/>
          </p:nvSpPr>
          <p:spPr>
            <a:xfrm>
              <a:off x="3740104" y="5065224"/>
              <a:ext cx="7497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12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SG" sz="1200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 </a:t>
              </a:r>
              <a:endParaRPr lang="en-SG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en-SG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F15BF71D-6EBC-A298-662F-52B61E04DA89}"/>
                </a:ext>
              </a:extLst>
            </p:cNvPr>
            <p:cNvSpPr txBox="1"/>
            <p:nvPr/>
          </p:nvSpPr>
          <p:spPr>
            <a:xfrm>
              <a:off x="5027441" y="5919701"/>
              <a:ext cx="6230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12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r>
                <a:rPr lang="en-SG" sz="1200" i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en-SG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en-SG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3E2E2726-C73E-D786-7B83-2104053CA0F0}"/>
                </a:ext>
              </a:extLst>
            </p:cNvPr>
            <p:cNvSpPr txBox="1"/>
            <p:nvPr/>
          </p:nvSpPr>
          <p:spPr>
            <a:xfrm>
              <a:off x="3736865" y="5435656"/>
              <a:ext cx="8005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12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SG" sz="1200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i-</a:t>
              </a:r>
              <a:r>
                <a:rPr lang="en-SG" sz="12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SG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en-SG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9444B560-D9C4-E960-EF4F-09E854B95DC0}"/>
                </a:ext>
              </a:extLst>
            </p:cNvPr>
            <p:cNvSpPr txBox="1"/>
            <p:nvPr/>
          </p:nvSpPr>
          <p:spPr>
            <a:xfrm>
              <a:off x="4702375" y="5919443"/>
              <a:ext cx="516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12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r>
                <a:rPr lang="en-SG" sz="1200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i-</a:t>
              </a:r>
              <a:r>
                <a:rPr lang="en-SG" sz="12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SG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en-SG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D5FFF731-D6DF-323C-3572-84DC119E0ECA}"/>
              </a:ext>
            </a:extLst>
          </p:cNvPr>
          <p:cNvGrpSpPr/>
          <p:nvPr/>
        </p:nvGrpSpPr>
        <p:grpSpPr>
          <a:xfrm>
            <a:off x="5263409" y="4074566"/>
            <a:ext cx="4079665" cy="2192582"/>
            <a:chOff x="5263409" y="4074566"/>
            <a:chExt cx="4079665" cy="2192582"/>
          </a:xfrm>
        </p:grpSpPr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9894DCA2-8C00-B555-52F4-83986BF756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857336" y="4074566"/>
              <a:ext cx="2485738" cy="1807092"/>
            </a:xfrm>
            <a:prstGeom prst="rect">
              <a:avLst/>
            </a:prstGeom>
          </p:spPr>
        </p:pic>
        <p:cxnSp>
          <p:nvCxnSpPr>
            <p:cNvPr id="70" name="Connector: Elbow 69">
              <a:extLst>
                <a:ext uri="{FF2B5EF4-FFF2-40B4-BE49-F238E27FC236}">
                  <a16:creationId xmlns:a16="http://schemas.microsoft.com/office/drawing/2014/main" id="{06302299-93DC-2E78-46DD-46FB6529F60A}"/>
                </a:ext>
              </a:extLst>
            </p:cNvPr>
            <p:cNvCxnSpPr>
              <a:cxnSpLocks/>
            </p:cNvCxnSpPr>
            <p:nvPr/>
          </p:nvCxnSpPr>
          <p:spPr>
            <a:xfrm>
              <a:off x="7128557" y="5122067"/>
              <a:ext cx="1058825" cy="730976"/>
            </a:xfrm>
            <a:prstGeom prst="bentConnector3">
              <a:avLst>
                <a:gd name="adj1" fmla="val -169137"/>
              </a:avLst>
            </a:prstGeom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6A79290A-0278-E8B1-026F-718840F17594}"/>
                </a:ext>
              </a:extLst>
            </p:cNvPr>
            <p:cNvGrpSpPr/>
            <p:nvPr/>
          </p:nvGrpSpPr>
          <p:grpSpPr>
            <a:xfrm>
              <a:off x="7764964" y="4537349"/>
              <a:ext cx="1522526" cy="621890"/>
              <a:chOff x="6685176" y="4964325"/>
              <a:chExt cx="1522526" cy="621890"/>
            </a:xfrm>
          </p:grpSpPr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6AD8EA97-6DE6-833E-51CD-F8E9F6F43C4C}"/>
                  </a:ext>
                </a:extLst>
              </p:cNvPr>
              <p:cNvSpPr txBox="1"/>
              <p:nvPr/>
            </p:nvSpPr>
            <p:spPr>
              <a:xfrm>
                <a:off x="6689590" y="4964325"/>
                <a:ext cx="15181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SG" sz="12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SG" sz="1200" i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 </a:t>
                </a:r>
                <a:r>
                  <a:rPr lang="en-SG" sz="12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SG" sz="1200" i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r>
                  <a:rPr lang="en-SG" sz="1200" i="1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endParaRPr lang="en-SG" sz="12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SG" sz="12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CDAECEFE-499B-8544-538A-71463855C77E}"/>
                  </a:ext>
                </a:extLst>
              </p:cNvPr>
              <p:cNvSpPr txBox="1"/>
              <p:nvPr/>
            </p:nvSpPr>
            <p:spPr>
              <a:xfrm>
                <a:off x="6685176" y="5309216"/>
                <a:ext cx="71031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SG" sz="12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SG" sz="1200" i="1" baseline="-25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i-</a:t>
                </a:r>
                <a:r>
                  <a:rPr lang="en-SG" sz="1200" baseline="-25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SG" sz="1200" i="1" baseline="-25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SG" sz="12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E</a:t>
                </a:r>
                <a:r>
                  <a:rPr lang="en-SG" sz="1200" i="1" baseline="-25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i-</a:t>
                </a:r>
                <a:r>
                  <a:rPr lang="en-SG" sz="1200" baseline="-25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SG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1" name="TextBox 60">
                  <a:extLst>
                    <a:ext uri="{FF2B5EF4-FFF2-40B4-BE49-F238E27FC236}">
                      <a16:creationId xmlns:a16="http://schemas.microsoft.com/office/drawing/2014/main" id="{59DFF221-F669-0C19-50CF-BFAC8A260EFC}"/>
                    </a:ext>
                  </a:extLst>
                </p:cNvPr>
                <p:cNvSpPr txBox="1"/>
                <p:nvPr/>
              </p:nvSpPr>
              <p:spPr>
                <a:xfrm>
                  <a:off x="5291809" y="5216574"/>
                  <a:ext cx="2514524" cy="63895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SG" sz="1200" i="1" dirty="0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SG" sz="1200" b="0" i="1" dirty="0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SG" sz="1200" b="0" i="1" dirty="0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𝑖</m:t>
                            </m:r>
                          </m:sub>
                        </m:sSub>
                        <m:r>
                          <a:rPr lang="en-SG" sz="12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 </m:t>
                        </m:r>
                        <m:nary>
                          <m:naryPr>
                            <m:chr m:val="∑"/>
                            <m:ctrlPr>
                              <a:rPr lang="en-SG" sz="12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SG" sz="1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  <m:r>
                              <a:rPr lang="en-SG" sz="1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SG" sz="1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sup>
                          <m:e>
                            <m:r>
                              <a:rPr lang="en-SG" sz="12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f>
                              <m:fPr>
                                <m:ctrlPr>
                                  <a:rPr lang="en-SG" sz="1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SG" sz="12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SG" sz="12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SG" sz="12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SG" sz="12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𝑗</m:t>
                                    </m:r>
                                  </m:sub>
                                </m:sSub>
                                <m:r>
                                  <a:rPr lang="en-SG" sz="12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SG" sz="12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SG" sz="12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SG" sz="12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𝑗</m:t>
                                    </m:r>
                                    <m:r>
                                      <a:rPr lang="en-SG" sz="12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−1</m:t>
                                    </m:r>
                                  </m:sub>
                                </m:sSub>
                                <m:r>
                                  <a:rPr lang="en-SG" sz="12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)(</m:t>
                                </m:r>
                                <m:sSub>
                                  <m:sSubPr>
                                    <m:ctrlPr>
                                      <a:rPr lang="en-SG" sz="12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SG" sz="12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𝐸</m:t>
                                    </m:r>
                                  </m:e>
                                  <m:sub>
                                    <m:r>
                                      <a:rPr lang="en-SG" sz="12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𝑗</m:t>
                                    </m:r>
                                  </m:sub>
                                </m:sSub>
                                <m:r>
                                  <a:rPr lang="en-SG" sz="12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SG" sz="12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SG" sz="12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𝐸</m:t>
                                    </m:r>
                                  </m:e>
                                  <m:sub>
                                    <m:r>
                                      <a:rPr lang="en-SG" sz="12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𝑗</m:t>
                                    </m:r>
                                    <m:r>
                                      <a:rPr lang="en-SG" sz="12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−1</m:t>
                                    </m:r>
                                  </m:sub>
                                </m:sSub>
                                <m:r>
                                  <a:rPr lang="en-SG" sz="12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num>
                              <m:den>
                                <m:r>
                                  <a:rPr lang="en-SG" sz="1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nary>
                      </m:oMath>
                    </m:oMathPara>
                  </a14:m>
                  <a:endParaRPr lang="en-SG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61" name="TextBox 60">
                  <a:extLst>
                    <a:ext uri="{FF2B5EF4-FFF2-40B4-BE49-F238E27FC236}">
                      <a16:creationId xmlns:a16="http://schemas.microsoft.com/office/drawing/2014/main" id="{59DFF221-F669-0C19-50CF-BFAC8A260EF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91809" y="5216574"/>
                  <a:ext cx="2514524" cy="638957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F1BAD3AB-5607-8582-B748-ACD3EC4290E8}"/>
                </a:ext>
              </a:extLst>
            </p:cNvPr>
            <p:cNvSpPr txBox="1"/>
            <p:nvPr/>
          </p:nvSpPr>
          <p:spPr>
            <a:xfrm>
              <a:off x="5307239" y="5986959"/>
              <a:ext cx="19978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12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r>
                <a:rPr lang="en-SG" sz="1200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  </a:t>
              </a:r>
              <a:r>
                <a:rPr lang="en-SG" sz="12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E</a:t>
              </a:r>
              <a:r>
                <a:rPr lang="en-SG" sz="1200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j-</a:t>
              </a:r>
              <a:r>
                <a:rPr lang="en-SG" sz="12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SG" sz="1200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SG" sz="12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r>
                <a:rPr lang="en-SG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1 (for SRTM DEM),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846948D2-3A8E-62DC-3789-4A04FC05EABA}"/>
                </a:ext>
              </a:extLst>
            </p:cNvPr>
            <p:cNvSpPr txBox="1"/>
            <p:nvPr/>
          </p:nvSpPr>
          <p:spPr>
            <a:xfrm>
              <a:off x="7091843" y="5990149"/>
              <a:ext cx="8278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12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SG" sz="1200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lang="en-SG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= </a:t>
              </a:r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8BC0C71C-AFEE-AF8E-2C77-D4B8B0A89B39}"/>
                </a:ext>
              </a:extLst>
            </p:cNvPr>
            <p:cNvSpPr txBox="1"/>
            <p:nvPr/>
          </p:nvSpPr>
          <p:spPr>
            <a:xfrm>
              <a:off x="5263409" y="4620106"/>
              <a:ext cx="2143126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 Trapezoidal Approximation</a:t>
              </a:r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423E4307-EE69-46D2-A69F-2751670CE856}"/>
              </a:ext>
            </a:extLst>
          </p:cNvPr>
          <p:cNvGrpSpPr/>
          <p:nvPr/>
        </p:nvGrpSpPr>
        <p:grpSpPr>
          <a:xfrm>
            <a:off x="609832" y="2303018"/>
            <a:ext cx="1826375" cy="3954721"/>
            <a:chOff x="609832" y="2303018"/>
            <a:chExt cx="1826375" cy="3954721"/>
          </a:xfrm>
        </p:grpSpPr>
        <p:sp>
          <p:nvSpPr>
            <p:cNvPr id="99" name="Parallelogram 98">
              <a:extLst>
                <a:ext uri="{FF2B5EF4-FFF2-40B4-BE49-F238E27FC236}">
                  <a16:creationId xmlns:a16="http://schemas.microsoft.com/office/drawing/2014/main" id="{0EAB7273-0733-39D9-B47B-063792CAAB11}"/>
                </a:ext>
              </a:extLst>
            </p:cNvPr>
            <p:cNvSpPr/>
            <p:nvPr/>
          </p:nvSpPr>
          <p:spPr>
            <a:xfrm rot="1479305">
              <a:off x="858174" y="4645780"/>
              <a:ext cx="1347395" cy="976225"/>
            </a:xfrm>
            <a:prstGeom prst="parallelogram">
              <a:avLst>
                <a:gd name="adj" fmla="val 20054"/>
              </a:avLst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2CA4D82D-4D1F-2695-A15A-996D746106D5}"/>
                </a:ext>
              </a:extLst>
            </p:cNvPr>
            <p:cNvSpPr/>
            <p:nvPr/>
          </p:nvSpPr>
          <p:spPr>
            <a:xfrm>
              <a:off x="791571" y="2303018"/>
              <a:ext cx="1473130" cy="1443401"/>
            </a:xfrm>
            <a:prstGeom prst="rect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D8052B6A-EE1B-B51A-39EB-C9344F340815}"/>
                </a:ext>
              </a:extLst>
            </p:cNvPr>
            <p:cNvSpPr txBox="1"/>
            <p:nvPr/>
          </p:nvSpPr>
          <p:spPr>
            <a:xfrm>
              <a:off x="609832" y="5980740"/>
              <a:ext cx="18263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e.g., </a:t>
              </a:r>
              <a:r>
                <a:rPr lang="en-SG" sz="12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 </a:t>
              </a:r>
              <a:r>
                <a:rPr lang="en-SG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0EBC3006-88FD-B9BF-F502-B42F11E12DA1}"/>
              </a:ext>
            </a:extLst>
          </p:cNvPr>
          <p:cNvGrpSpPr/>
          <p:nvPr/>
        </p:nvGrpSpPr>
        <p:grpSpPr>
          <a:xfrm>
            <a:off x="10390526" y="1473487"/>
            <a:ext cx="1353552" cy="1310165"/>
            <a:chOff x="10390526" y="1311259"/>
            <a:chExt cx="1353552" cy="1310165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03F58E35-DD7E-D12D-9AD0-3628ADC6204C}"/>
                </a:ext>
              </a:extLst>
            </p:cNvPr>
            <p:cNvGrpSpPr/>
            <p:nvPr/>
          </p:nvGrpSpPr>
          <p:grpSpPr>
            <a:xfrm>
              <a:off x="10665693" y="1311259"/>
              <a:ext cx="925458" cy="933277"/>
              <a:chOff x="9761156" y="953375"/>
              <a:chExt cx="1657956" cy="1671963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8BCB51AA-4EEC-C375-0F18-BF09BFF592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9761156" y="953375"/>
                <a:ext cx="1077081" cy="1081344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F434BD99-160C-C257-1C21-7ABE2C6ED0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9902526" y="1104489"/>
                <a:ext cx="1077081" cy="1081344"/>
              </a:xfrm>
              <a:prstGeom prst="rect">
                <a:avLst/>
              </a:prstGeom>
            </p:spPr>
          </p:pic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AEE0706D-AE44-6460-3C7B-3FBEB86EB5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0050054" y="1252017"/>
                <a:ext cx="1077081" cy="1081344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63993489-F18B-00A3-5269-CCC3322A00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0197582" y="1399545"/>
                <a:ext cx="1077081" cy="1081344"/>
              </a:xfrm>
              <a:prstGeom prst="rect">
                <a:avLst/>
              </a:prstGeom>
            </p:spPr>
          </p:pic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94545169-C7B9-C1C7-91BA-4529509395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0342031" y="1543994"/>
                <a:ext cx="1077081" cy="1081344"/>
              </a:xfrm>
              <a:prstGeom prst="rect">
                <a:avLst/>
              </a:prstGeom>
            </p:spPr>
          </p:pic>
        </p:grp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4A67759B-95BC-451B-FBE0-AFEAD7033BA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90526" y="1903425"/>
              <a:ext cx="238821" cy="0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4AD9C26B-0BEE-74BF-0F41-E299AD6B8C9E}"/>
                </a:ext>
              </a:extLst>
            </p:cNvPr>
            <p:cNvSpPr txBox="1"/>
            <p:nvPr/>
          </p:nvSpPr>
          <p:spPr>
            <a:xfrm>
              <a:off x="10494530" y="2252092"/>
              <a:ext cx="124954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Water classification of </a:t>
              </a:r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cloudless Images</a:t>
              </a:r>
            </a:p>
          </p:txBody>
        </p: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1A116A03-6623-0D9F-060A-277321EDBB20}"/>
              </a:ext>
            </a:extLst>
          </p:cNvPr>
          <p:cNvGrpSpPr/>
          <p:nvPr/>
        </p:nvGrpSpPr>
        <p:grpSpPr>
          <a:xfrm>
            <a:off x="9751208" y="920928"/>
            <a:ext cx="2112281" cy="961443"/>
            <a:chOff x="9751208" y="758700"/>
            <a:chExt cx="2112281" cy="961443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51FFE5AD-2808-8E4D-7594-E0B8F55C79F8}"/>
                </a:ext>
              </a:extLst>
            </p:cNvPr>
            <p:cNvGrpSpPr/>
            <p:nvPr/>
          </p:nvGrpSpPr>
          <p:grpSpPr>
            <a:xfrm>
              <a:off x="9751208" y="832901"/>
              <a:ext cx="601219" cy="603599"/>
              <a:chOff x="9637345" y="2938220"/>
              <a:chExt cx="1077081" cy="1081344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98C6D7DE-CBC8-4000-D400-46A6D0983D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9637345" y="2938220"/>
                <a:ext cx="1077081" cy="1081344"/>
              </a:xfrm>
              <a:prstGeom prst="rect">
                <a:avLst/>
              </a:prstGeom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3EF83A80-CCE9-B102-C8E3-73E840D96D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9926320" y="3228045"/>
                <a:ext cx="383355" cy="383355"/>
              </a:xfrm>
              <a:prstGeom prst="rect">
                <a:avLst/>
              </a:prstGeom>
            </p:spPr>
          </p:pic>
        </p:grp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CAD5997D-B711-90D1-49C5-C6DFA851129A}"/>
                </a:ext>
              </a:extLst>
            </p:cNvPr>
            <p:cNvCxnSpPr>
              <a:cxnSpLocks/>
            </p:cNvCxnSpPr>
            <p:nvPr/>
          </p:nvCxnSpPr>
          <p:spPr>
            <a:xfrm>
              <a:off x="10056816" y="1484141"/>
              <a:ext cx="0" cy="236002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4D0926BD-5B27-211F-13B2-3EC5B52085DE}"/>
                </a:ext>
              </a:extLst>
            </p:cNvPr>
            <p:cNvSpPr txBox="1"/>
            <p:nvPr/>
          </p:nvSpPr>
          <p:spPr>
            <a:xfrm>
              <a:off x="10352423" y="758700"/>
              <a:ext cx="151106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Water classification of image with cloud cover</a:t>
              </a:r>
              <a:endParaRPr lang="en-US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6BEE7C20-EC0D-F1ED-C778-7CED8CDAF513}"/>
              </a:ext>
            </a:extLst>
          </p:cNvPr>
          <p:cNvGrpSpPr/>
          <p:nvPr/>
        </p:nvGrpSpPr>
        <p:grpSpPr>
          <a:xfrm>
            <a:off x="9751208" y="2233489"/>
            <a:ext cx="1548222" cy="965988"/>
            <a:chOff x="9751208" y="2071261"/>
            <a:chExt cx="1548222" cy="965988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6AD469B7-7574-CF0C-7A06-788BC91032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9751208" y="2357350"/>
              <a:ext cx="601218" cy="603598"/>
            </a:xfrm>
            <a:prstGeom prst="rect">
              <a:avLst/>
            </a:prstGeom>
          </p:spPr>
        </p:pic>
        <p:cxnSp>
          <p:nvCxnSpPr>
            <p:cNvPr id="95" name="Straight Arrow Connector 94">
              <a:extLst>
                <a:ext uri="{FF2B5EF4-FFF2-40B4-BE49-F238E27FC236}">
                  <a16:creationId xmlns:a16="http://schemas.microsoft.com/office/drawing/2014/main" id="{39D6127D-BBE4-8D41-B2CE-4B6E417F2789}"/>
                </a:ext>
              </a:extLst>
            </p:cNvPr>
            <p:cNvCxnSpPr>
              <a:cxnSpLocks/>
            </p:cNvCxnSpPr>
            <p:nvPr/>
          </p:nvCxnSpPr>
          <p:spPr>
            <a:xfrm>
              <a:off x="10058167" y="2071261"/>
              <a:ext cx="0" cy="236002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A225F448-6DC4-C105-5A56-48194ADAE93A}"/>
                </a:ext>
              </a:extLst>
            </p:cNvPr>
            <p:cNvSpPr txBox="1"/>
            <p:nvPr/>
          </p:nvSpPr>
          <p:spPr>
            <a:xfrm>
              <a:off x="10350491" y="2667917"/>
              <a:ext cx="94893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Cloud cover</a:t>
              </a:r>
            </a:p>
            <a:p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effect removed</a:t>
              </a:r>
              <a:endParaRPr lang="en-US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E3087196-6571-28EE-AD2D-082F166A415E}"/>
              </a:ext>
            </a:extLst>
          </p:cNvPr>
          <p:cNvGrpSpPr/>
          <p:nvPr/>
        </p:nvGrpSpPr>
        <p:grpSpPr>
          <a:xfrm>
            <a:off x="3256956" y="2038653"/>
            <a:ext cx="3000721" cy="1160116"/>
            <a:chOff x="3256956" y="1876425"/>
            <a:chExt cx="3000721" cy="1160116"/>
          </a:xfrm>
        </p:grpSpPr>
        <p:sp>
          <p:nvSpPr>
            <p:cNvPr id="152" name="L-Shape 151">
              <a:extLst>
                <a:ext uri="{FF2B5EF4-FFF2-40B4-BE49-F238E27FC236}">
                  <a16:creationId xmlns:a16="http://schemas.microsoft.com/office/drawing/2014/main" id="{C9692394-9597-686B-59C4-EFFC2A00D118}"/>
                </a:ext>
              </a:extLst>
            </p:cNvPr>
            <p:cNvSpPr/>
            <p:nvPr/>
          </p:nvSpPr>
          <p:spPr>
            <a:xfrm>
              <a:off x="3256956" y="1876425"/>
              <a:ext cx="3000721" cy="1160116"/>
            </a:xfrm>
            <a:prstGeom prst="corner">
              <a:avLst>
                <a:gd name="adj1" fmla="val 57021"/>
                <a:gd name="adj2" fmla="val 195782"/>
              </a:avLst>
            </a:prstGeom>
            <a:noFill/>
            <a:ln w="1270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27FF4F6D-5BA8-0A09-2AB9-71CEA3EE75AC}"/>
                </a:ext>
              </a:extLst>
            </p:cNvPr>
            <p:cNvSpPr txBox="1"/>
            <p:nvPr/>
          </p:nvSpPr>
          <p:spPr>
            <a:xfrm>
              <a:off x="4678638" y="2221477"/>
              <a:ext cx="857884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Validation</a:t>
              </a:r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CCFB7E0B-896A-162D-1DF9-AE7AEFC669EE}"/>
              </a:ext>
            </a:extLst>
          </p:cNvPr>
          <p:cNvGrpSpPr/>
          <p:nvPr/>
        </p:nvGrpSpPr>
        <p:grpSpPr>
          <a:xfrm>
            <a:off x="2886549" y="3889709"/>
            <a:ext cx="2382139" cy="2328680"/>
            <a:chOff x="2886549" y="3889709"/>
            <a:chExt cx="2382139" cy="2328680"/>
          </a:xfrm>
        </p:grpSpPr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B45A0AE4-6E6E-8F3F-433E-457E282FB3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2886549" y="3889709"/>
              <a:ext cx="2382139" cy="2328680"/>
            </a:xfrm>
            <a:prstGeom prst="rect">
              <a:avLst/>
            </a:prstGeom>
          </p:spPr>
        </p:pic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606BA357-485D-6B2B-AF8E-A68B2FEC23FA}"/>
                </a:ext>
              </a:extLst>
            </p:cNvPr>
            <p:cNvSpPr/>
            <p:nvPr/>
          </p:nvSpPr>
          <p:spPr>
            <a:xfrm>
              <a:off x="3776244" y="3909787"/>
              <a:ext cx="560624" cy="14284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4C8E4444-2BEB-B717-ECFB-8ED8DDE2857B}"/>
                </a:ext>
              </a:extLst>
            </p:cNvPr>
            <p:cNvSpPr txBox="1"/>
            <p:nvPr/>
          </p:nvSpPr>
          <p:spPr>
            <a:xfrm>
              <a:off x="3880160" y="4180419"/>
              <a:ext cx="790527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tabLst>
                  <a:tab pos="2057400" algn="l"/>
                  <a:tab pos="4343400" algn="l"/>
                </a:tabLst>
              </a:pPr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E-A Curve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362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A7B1448E-0582-ECA1-27A7-8C64D5EC914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05286" y="3976426"/>
            <a:ext cx="683803" cy="382929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D5012DA6-0292-0D12-3730-9E5C90FA1063}"/>
              </a:ext>
            </a:extLst>
          </p:cNvPr>
          <p:cNvGrpSpPr/>
          <p:nvPr/>
        </p:nvGrpSpPr>
        <p:grpSpPr>
          <a:xfrm>
            <a:off x="609832" y="403651"/>
            <a:ext cx="10972336" cy="401392"/>
            <a:chOff x="609832" y="403651"/>
            <a:chExt cx="10972336" cy="401392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6E3F87F-A5E0-40B0-23D6-CA0FB69B193C}"/>
                </a:ext>
              </a:extLst>
            </p:cNvPr>
            <p:cNvSpPr txBox="1"/>
            <p:nvPr/>
          </p:nvSpPr>
          <p:spPr>
            <a:xfrm>
              <a:off x="1024248" y="404933"/>
              <a:ext cx="105579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2000" dirty="0">
                  <a:latin typeface="Arial" panose="020B0604020202020204" pitchFamily="34" charset="0"/>
                  <a:cs typeface="Arial" panose="020B0604020202020204" pitchFamily="34" charset="0"/>
                </a:rPr>
                <a:t>Data and Code </a:t>
              </a: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A0B7C7FE-92B0-2447-174F-9876100DD501}"/>
                </a:ext>
              </a:extLst>
            </p:cNvPr>
            <p:cNvSpPr/>
            <p:nvPr/>
          </p:nvSpPr>
          <p:spPr>
            <a:xfrm>
              <a:off x="609832" y="403651"/>
              <a:ext cx="407995" cy="400110"/>
            </a:xfrm>
            <a:prstGeom prst="ellipse">
              <a:avLst/>
            </a:prstGeom>
            <a:gradFill>
              <a:gsLst>
                <a:gs pos="40000">
                  <a:schemeClr val="accent1">
                    <a:lumMod val="75000"/>
                  </a:schemeClr>
                </a:gs>
                <a:gs pos="60000">
                  <a:srgbClr val="44C4C5"/>
                </a:gs>
                <a:gs pos="80000">
                  <a:srgbClr val="009899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20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83D690D-4C87-CFC9-17A8-7BEB9C5DF6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023908"/>
              </p:ext>
            </p:extLst>
          </p:nvPr>
        </p:nvGraphicFramePr>
        <p:xfrm>
          <a:off x="2438400" y="4559109"/>
          <a:ext cx="7315199" cy="1751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val="1409293665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3680720580"/>
                    </a:ext>
                  </a:extLst>
                </a:gridCol>
                <a:gridCol w="1828799">
                  <a:extLst>
                    <a:ext uri="{9D8B030D-6E8A-4147-A177-3AD203B41FA5}">
                      <a16:colId xmlns:a16="http://schemas.microsoft.com/office/drawing/2014/main" val="14801767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Code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Function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Used Library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81928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914400" indent="0" algn="l">
                        <a:lnSpc>
                          <a:spcPct val="120000"/>
                        </a:lnSpc>
                        <a:tabLst>
                          <a:tab pos="914400" algn="l"/>
                        </a:tabLst>
                      </a:pPr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Py_Curve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Create Water Level - Water Surface Area - Storage Volume curves of reservoirs from DEM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i="0" u="non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09784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914400" indent="0" algn="l">
                        <a:lnSpc>
                          <a:spcPct val="120000"/>
                        </a:lnSpc>
                        <a:tabLst>
                          <a:tab pos="9144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Py_Mask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Create Expanded Mask and Zone Mask of reservoirs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42453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914400" indent="0" algn="l">
                        <a:lnSpc>
                          <a:spcPct val="120000"/>
                        </a:lnSpc>
                      </a:pPr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Py_WSA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Estimate WSA of reservoirs from Landsat images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US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0258557"/>
                  </a:ext>
                </a:extLst>
              </a:tr>
            </a:tbl>
          </a:graphicData>
        </a:graphic>
      </p:graphicFrame>
      <p:graphicFrame>
        <p:nvGraphicFramePr>
          <p:cNvPr id="8" name="Table 6">
            <a:extLst>
              <a:ext uri="{FF2B5EF4-FFF2-40B4-BE49-F238E27FC236}">
                <a16:creationId xmlns:a16="http://schemas.microsoft.com/office/drawing/2014/main" id="{E46C562A-2FD0-17D6-41E4-A3AA9DE428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317790"/>
              </p:ext>
            </p:extLst>
          </p:nvPr>
        </p:nvGraphicFramePr>
        <p:xfrm>
          <a:off x="2438399" y="893292"/>
          <a:ext cx="7315197" cy="27705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8459">
                  <a:extLst>
                    <a:ext uri="{9D8B030D-6E8A-4147-A177-3AD203B41FA5}">
                      <a16:colId xmlns:a16="http://schemas.microsoft.com/office/drawing/2014/main" val="1409293665"/>
                    </a:ext>
                  </a:extLst>
                </a:gridCol>
                <a:gridCol w="1133253">
                  <a:extLst>
                    <a:ext uri="{9D8B030D-6E8A-4147-A177-3AD203B41FA5}">
                      <a16:colId xmlns:a16="http://schemas.microsoft.com/office/drawing/2014/main" val="2860460819"/>
                    </a:ext>
                  </a:extLst>
                </a:gridCol>
                <a:gridCol w="3893485">
                  <a:extLst>
                    <a:ext uri="{9D8B030D-6E8A-4147-A177-3AD203B41FA5}">
                      <a16:colId xmlns:a16="http://schemas.microsoft.com/office/drawing/2014/main" val="36807205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 Data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</a:pPr>
                      <a:endParaRPr lang="en-US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Source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Source     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1928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41313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SRTM DEM and</a:t>
                      </a:r>
                    </a:p>
                    <a:p>
                      <a:pPr marL="341313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Landsat images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</a:pPr>
                      <a:endParaRPr lang="en-US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hlinkClick r:id="rId4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United States Geological Survey (USGS)</a:t>
                      </a: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</a:pPr>
                      <a:r>
                        <a:rPr lang="en-US" sz="1200" b="0" dirty="0">
                          <a:solidFill>
                            <a:srgbClr val="15429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earthexplorer.usgs.gov/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18051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41313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Jason Altimetry data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</a:pPr>
                      <a:endParaRPr lang="en-US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Global Reservoirs and Lakes Monitor (G-REALM)</a:t>
                      </a: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United States Department of Agriculture (USDA)</a:t>
                      </a: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</a:pPr>
                      <a:r>
                        <a:rPr lang="en-US" sz="1200" b="0" dirty="0">
                          <a:solidFill>
                            <a:srgbClr val="15429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ipad.fas.usda.gov/</a:t>
                      </a:r>
                      <a:r>
                        <a:rPr lang="en-US" sz="1200" b="0" dirty="0" err="1">
                          <a:solidFill>
                            <a:srgbClr val="15429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cropexplorer</a:t>
                      </a:r>
                      <a:r>
                        <a:rPr lang="en-US" sz="1200" b="0" dirty="0">
                          <a:solidFill>
                            <a:srgbClr val="15429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1200" b="0" dirty="0" err="1">
                          <a:solidFill>
                            <a:srgbClr val="15429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global_reservoir</a:t>
                      </a:r>
                      <a:r>
                        <a:rPr lang="en-US" sz="1200" b="0" dirty="0">
                          <a:solidFill>
                            <a:srgbClr val="15429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2453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41313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Daily observed discharge</a:t>
                      </a:r>
                    </a:p>
                    <a:p>
                      <a:pPr marL="341313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 at Chiang Saen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</a:pPr>
                      <a:endParaRPr lang="en-US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Mekong River Commission (MRC)</a:t>
                      </a: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</a:pPr>
                      <a:r>
                        <a:rPr lang="en-US" sz="1200" b="0" dirty="0">
                          <a:solidFill>
                            <a:srgbClr val="15429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portal.mrcmekong.org/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10477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41313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CHIRPS 2.0</a:t>
                      </a:r>
                    </a:p>
                    <a:p>
                      <a:pPr marL="341313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precipitation data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</a:pPr>
                      <a:endParaRPr lang="en-US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University of California, Santa Barbara</a:t>
                      </a:r>
                    </a:p>
                    <a:p>
                      <a:pPr algn="l">
                        <a:lnSpc>
                          <a:spcPct val="120000"/>
                        </a:lnSpc>
                        <a:spcBef>
                          <a:spcPts val="0"/>
                        </a:spcBef>
                      </a:pPr>
                      <a:r>
                        <a:rPr lang="en-US" sz="1200" b="0" dirty="0">
                          <a:solidFill>
                            <a:srgbClr val="15429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data.chc.ucsb.edu/products/CHIRPS-2.0/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0258557"/>
                  </a:ext>
                </a:extLst>
              </a:tr>
            </a:tbl>
          </a:graphicData>
        </a:graphic>
      </p:graphicFrame>
      <p:pic>
        <p:nvPicPr>
          <p:cNvPr id="9" name="Picture 2">
            <a:extLst>
              <a:ext uri="{FF2B5EF4-FFF2-40B4-BE49-F238E27FC236}">
                <a16:creationId xmlns:a16="http://schemas.microsoft.com/office/drawing/2014/main" id="{316D9406-717D-1DB6-66F0-56FE87F022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3960" y="5921287"/>
            <a:ext cx="839730" cy="289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scikit-learn - Wikipedia">
            <a:extLst>
              <a:ext uri="{FF2B5EF4-FFF2-40B4-BE49-F238E27FC236}">
                <a16:creationId xmlns:a16="http://schemas.microsoft.com/office/drawing/2014/main" id="{C5AC4596-484F-29E9-11A9-27D2AD9BF2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098" y="5787886"/>
            <a:ext cx="731999" cy="394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logo">
            <a:extLst>
              <a:ext uri="{FF2B5EF4-FFF2-40B4-BE49-F238E27FC236}">
                <a16:creationId xmlns:a16="http://schemas.microsoft.com/office/drawing/2014/main" id="{2C45594A-4E62-13B3-50FB-3737E53473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027" y="2638025"/>
            <a:ext cx="491109" cy="53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AutoShape 14">
            <a:extLst>
              <a:ext uri="{FF2B5EF4-FFF2-40B4-BE49-F238E27FC236}">
                <a16:creationId xmlns:a16="http://schemas.microsoft.com/office/drawing/2014/main" id="{AB2E1509-3118-3078-CE20-3DBFEE46109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18951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C398FDE-AEED-C02C-EAD3-0894ED8E16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99028" y="2028041"/>
            <a:ext cx="469399" cy="46939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9D238DC-FA77-1EBD-B18E-6EA200D2E837}"/>
              </a:ext>
            </a:extLst>
          </p:cNvPr>
          <p:cNvSpPr txBox="1"/>
          <p:nvPr/>
        </p:nvSpPr>
        <p:spPr>
          <a:xfrm>
            <a:off x="2336948" y="4126529"/>
            <a:ext cx="75665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400" dirty="0">
                <a:latin typeface="Arial" panose="020B0604020202020204" pitchFamily="34" charset="0"/>
                <a:cs typeface="Arial" panose="020B0604020202020204" pitchFamily="34" charset="0"/>
              </a:rPr>
              <a:t>Output data and Code are available at           </a:t>
            </a:r>
            <a:r>
              <a:rPr lang="en-SG" sz="1200" dirty="0">
                <a:solidFill>
                  <a:srgbClr val="1D4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.com/dtvu2205/210520</a:t>
            </a:r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  and       .     </a:t>
            </a:r>
            <a:r>
              <a:rPr lang="en-SG" sz="1200" dirty="0">
                <a:solidFill>
                  <a:srgbClr val="1542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.org/record/6299041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A9D7473-2935-466E-EF6E-124871AD139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9565" t="24845" r="25000" b="13042"/>
          <a:stretch/>
        </p:blipFill>
        <p:spPr>
          <a:xfrm>
            <a:off x="2515685" y="5470002"/>
            <a:ext cx="777240" cy="457200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4FC724B-BCD9-B929-6556-1F27B17FEE24}"/>
              </a:ext>
            </a:extLst>
          </p:cNvPr>
          <p:cNvCxnSpPr>
            <a:cxnSpLocks/>
          </p:cNvCxnSpPr>
          <p:nvPr/>
        </p:nvCxnSpPr>
        <p:spPr>
          <a:xfrm>
            <a:off x="3357994" y="4885509"/>
            <a:ext cx="0" cy="1293965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52A72F8-F1DF-1533-B718-573801139026}"/>
              </a:ext>
            </a:extLst>
          </p:cNvPr>
          <p:cNvCxnSpPr>
            <a:cxnSpLocks/>
          </p:cNvCxnSpPr>
          <p:nvPr/>
        </p:nvCxnSpPr>
        <p:spPr>
          <a:xfrm>
            <a:off x="2438400" y="4824551"/>
            <a:ext cx="7315199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6EAF856-6CBA-B46C-7306-2F809B18197D}"/>
              </a:ext>
            </a:extLst>
          </p:cNvPr>
          <p:cNvCxnSpPr>
            <a:cxnSpLocks/>
          </p:cNvCxnSpPr>
          <p:nvPr/>
        </p:nvCxnSpPr>
        <p:spPr>
          <a:xfrm>
            <a:off x="7927536" y="4887675"/>
            <a:ext cx="0" cy="810927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11C982F-EDDE-F5D7-143B-4BFE3FF35208}"/>
              </a:ext>
            </a:extLst>
          </p:cNvPr>
          <p:cNvCxnSpPr>
            <a:cxnSpLocks/>
          </p:cNvCxnSpPr>
          <p:nvPr/>
        </p:nvCxnSpPr>
        <p:spPr>
          <a:xfrm>
            <a:off x="7927536" y="5787886"/>
            <a:ext cx="0" cy="387331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32" name="Picture 2">
            <a:extLst>
              <a:ext uri="{FF2B5EF4-FFF2-40B4-BE49-F238E27FC236}">
                <a16:creationId xmlns:a16="http://schemas.microsoft.com/office/drawing/2014/main" id="{0B174A4F-D0A0-2DF1-36AD-2BE69EA18F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0676" y="5130600"/>
            <a:ext cx="839730" cy="289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45A227CF-8CD2-8B6A-7CFF-5E64AAA24A76}"/>
              </a:ext>
            </a:extLst>
          </p:cNvPr>
          <p:cNvSpPr txBox="1"/>
          <p:nvPr/>
        </p:nvSpPr>
        <p:spPr>
          <a:xfrm>
            <a:off x="7927536" y="5368272"/>
            <a:ext cx="1826061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b="0" i="0" u="none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Open Source Geospatial Foundation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1331D1A4-3C4F-D5F8-AD04-38D33F440D9D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36674" y="4201515"/>
            <a:ext cx="464297" cy="151607"/>
          </a:xfrm>
          <a:prstGeom prst="rect">
            <a:avLst/>
          </a:prstGeom>
        </p:spPr>
      </p:pic>
      <p:pic>
        <p:nvPicPr>
          <p:cNvPr id="36" name="Picture 18">
            <a:extLst>
              <a:ext uri="{FF2B5EF4-FFF2-40B4-BE49-F238E27FC236}">
                <a16:creationId xmlns:a16="http://schemas.microsoft.com/office/drawing/2014/main" id="{403FB57A-DA3E-A54C-930B-915E61BF3D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1" r="76332" b="27046"/>
          <a:stretch/>
        </p:blipFill>
        <p:spPr bwMode="auto">
          <a:xfrm>
            <a:off x="5194264" y="1404750"/>
            <a:ext cx="457508" cy="518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4FAC61C5-6603-A7EA-BCF5-764B3D732C6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94264" y="3283717"/>
            <a:ext cx="491109" cy="262863"/>
          </a:xfrm>
          <a:prstGeom prst="rect">
            <a:avLst/>
          </a:prstGeom>
        </p:spPr>
      </p:pic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D468D22B-397C-5FAA-5B82-98EB93C5F19F}"/>
              </a:ext>
            </a:extLst>
          </p:cNvPr>
          <p:cNvCxnSpPr>
            <a:cxnSpLocks/>
          </p:cNvCxnSpPr>
          <p:nvPr/>
        </p:nvCxnSpPr>
        <p:spPr>
          <a:xfrm>
            <a:off x="2431489" y="1213354"/>
            <a:ext cx="7315199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0" name="Slide Number Placeholder 3">
            <a:extLst>
              <a:ext uri="{FF2B5EF4-FFF2-40B4-BE49-F238E27FC236}">
                <a16:creationId xmlns:a16="http://schemas.microsoft.com/office/drawing/2014/main" id="{DCCAB713-267F-E0A7-B2A9-03A8931A39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456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Picture 90">
            <a:extLst>
              <a:ext uri="{FF2B5EF4-FFF2-40B4-BE49-F238E27FC236}">
                <a16:creationId xmlns:a16="http://schemas.microsoft.com/office/drawing/2014/main" id="{AF8A28B4-BDD7-1EE5-AFD3-354B94B6DB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1781" y="3477452"/>
            <a:ext cx="7103522" cy="2413444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FE16E82D-4B89-A118-BAA3-379341CA00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1781" y="3477453"/>
            <a:ext cx="2367840" cy="2413443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480BCCBE-46DE-9E52-9E92-757D8C0F03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1781" y="3477454"/>
            <a:ext cx="7103522" cy="2413444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>
                <a:solidFill>
                  <a:schemeClr val="bg2">
                    <a:lumMod val="90000"/>
                  </a:schemeClr>
                </a:solidFill>
              </a:rPr>
              <a:t>13</a:t>
            </a:fld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7541A1A-F7CF-2D21-DB0A-DA0950EB5D02}"/>
              </a:ext>
            </a:extLst>
          </p:cNvPr>
          <p:cNvGrpSpPr/>
          <p:nvPr/>
        </p:nvGrpSpPr>
        <p:grpSpPr>
          <a:xfrm>
            <a:off x="609832" y="402836"/>
            <a:ext cx="10972336" cy="401392"/>
            <a:chOff x="609832" y="403651"/>
            <a:chExt cx="10972336" cy="401392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095C970-BA57-AA5E-FA1E-380A140B4700}"/>
                </a:ext>
              </a:extLst>
            </p:cNvPr>
            <p:cNvSpPr txBox="1"/>
            <p:nvPr/>
          </p:nvSpPr>
          <p:spPr>
            <a:xfrm>
              <a:off x="1024248" y="404933"/>
              <a:ext cx="105579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2000" dirty="0">
                  <a:latin typeface="Arial" panose="020B0604020202020204" pitchFamily="34" charset="0"/>
                  <a:cs typeface="Arial" panose="020B0604020202020204" pitchFamily="34" charset="0"/>
                </a:rPr>
                <a:t>Results</a:t>
              </a:r>
              <a:endParaRPr lang="en-SG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6BF5EBA2-00AC-670F-62B3-534155B0DF89}"/>
                </a:ext>
              </a:extLst>
            </p:cNvPr>
            <p:cNvSpPr/>
            <p:nvPr/>
          </p:nvSpPr>
          <p:spPr>
            <a:xfrm>
              <a:off x="609832" y="403651"/>
              <a:ext cx="407995" cy="400110"/>
            </a:xfrm>
            <a:prstGeom prst="ellipse">
              <a:avLst/>
            </a:prstGeom>
            <a:gradFill>
              <a:gsLst>
                <a:gs pos="40000">
                  <a:schemeClr val="accent1">
                    <a:lumMod val="75000"/>
                  </a:schemeClr>
                </a:gs>
                <a:gs pos="60000">
                  <a:srgbClr val="44C4C5"/>
                </a:gs>
                <a:gs pos="80000">
                  <a:srgbClr val="009899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2000" dirty="0">
                  <a:solidFill>
                    <a:schemeClr val="bg2">
                      <a:lumMod val="9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2000" dirty="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176D82A-24B9-7256-8AA7-8B94FC6EF040}"/>
              </a:ext>
            </a:extLst>
          </p:cNvPr>
          <p:cNvCxnSpPr>
            <a:cxnSpLocks/>
          </p:cNvCxnSpPr>
          <p:nvPr/>
        </p:nvCxnSpPr>
        <p:spPr>
          <a:xfrm>
            <a:off x="2094972" y="463796"/>
            <a:ext cx="0" cy="284957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5" name="Content Placeholder 4" descr="Map&#10;&#10;Description automatically generated">
            <a:extLst>
              <a:ext uri="{FF2B5EF4-FFF2-40B4-BE49-F238E27FC236}">
                <a16:creationId xmlns:a16="http://schemas.microsoft.com/office/drawing/2014/main" id="{6BDAEAA5-2E8A-17C5-380C-C17FA61FA07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30" r="428"/>
          <a:stretch/>
        </p:blipFill>
        <p:spPr>
          <a:xfrm>
            <a:off x="571486" y="1466053"/>
            <a:ext cx="2651760" cy="394804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A9C13A9-AF92-8086-76CD-6B8860F36917}"/>
              </a:ext>
            </a:extLst>
          </p:cNvPr>
          <p:cNvSpPr txBox="1"/>
          <p:nvPr/>
        </p:nvSpPr>
        <p:spPr>
          <a:xfrm>
            <a:off x="8828856" y="6041598"/>
            <a:ext cx="2743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Reservoir's specifications archived from </a:t>
            </a:r>
            <a:r>
              <a:rPr lang="en-US" sz="800" b="1" dirty="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et al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(2020)</a:t>
            </a:r>
            <a:endParaRPr lang="en-SG" sz="800" dirty="0">
              <a:solidFill>
                <a:schemeClr val="bg2">
                  <a:lumMod val="9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C8B9E98F-5852-8842-07CC-FBA2A8508914}"/>
              </a:ext>
            </a:extLst>
          </p:cNvPr>
          <p:cNvGrpSpPr/>
          <p:nvPr/>
        </p:nvGrpSpPr>
        <p:grpSpPr>
          <a:xfrm>
            <a:off x="8460683" y="5855839"/>
            <a:ext cx="3125795" cy="246221"/>
            <a:chOff x="8586043" y="5855839"/>
            <a:chExt cx="3125795" cy="246221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DFA9AAF9-7366-810F-9DAE-CF93B5A89AC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586043" y="5868237"/>
              <a:ext cx="257175" cy="219075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37CE410-5522-BD3E-63D0-C1221D9B381A}"/>
                </a:ext>
              </a:extLst>
            </p:cNvPr>
            <p:cNvSpPr txBox="1"/>
            <p:nvPr/>
          </p:nvSpPr>
          <p:spPr>
            <a:xfrm>
              <a:off x="8713007" y="5855839"/>
              <a:ext cx="2998831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Landsat-based WSA paired with Jason-based WL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AF4B65FC-4E04-7F30-98EB-733576E4D2B4}"/>
              </a:ext>
            </a:extLst>
          </p:cNvPr>
          <p:cNvGrpSpPr/>
          <p:nvPr/>
        </p:nvGrpSpPr>
        <p:grpSpPr>
          <a:xfrm>
            <a:off x="4939057" y="5835221"/>
            <a:ext cx="1360944" cy="304800"/>
            <a:chOff x="5064417" y="5835221"/>
            <a:chExt cx="1360944" cy="304800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1A74322B-7F3B-6DD6-A160-0283A3A2ECF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064417" y="5835221"/>
              <a:ext cx="304800" cy="304800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1E7F1508-0692-158D-3428-AF1E05294E35}"/>
                </a:ext>
              </a:extLst>
            </p:cNvPr>
            <p:cNvSpPr txBox="1"/>
            <p:nvPr/>
          </p:nvSpPr>
          <p:spPr>
            <a:xfrm>
              <a:off x="5213730" y="5848804"/>
              <a:ext cx="1211631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DEM-based curve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F8E55ED9-69E7-56F9-0E55-CFA71BFDABD9}"/>
              </a:ext>
            </a:extLst>
          </p:cNvPr>
          <p:cNvGrpSpPr/>
          <p:nvPr/>
        </p:nvGrpSpPr>
        <p:grpSpPr>
          <a:xfrm>
            <a:off x="6449749" y="5853944"/>
            <a:ext cx="1942409" cy="246221"/>
            <a:chOff x="6575109" y="5853944"/>
            <a:chExt cx="1942409" cy="246221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2B3797B2-56BB-1367-BC15-4F1A8B5A87E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575109" y="5870148"/>
              <a:ext cx="333375" cy="171450"/>
            </a:xfrm>
            <a:prstGeom prst="rect">
              <a:avLst/>
            </a:prstGeom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48A08AFD-DB8F-5441-5819-C8FAEE922989}"/>
                </a:ext>
              </a:extLst>
            </p:cNvPr>
            <p:cNvSpPr txBox="1"/>
            <p:nvPr/>
          </p:nvSpPr>
          <p:spPr>
            <a:xfrm>
              <a:off x="6799834" y="5853944"/>
              <a:ext cx="1717684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Fitted to DEM-based curve</a:t>
              </a: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C75C33D8-B24A-F3D3-C46B-F8FF279E2A34}"/>
              </a:ext>
            </a:extLst>
          </p:cNvPr>
          <p:cNvGrpSpPr/>
          <p:nvPr/>
        </p:nvGrpSpPr>
        <p:grpSpPr>
          <a:xfrm>
            <a:off x="1981200" y="1467021"/>
            <a:ext cx="2289023" cy="1686676"/>
            <a:chOff x="1981200" y="1467021"/>
            <a:chExt cx="2289023" cy="1686676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FBE80FB3-F262-F467-B04C-1249BC448D5E}"/>
                </a:ext>
              </a:extLst>
            </p:cNvPr>
            <p:cNvCxnSpPr>
              <a:cxnSpLocks/>
            </p:cNvCxnSpPr>
            <p:nvPr/>
          </p:nvCxnSpPr>
          <p:spPr>
            <a:xfrm>
              <a:off x="4270221" y="1467021"/>
              <a:ext cx="0" cy="1686676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9ED01D33-13FD-EFED-E0C4-B5D559409D8C}"/>
                </a:ext>
              </a:extLst>
            </p:cNvPr>
            <p:cNvGrpSpPr/>
            <p:nvPr/>
          </p:nvGrpSpPr>
          <p:grpSpPr>
            <a:xfrm>
              <a:off x="1981200" y="1467021"/>
              <a:ext cx="2289023" cy="1686663"/>
              <a:chOff x="1981200" y="1467021"/>
              <a:chExt cx="2289023" cy="1686663"/>
            </a:xfrm>
          </p:grpSpPr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411462B8-4A3A-C0E6-B94C-C60464982B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81200" y="3153684"/>
                <a:ext cx="2289021" cy="0"/>
              </a:xfrm>
              <a:prstGeom prst="line">
                <a:avLst/>
              </a:prstGeom>
              <a:ln>
                <a:prstDash val="sysDot"/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F1D92C90-4910-6A97-307D-FB89291676B2}"/>
                  </a:ext>
                </a:extLst>
              </p:cNvPr>
              <p:cNvSpPr txBox="1"/>
              <p:nvPr/>
            </p:nvSpPr>
            <p:spPr>
              <a:xfrm rot="16200000">
                <a:off x="3339421" y="2151602"/>
                <a:ext cx="1615384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SG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Xiaowan</a:t>
                </a:r>
                <a:endParaRPr lang="en-SG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D7F7E1BB-708C-492A-E5A5-FD9BBB465EC9}"/>
              </a:ext>
            </a:extLst>
          </p:cNvPr>
          <p:cNvGrpSpPr/>
          <p:nvPr/>
        </p:nvGrpSpPr>
        <p:grpSpPr>
          <a:xfrm>
            <a:off x="2190135" y="3746088"/>
            <a:ext cx="2081418" cy="1668974"/>
            <a:chOff x="2190135" y="3746088"/>
            <a:chExt cx="2081418" cy="1668974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E80FBE59-6EE3-275D-3C1F-8C860FDB38BF}"/>
                </a:ext>
              </a:extLst>
            </p:cNvPr>
            <p:cNvSpPr txBox="1"/>
            <p:nvPr/>
          </p:nvSpPr>
          <p:spPr>
            <a:xfrm rot="16200000">
              <a:off x="3324670" y="4445422"/>
              <a:ext cx="1644888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SG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Nuozhadu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8E9B16A-66BD-AB56-DA6B-EC82528D2015}"/>
                </a:ext>
              </a:extLst>
            </p:cNvPr>
            <p:cNvCxnSpPr>
              <a:cxnSpLocks/>
            </p:cNvCxnSpPr>
            <p:nvPr/>
          </p:nvCxnSpPr>
          <p:spPr>
            <a:xfrm>
              <a:off x="4271553" y="3746088"/>
              <a:ext cx="0" cy="166897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F5BA0754-92CB-906E-B110-642304E21F05}"/>
                </a:ext>
              </a:extLst>
            </p:cNvPr>
            <p:cNvCxnSpPr>
              <a:cxnSpLocks/>
            </p:cNvCxnSpPr>
            <p:nvPr/>
          </p:nvCxnSpPr>
          <p:spPr>
            <a:xfrm>
              <a:off x="2190135" y="4092098"/>
              <a:ext cx="2080086" cy="0"/>
            </a:xfrm>
            <a:prstGeom prst="line">
              <a:avLst/>
            </a:prstGeom>
            <a:ln>
              <a:prstDash val="sysDot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DD1A0DB6-598F-7EC8-AF08-4A8385BC7E65}"/>
              </a:ext>
            </a:extLst>
          </p:cNvPr>
          <p:cNvGrpSpPr/>
          <p:nvPr/>
        </p:nvGrpSpPr>
        <p:grpSpPr>
          <a:xfrm>
            <a:off x="5058697" y="870312"/>
            <a:ext cx="1647714" cy="255635"/>
            <a:chOff x="5058697" y="887730"/>
            <a:chExt cx="1647714" cy="255635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21A24158-5DA3-ADC1-79AC-71D654F9E435}"/>
                </a:ext>
              </a:extLst>
            </p:cNvPr>
            <p:cNvSpPr txBox="1"/>
            <p:nvPr/>
          </p:nvSpPr>
          <p:spPr>
            <a:xfrm>
              <a:off x="5088193" y="887730"/>
              <a:ext cx="1608403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E-A Curve</a:t>
              </a:r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3C24D434-B5DF-BED9-CE1C-A9A0ABFCEDF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58697" y="1143365"/>
              <a:ext cx="1647714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A05B997D-B841-6CE3-658B-DFB761FE036C}"/>
              </a:ext>
            </a:extLst>
          </p:cNvPr>
          <p:cNvGrpSpPr/>
          <p:nvPr/>
        </p:nvGrpSpPr>
        <p:grpSpPr>
          <a:xfrm>
            <a:off x="7437582" y="870312"/>
            <a:ext cx="1647714" cy="253594"/>
            <a:chOff x="7437582" y="887730"/>
            <a:chExt cx="1647714" cy="253594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950E358-CC22-58E3-D344-B3849A97B6AF}"/>
                </a:ext>
              </a:extLst>
            </p:cNvPr>
            <p:cNvSpPr txBox="1"/>
            <p:nvPr/>
          </p:nvSpPr>
          <p:spPr>
            <a:xfrm>
              <a:off x="7457238" y="887730"/>
              <a:ext cx="1608403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A-S Curve</a:t>
              </a:r>
            </a:p>
          </p:txBody>
        </p: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4AABBEA1-F6E8-D96A-A100-8D139E04793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37582" y="1141324"/>
              <a:ext cx="1647714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729F2EBB-A2BC-B9E3-BB31-35917411A322}"/>
              </a:ext>
            </a:extLst>
          </p:cNvPr>
          <p:cNvGrpSpPr/>
          <p:nvPr/>
        </p:nvGrpSpPr>
        <p:grpSpPr>
          <a:xfrm>
            <a:off x="9804186" y="870311"/>
            <a:ext cx="1647714" cy="253595"/>
            <a:chOff x="9804186" y="887729"/>
            <a:chExt cx="1647714" cy="253595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D776E27B-A4BB-1B45-8841-9010BB7AAFCE}"/>
                </a:ext>
              </a:extLst>
            </p:cNvPr>
            <p:cNvSpPr txBox="1"/>
            <p:nvPr/>
          </p:nvSpPr>
          <p:spPr>
            <a:xfrm>
              <a:off x="9816468" y="887729"/>
              <a:ext cx="1608403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E-S Curve</a:t>
              </a:r>
            </a:p>
          </p:txBody>
        </p: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12FAB146-4DEA-496E-1648-B694F35B8C8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804186" y="1141324"/>
              <a:ext cx="1647714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80" name="TextBox 79">
            <a:hlinkClick r:id="" action="ppaction://noaction"/>
            <a:extLst>
              <a:ext uri="{FF2B5EF4-FFF2-40B4-BE49-F238E27FC236}">
                <a16:creationId xmlns:a16="http://schemas.microsoft.com/office/drawing/2014/main" id="{55FB4E9E-BAE8-9D01-319A-B32356ECC9F2}"/>
              </a:ext>
            </a:extLst>
          </p:cNvPr>
          <p:cNvSpPr txBox="1"/>
          <p:nvPr/>
        </p:nvSpPr>
        <p:spPr>
          <a:xfrm>
            <a:off x="2158561" y="475323"/>
            <a:ext cx="2613461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SG" sz="1400" dirty="0">
                <a:latin typeface="Arial" panose="020B0604020202020204" pitchFamily="34" charset="0"/>
                <a:cs typeface="Arial" panose="020B0604020202020204" pitchFamily="34" charset="0"/>
              </a:rPr>
              <a:t>E-A, A-S, and E-S Curves</a:t>
            </a:r>
          </a:p>
        </p:txBody>
      </p:sp>
      <p:pic>
        <p:nvPicPr>
          <p:cNvPr id="88" name="Picture 87">
            <a:extLst>
              <a:ext uri="{FF2B5EF4-FFF2-40B4-BE49-F238E27FC236}">
                <a16:creationId xmlns:a16="http://schemas.microsoft.com/office/drawing/2014/main" id="{37BD5633-BDC9-B095-67EF-16363816CAD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41784" y="1139070"/>
            <a:ext cx="7103523" cy="2409936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96429F11-3C1C-6F6A-1809-FC8AF42D9E5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41784" y="1139072"/>
            <a:ext cx="2367841" cy="2409936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3077918E-CF4A-024C-B54B-998FE751044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41784" y="1139071"/>
            <a:ext cx="7103522" cy="240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966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8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>
                <a:solidFill>
                  <a:schemeClr val="bg2">
                    <a:lumMod val="90000"/>
                  </a:schemeClr>
                </a:solidFill>
              </a:rPr>
              <a:t>14</a:t>
            </a:fld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7541A1A-F7CF-2D21-DB0A-DA0950EB5D02}"/>
              </a:ext>
            </a:extLst>
          </p:cNvPr>
          <p:cNvGrpSpPr/>
          <p:nvPr/>
        </p:nvGrpSpPr>
        <p:grpSpPr>
          <a:xfrm>
            <a:off x="609832" y="402836"/>
            <a:ext cx="10972336" cy="401392"/>
            <a:chOff x="609832" y="403651"/>
            <a:chExt cx="10972336" cy="401392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095C970-BA57-AA5E-FA1E-380A140B4700}"/>
                </a:ext>
              </a:extLst>
            </p:cNvPr>
            <p:cNvSpPr txBox="1"/>
            <p:nvPr/>
          </p:nvSpPr>
          <p:spPr>
            <a:xfrm>
              <a:off x="1024248" y="404933"/>
              <a:ext cx="105579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2000" dirty="0">
                  <a:latin typeface="Arial" panose="020B0604020202020204" pitchFamily="34" charset="0"/>
                  <a:cs typeface="Arial" panose="020B0604020202020204" pitchFamily="34" charset="0"/>
                </a:rPr>
                <a:t>Results</a:t>
              </a:r>
              <a:endParaRPr lang="en-SG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6BF5EBA2-00AC-670F-62B3-534155B0DF89}"/>
                </a:ext>
              </a:extLst>
            </p:cNvPr>
            <p:cNvSpPr/>
            <p:nvPr/>
          </p:nvSpPr>
          <p:spPr>
            <a:xfrm>
              <a:off x="609832" y="403651"/>
              <a:ext cx="407995" cy="400110"/>
            </a:xfrm>
            <a:prstGeom prst="ellipse">
              <a:avLst/>
            </a:prstGeom>
            <a:gradFill>
              <a:gsLst>
                <a:gs pos="40000">
                  <a:schemeClr val="accent1">
                    <a:lumMod val="75000"/>
                  </a:schemeClr>
                </a:gs>
                <a:gs pos="60000">
                  <a:srgbClr val="44C4C5"/>
                </a:gs>
                <a:gs pos="80000">
                  <a:srgbClr val="009899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2000" dirty="0">
                  <a:solidFill>
                    <a:schemeClr val="bg2">
                      <a:lumMod val="9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2000" dirty="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176D82A-24B9-7256-8AA7-8B94FC6EF040}"/>
              </a:ext>
            </a:extLst>
          </p:cNvPr>
          <p:cNvCxnSpPr>
            <a:cxnSpLocks/>
          </p:cNvCxnSpPr>
          <p:nvPr/>
        </p:nvCxnSpPr>
        <p:spPr>
          <a:xfrm>
            <a:off x="2094972" y="463796"/>
            <a:ext cx="0" cy="284957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55FB4E9E-BAE8-9D01-319A-B32356ECC9F2}"/>
              </a:ext>
            </a:extLst>
          </p:cNvPr>
          <p:cNvSpPr txBox="1"/>
          <p:nvPr/>
        </p:nvSpPr>
        <p:spPr>
          <a:xfrm>
            <a:off x="2158561" y="475323"/>
            <a:ext cx="105579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400" dirty="0">
                <a:latin typeface="Arial" panose="020B0604020202020204" pitchFamily="34" charset="0"/>
                <a:cs typeface="Arial" panose="020B0604020202020204" pitchFamily="34" charset="0"/>
              </a:rPr>
              <a:t>Water Surface Area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E31639-19F6-BC78-2440-DC8CE81385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5104" y="997866"/>
            <a:ext cx="7319845" cy="242838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4F5E231-8FD2-BB72-1AAC-F98A6E0C317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12086" y="3367907"/>
            <a:ext cx="7329415" cy="24359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FFAB2C0-34DA-4122-CA9F-50C684ED0E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5107" y="999644"/>
            <a:ext cx="7329417" cy="24315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A0E3D3C-707A-F632-A49C-51D39A155F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5107" y="3367907"/>
            <a:ext cx="7329417" cy="24359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B79AA39-CF41-AA4E-BE95-D53709B53C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16440" y="999644"/>
            <a:ext cx="7325066" cy="243011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7F0F0A4-DB29-DD86-754C-BE1CF79789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16440" y="3368515"/>
            <a:ext cx="7329417" cy="2435901"/>
          </a:xfrm>
          <a:prstGeom prst="rect">
            <a:avLst/>
          </a:prstGeom>
        </p:spPr>
      </p:pic>
      <p:pic>
        <p:nvPicPr>
          <p:cNvPr id="30" name="Content Placeholder 4" descr="Map&#10;&#10;Description automatically generated">
            <a:extLst>
              <a:ext uri="{FF2B5EF4-FFF2-40B4-BE49-F238E27FC236}">
                <a16:creationId xmlns:a16="http://schemas.microsoft.com/office/drawing/2014/main" id="{6AF2E463-F68A-8869-A360-8BC3827E3FC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30" r="428"/>
          <a:stretch/>
        </p:blipFill>
        <p:spPr>
          <a:xfrm>
            <a:off x="571486" y="1466053"/>
            <a:ext cx="2651760" cy="3948041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37732767-DCFC-5297-2273-EF4CECD05222}"/>
              </a:ext>
            </a:extLst>
          </p:cNvPr>
          <p:cNvGrpSpPr/>
          <p:nvPr/>
        </p:nvGrpSpPr>
        <p:grpSpPr>
          <a:xfrm>
            <a:off x="1981200" y="1467021"/>
            <a:ext cx="2289023" cy="1686676"/>
            <a:chOff x="1981200" y="1467021"/>
            <a:chExt cx="2289023" cy="1686676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194248EC-0AA0-3AF6-DA70-6CA33B92EE55}"/>
                </a:ext>
              </a:extLst>
            </p:cNvPr>
            <p:cNvCxnSpPr>
              <a:cxnSpLocks/>
            </p:cNvCxnSpPr>
            <p:nvPr/>
          </p:nvCxnSpPr>
          <p:spPr>
            <a:xfrm>
              <a:off x="4270221" y="1467021"/>
              <a:ext cx="0" cy="1686676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5D1B70B5-6230-4A14-B097-9E86FD58DD25}"/>
                </a:ext>
              </a:extLst>
            </p:cNvPr>
            <p:cNvGrpSpPr/>
            <p:nvPr/>
          </p:nvGrpSpPr>
          <p:grpSpPr>
            <a:xfrm>
              <a:off x="1981200" y="1467021"/>
              <a:ext cx="2289023" cy="1686663"/>
              <a:chOff x="1981200" y="1467021"/>
              <a:chExt cx="2289023" cy="1686663"/>
            </a:xfrm>
          </p:grpSpPr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966C1C27-4AD9-4E02-5C5F-560038508F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81200" y="3153684"/>
                <a:ext cx="2289021" cy="0"/>
              </a:xfrm>
              <a:prstGeom prst="line">
                <a:avLst/>
              </a:prstGeom>
              <a:ln>
                <a:prstDash val="sysDot"/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AE234591-1444-7669-98FD-E438BC321D6C}"/>
                  </a:ext>
                </a:extLst>
              </p:cNvPr>
              <p:cNvSpPr txBox="1"/>
              <p:nvPr/>
            </p:nvSpPr>
            <p:spPr>
              <a:xfrm rot="16200000">
                <a:off x="3339421" y="2151602"/>
                <a:ext cx="1615384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SG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Xiaowan</a:t>
                </a:r>
                <a:endParaRPr lang="en-SG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F96BEF18-8EC6-6832-925F-20E3D274C3F0}"/>
              </a:ext>
            </a:extLst>
          </p:cNvPr>
          <p:cNvGrpSpPr/>
          <p:nvPr/>
        </p:nvGrpSpPr>
        <p:grpSpPr>
          <a:xfrm>
            <a:off x="2190135" y="3746088"/>
            <a:ext cx="2081418" cy="1668974"/>
            <a:chOff x="2190135" y="3746088"/>
            <a:chExt cx="2081418" cy="1668974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DDB4E0A4-C711-326F-AEC8-E0329C2BEF84}"/>
                </a:ext>
              </a:extLst>
            </p:cNvPr>
            <p:cNvSpPr txBox="1"/>
            <p:nvPr/>
          </p:nvSpPr>
          <p:spPr>
            <a:xfrm rot="16200000">
              <a:off x="3324670" y="4445422"/>
              <a:ext cx="1644888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SG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Nuozhadu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B9FB6CA1-8E6C-51DB-CA8E-714473CB658F}"/>
                </a:ext>
              </a:extLst>
            </p:cNvPr>
            <p:cNvCxnSpPr>
              <a:cxnSpLocks/>
            </p:cNvCxnSpPr>
            <p:nvPr/>
          </p:nvCxnSpPr>
          <p:spPr>
            <a:xfrm>
              <a:off x="4271553" y="3746088"/>
              <a:ext cx="0" cy="166897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63BC2D41-7931-698E-C09F-CC3F772EBAC8}"/>
                </a:ext>
              </a:extLst>
            </p:cNvPr>
            <p:cNvCxnSpPr>
              <a:cxnSpLocks/>
            </p:cNvCxnSpPr>
            <p:nvPr/>
          </p:nvCxnSpPr>
          <p:spPr>
            <a:xfrm>
              <a:off x="2190135" y="4092098"/>
              <a:ext cx="2080086" cy="0"/>
            </a:xfrm>
            <a:prstGeom prst="line">
              <a:avLst/>
            </a:prstGeom>
            <a:ln>
              <a:prstDash val="sysDot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24C8A4C8-5D5C-8EBB-E0F4-9C324C73F3C6}"/>
              </a:ext>
            </a:extLst>
          </p:cNvPr>
          <p:cNvGrpSpPr/>
          <p:nvPr/>
        </p:nvGrpSpPr>
        <p:grpSpPr>
          <a:xfrm>
            <a:off x="5135615" y="5844893"/>
            <a:ext cx="2465830" cy="250125"/>
            <a:chOff x="4984542" y="5844900"/>
            <a:chExt cx="2465830" cy="250125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1E7F1508-0692-158D-3428-AF1E05294E35}"/>
                </a:ext>
              </a:extLst>
            </p:cNvPr>
            <p:cNvSpPr txBox="1"/>
            <p:nvPr/>
          </p:nvSpPr>
          <p:spPr>
            <a:xfrm>
              <a:off x="5088370" y="5848804"/>
              <a:ext cx="2362002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Landsat-derived (before improvement)</a:t>
              </a:r>
            </a:p>
          </p:txBody>
        </p:sp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08BED9E2-4A35-213C-773F-D9E9F04CB2F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984542" y="5844900"/>
              <a:ext cx="161925" cy="238125"/>
            </a:xfrm>
            <a:prstGeom prst="rect">
              <a:avLst/>
            </a:prstGeom>
          </p:spPr>
        </p:pic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1FBA6261-BF74-B325-84BE-21D9BE4CDBF6}"/>
              </a:ext>
            </a:extLst>
          </p:cNvPr>
          <p:cNvGrpSpPr/>
          <p:nvPr/>
        </p:nvGrpSpPr>
        <p:grpSpPr>
          <a:xfrm>
            <a:off x="10479819" y="5845848"/>
            <a:ext cx="1225925" cy="304800"/>
            <a:chOff x="10479819" y="5845855"/>
            <a:chExt cx="1225925" cy="304800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37CE410-5522-BD3E-63D0-C1221D9B381A}"/>
                </a:ext>
              </a:extLst>
            </p:cNvPr>
            <p:cNvSpPr txBox="1"/>
            <p:nvPr/>
          </p:nvSpPr>
          <p:spPr>
            <a:xfrm>
              <a:off x="10567280" y="5855839"/>
              <a:ext cx="1138464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Jason-converted</a:t>
              </a:r>
            </a:p>
          </p:txBody>
        </p:sp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745EB576-2424-BB1C-9E85-4D6D81C9BE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0479819" y="5845855"/>
              <a:ext cx="152400" cy="304800"/>
            </a:xfrm>
            <a:prstGeom prst="rect">
              <a:avLst/>
            </a:prstGeom>
          </p:spPr>
        </p:pic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D1481F14-98FD-67B1-D421-CF726F388400}"/>
              </a:ext>
            </a:extLst>
          </p:cNvPr>
          <p:cNvGrpSpPr/>
          <p:nvPr/>
        </p:nvGrpSpPr>
        <p:grpSpPr>
          <a:xfrm>
            <a:off x="7871341" y="5760122"/>
            <a:ext cx="2481481" cy="390525"/>
            <a:chOff x="7712321" y="5760129"/>
            <a:chExt cx="2481481" cy="390525"/>
          </a:xfrm>
        </p:grpSpPr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F880E0BF-E990-840C-416F-F51702D783F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712321" y="5760129"/>
              <a:ext cx="171450" cy="390525"/>
            </a:xfrm>
            <a:prstGeom prst="rect">
              <a:avLst/>
            </a:prstGeom>
          </p:spPr>
        </p:pic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FAA07A71-FC9A-F9B3-0F86-F035EF71E663}"/>
                </a:ext>
              </a:extLst>
            </p:cNvPr>
            <p:cNvSpPr txBox="1"/>
            <p:nvPr/>
          </p:nvSpPr>
          <p:spPr>
            <a:xfrm>
              <a:off x="7808181" y="5850859"/>
              <a:ext cx="2385621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Landsat-derived (after improvement)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561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E0ABE56-9E01-C28F-7AF0-8DB1AB40C9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152" y="1942526"/>
            <a:ext cx="8995952" cy="3616151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>
                <a:solidFill>
                  <a:schemeClr val="bg2">
                    <a:lumMod val="90000"/>
                  </a:schemeClr>
                </a:solidFill>
              </a:rPr>
              <a:t>15</a:t>
            </a:fld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7541A1A-F7CF-2D21-DB0A-DA0950EB5D02}"/>
              </a:ext>
            </a:extLst>
          </p:cNvPr>
          <p:cNvGrpSpPr/>
          <p:nvPr/>
        </p:nvGrpSpPr>
        <p:grpSpPr>
          <a:xfrm>
            <a:off x="609832" y="402836"/>
            <a:ext cx="10972336" cy="401392"/>
            <a:chOff x="609832" y="403651"/>
            <a:chExt cx="10972336" cy="401392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095C970-BA57-AA5E-FA1E-380A140B4700}"/>
                </a:ext>
              </a:extLst>
            </p:cNvPr>
            <p:cNvSpPr txBox="1"/>
            <p:nvPr/>
          </p:nvSpPr>
          <p:spPr>
            <a:xfrm>
              <a:off x="1024248" y="404933"/>
              <a:ext cx="105579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2000" dirty="0">
                  <a:latin typeface="Arial" panose="020B0604020202020204" pitchFamily="34" charset="0"/>
                  <a:cs typeface="Arial" panose="020B0604020202020204" pitchFamily="34" charset="0"/>
                </a:rPr>
                <a:t>Results</a:t>
              </a:r>
              <a:endParaRPr lang="en-SG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6BF5EBA2-00AC-670F-62B3-534155B0DF89}"/>
                </a:ext>
              </a:extLst>
            </p:cNvPr>
            <p:cNvSpPr/>
            <p:nvPr/>
          </p:nvSpPr>
          <p:spPr>
            <a:xfrm>
              <a:off x="609832" y="403651"/>
              <a:ext cx="407995" cy="400110"/>
            </a:xfrm>
            <a:prstGeom prst="ellipse">
              <a:avLst/>
            </a:prstGeom>
            <a:gradFill>
              <a:gsLst>
                <a:gs pos="40000">
                  <a:schemeClr val="accent1">
                    <a:lumMod val="75000"/>
                  </a:schemeClr>
                </a:gs>
                <a:gs pos="60000">
                  <a:srgbClr val="44C4C5"/>
                </a:gs>
                <a:gs pos="80000">
                  <a:srgbClr val="009899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2000" dirty="0">
                  <a:solidFill>
                    <a:schemeClr val="bg2">
                      <a:lumMod val="9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2000" dirty="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176D82A-24B9-7256-8AA7-8B94FC6EF040}"/>
              </a:ext>
            </a:extLst>
          </p:cNvPr>
          <p:cNvCxnSpPr>
            <a:cxnSpLocks/>
          </p:cNvCxnSpPr>
          <p:nvPr/>
        </p:nvCxnSpPr>
        <p:spPr>
          <a:xfrm>
            <a:off x="2094972" y="463796"/>
            <a:ext cx="0" cy="284957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0" name="TextBox 79">
            <a:hlinkClick r:id="" action="ppaction://noaction"/>
            <a:extLst>
              <a:ext uri="{FF2B5EF4-FFF2-40B4-BE49-F238E27FC236}">
                <a16:creationId xmlns:a16="http://schemas.microsoft.com/office/drawing/2014/main" id="{55FB4E9E-BAE8-9D01-319A-B32356ECC9F2}"/>
              </a:ext>
            </a:extLst>
          </p:cNvPr>
          <p:cNvSpPr txBox="1"/>
          <p:nvPr/>
        </p:nvSpPr>
        <p:spPr>
          <a:xfrm>
            <a:off x="2158561" y="475323"/>
            <a:ext cx="2584885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SG" sz="1400" dirty="0">
                <a:latin typeface="Arial" panose="020B0604020202020204" pitchFamily="34" charset="0"/>
                <a:cs typeface="Arial" panose="020B0604020202020204" pitchFamily="34" charset="0"/>
              </a:rPr>
              <a:t>Reservoir Storage Variation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E095D61-C239-9732-81F2-E87F60ADF7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152" y="1942527"/>
            <a:ext cx="8995952" cy="36161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48387D6-D65B-8FC1-2213-019C1FE6DE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152" y="1942527"/>
            <a:ext cx="8995952" cy="36161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CB173CF-B5A8-2309-38EB-6AEF5FE043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2152" y="1942525"/>
            <a:ext cx="8995952" cy="361615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7735BEE-F0DB-7B83-EAB6-C3B7C9B691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2152" y="1942525"/>
            <a:ext cx="8995952" cy="361615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E287508-0B0A-E88D-BCD2-499E7260B88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2152" y="1942523"/>
            <a:ext cx="8995952" cy="3616150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4B18C7EA-5AA4-35E4-4058-311516A089E8}"/>
              </a:ext>
            </a:extLst>
          </p:cNvPr>
          <p:cNvGrpSpPr/>
          <p:nvPr/>
        </p:nvGrpSpPr>
        <p:grpSpPr>
          <a:xfrm>
            <a:off x="1481921" y="5748385"/>
            <a:ext cx="1437699" cy="476250"/>
            <a:chOff x="3730610" y="5799391"/>
            <a:chExt cx="1437699" cy="476250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1B7B4F7E-4260-653B-940A-6F112540A0C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730610" y="5799391"/>
              <a:ext cx="342900" cy="476250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9D1A842-E8B9-93AC-512A-4E872F7BC0E5}"/>
                </a:ext>
              </a:extLst>
            </p:cNvPr>
            <p:cNvSpPr txBox="1"/>
            <p:nvPr/>
          </p:nvSpPr>
          <p:spPr>
            <a:xfrm>
              <a:off x="4044098" y="5875137"/>
              <a:ext cx="1124211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Beginning online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AB95DA7-AEE3-599C-F440-6DEF37880867}"/>
              </a:ext>
            </a:extLst>
          </p:cNvPr>
          <p:cNvGrpSpPr/>
          <p:nvPr/>
        </p:nvGrpSpPr>
        <p:grpSpPr>
          <a:xfrm>
            <a:off x="4242775" y="5547631"/>
            <a:ext cx="1431209" cy="304800"/>
            <a:chOff x="5602386" y="5872037"/>
            <a:chExt cx="1431209" cy="304800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C91DCA4B-4487-3B5A-EB77-803AB83C6BE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602386" y="5872037"/>
              <a:ext cx="323850" cy="304800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DE5C163-60CC-BF03-CF25-ED976B31E950}"/>
                </a:ext>
              </a:extLst>
            </p:cNvPr>
            <p:cNvSpPr txBox="1"/>
            <p:nvPr/>
          </p:nvSpPr>
          <p:spPr>
            <a:xfrm>
              <a:off x="5895131" y="5892618"/>
              <a:ext cx="1138464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Nuozhadu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4787DC6-E429-8CC9-D42D-4DA6F4CF2EDB}"/>
              </a:ext>
            </a:extLst>
          </p:cNvPr>
          <p:cNvGrpSpPr/>
          <p:nvPr/>
        </p:nvGrpSpPr>
        <p:grpSpPr>
          <a:xfrm>
            <a:off x="1490630" y="5543952"/>
            <a:ext cx="1463679" cy="371475"/>
            <a:chOff x="5722316" y="6015728"/>
            <a:chExt cx="1463679" cy="371475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A78D712-F9DD-654D-D258-7C4F4EE9F576}"/>
                </a:ext>
              </a:extLst>
            </p:cNvPr>
            <p:cNvSpPr txBox="1"/>
            <p:nvPr/>
          </p:nvSpPr>
          <p:spPr>
            <a:xfrm>
              <a:off x="6047531" y="6045018"/>
              <a:ext cx="1138464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Xiaowan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A0D8E945-58DB-FF6C-6A7C-32FB595277F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722316" y="6015728"/>
              <a:ext cx="323850" cy="371475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B67BEDC4-900F-31E8-2555-A079B48B222E}"/>
              </a:ext>
            </a:extLst>
          </p:cNvPr>
          <p:cNvGrpSpPr/>
          <p:nvPr/>
        </p:nvGrpSpPr>
        <p:grpSpPr>
          <a:xfrm>
            <a:off x="6710684" y="5568211"/>
            <a:ext cx="3459767" cy="246221"/>
            <a:chOff x="7513033" y="5927997"/>
            <a:chExt cx="3459767" cy="246221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59661A96-7EE2-BB32-E20E-DEAD416951E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513033" y="5978657"/>
              <a:ext cx="323850" cy="180975"/>
            </a:xfrm>
            <a:prstGeom prst="rect">
              <a:avLst/>
            </a:prstGeom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7200A65-EC03-0F62-E666-D17F9997ADC2}"/>
                </a:ext>
              </a:extLst>
            </p:cNvPr>
            <p:cNvSpPr txBox="1"/>
            <p:nvPr/>
          </p:nvSpPr>
          <p:spPr>
            <a:xfrm>
              <a:off x="7814302" y="5927997"/>
              <a:ext cx="3158498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8 reservoirs (excluding </a:t>
              </a:r>
              <a:r>
                <a:rPr lang="en-SG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Xiaowan</a:t>
              </a:r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 and </a:t>
              </a:r>
              <a:r>
                <a:rPr lang="en-SG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Nuozhadu</a:t>
              </a:r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6F3733B3-60BD-B768-EAAA-176AD0153B9C}"/>
              </a:ext>
            </a:extLst>
          </p:cNvPr>
          <p:cNvGrpSpPr/>
          <p:nvPr/>
        </p:nvGrpSpPr>
        <p:grpSpPr>
          <a:xfrm>
            <a:off x="4243307" y="5821620"/>
            <a:ext cx="3469621" cy="406102"/>
            <a:chOff x="6975959" y="6443189"/>
            <a:chExt cx="3469621" cy="406102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4C853BF7-A08A-C3D4-2BDF-157A192096F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975959" y="6487341"/>
              <a:ext cx="304800" cy="361950"/>
            </a:xfrm>
            <a:prstGeom prst="rect">
              <a:avLst/>
            </a:prstGeom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B35A616E-09A9-7FD0-326D-55A3527C6963}"/>
                </a:ext>
              </a:extLst>
            </p:cNvPr>
            <p:cNvSpPr txBox="1"/>
            <p:nvPr/>
          </p:nvSpPr>
          <p:spPr>
            <a:xfrm>
              <a:off x="7287082" y="6443189"/>
              <a:ext cx="3158498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All reservoirs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41602B99-7D9D-DF0C-B57B-4E662F8696BD}"/>
              </a:ext>
            </a:extLst>
          </p:cNvPr>
          <p:cNvGrpSpPr/>
          <p:nvPr/>
        </p:nvGrpSpPr>
        <p:grpSpPr>
          <a:xfrm>
            <a:off x="6710684" y="5827166"/>
            <a:ext cx="2491311" cy="246221"/>
            <a:chOff x="10345075" y="4578619"/>
            <a:chExt cx="2491311" cy="246221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1FD93026-6C08-63C3-1E81-2BFE51B152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0345075" y="4609422"/>
              <a:ext cx="333375" cy="190500"/>
            </a:xfrm>
            <a:prstGeom prst="rect">
              <a:avLst/>
            </a:prstGeom>
          </p:spPr>
        </p:pic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B2CB343-CC6B-41E7-2994-4499B7E12410}"/>
                </a:ext>
              </a:extLst>
            </p:cNvPr>
            <p:cNvSpPr txBox="1"/>
            <p:nvPr/>
          </p:nvSpPr>
          <p:spPr>
            <a:xfrm>
              <a:off x="10646506" y="4578619"/>
              <a:ext cx="2189880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Variation range of the total storage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C7919AFD-9EE7-82E0-21CC-DEBB5063AED8}"/>
              </a:ext>
            </a:extLst>
          </p:cNvPr>
          <p:cNvGrpSpPr/>
          <p:nvPr/>
        </p:nvGrpSpPr>
        <p:grpSpPr>
          <a:xfrm>
            <a:off x="2460877" y="1364458"/>
            <a:ext cx="1678405" cy="622194"/>
            <a:chOff x="3048004" y="1417876"/>
            <a:chExt cx="1678405" cy="622194"/>
          </a:xfrm>
        </p:grpSpPr>
        <p:cxnSp>
          <p:nvCxnSpPr>
            <p:cNvPr id="50" name="Connector: Elbow 49">
              <a:extLst>
                <a:ext uri="{FF2B5EF4-FFF2-40B4-BE49-F238E27FC236}">
                  <a16:creationId xmlns:a16="http://schemas.microsoft.com/office/drawing/2014/main" id="{E281DB10-2AFC-8C63-CD0F-99A7A78573C3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3886151" y="1199812"/>
              <a:ext cx="2111" cy="1678405"/>
            </a:xfrm>
            <a:prstGeom prst="bentConnector3">
              <a:avLst>
                <a:gd name="adj1" fmla="val -7528754"/>
              </a:avLst>
            </a:prstGeom>
            <a:ln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2178812-2099-DA75-50B8-39C6018DA1FE}"/>
                </a:ext>
              </a:extLst>
            </p:cNvPr>
            <p:cNvSpPr txBox="1"/>
            <p:nvPr/>
          </p:nvSpPr>
          <p:spPr>
            <a:xfrm>
              <a:off x="3048004" y="1417876"/>
              <a:ext cx="167840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Total storage </a:t>
              </a:r>
            </a:p>
            <a:p>
              <a:pPr algn="ctr"/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increases steadily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B414AFE7-2057-C937-E97A-5FD2E8E26D2D}"/>
              </a:ext>
            </a:extLst>
          </p:cNvPr>
          <p:cNvGrpSpPr/>
          <p:nvPr/>
        </p:nvGrpSpPr>
        <p:grpSpPr>
          <a:xfrm>
            <a:off x="4131331" y="1143636"/>
            <a:ext cx="1108532" cy="843017"/>
            <a:chOff x="4743827" y="1153509"/>
            <a:chExt cx="1108532" cy="843017"/>
          </a:xfrm>
        </p:grpSpPr>
        <p:cxnSp>
          <p:nvCxnSpPr>
            <p:cNvPr id="55" name="Connector: Elbow 54">
              <a:extLst>
                <a:ext uri="{FF2B5EF4-FFF2-40B4-BE49-F238E27FC236}">
                  <a16:creationId xmlns:a16="http://schemas.microsoft.com/office/drawing/2014/main" id="{A32C1C93-3CDC-2C21-3BF2-95E4DB0E66D2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5300428" y="1444594"/>
              <a:ext cx="4040" cy="1099823"/>
            </a:xfrm>
            <a:prstGeom prst="bentConnector3">
              <a:avLst>
                <a:gd name="adj1" fmla="val 9638465"/>
              </a:avLst>
            </a:prstGeom>
            <a:ln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7F42D7F1-0F9C-93C8-C29A-32F538F78647}"/>
                </a:ext>
              </a:extLst>
            </p:cNvPr>
            <p:cNvSpPr txBox="1"/>
            <p:nvPr/>
          </p:nvSpPr>
          <p:spPr>
            <a:xfrm>
              <a:off x="4743827" y="1153509"/>
              <a:ext cx="109982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Increases</a:t>
              </a:r>
            </a:p>
            <a:p>
              <a:pPr algn="ctr"/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steeply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90CB3BB5-A5A9-D223-07B3-82D65E43A201}"/>
              </a:ext>
            </a:extLst>
          </p:cNvPr>
          <p:cNvGrpSpPr/>
          <p:nvPr/>
        </p:nvGrpSpPr>
        <p:grpSpPr>
          <a:xfrm>
            <a:off x="5239864" y="1552812"/>
            <a:ext cx="4497076" cy="517034"/>
            <a:chOff x="5507575" y="1317802"/>
            <a:chExt cx="4497076" cy="517034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39A83C0A-8279-7C04-935F-316B0CB224AC}"/>
                </a:ext>
              </a:extLst>
            </p:cNvPr>
            <p:cNvSpPr txBox="1"/>
            <p:nvPr/>
          </p:nvSpPr>
          <p:spPr>
            <a:xfrm>
              <a:off x="5507576" y="1588615"/>
              <a:ext cx="4483308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rgbClr val="33333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System is filled monsoon seasons and emptied thereafter</a:t>
              </a:r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44411A35-5268-EA92-A60F-2E2217DBAD0A}"/>
                </a:ext>
              </a:extLst>
            </p:cNvPr>
            <p:cNvCxnSpPr>
              <a:cxnSpLocks/>
            </p:cNvCxnSpPr>
            <p:nvPr/>
          </p:nvCxnSpPr>
          <p:spPr>
            <a:xfrm>
              <a:off x="5507575" y="1594766"/>
              <a:ext cx="4497076" cy="0"/>
            </a:xfrm>
            <a:prstGeom prst="straightConnector1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9253181A-A026-66C3-6DD3-BFABD5C1C554}"/>
                </a:ext>
              </a:extLst>
            </p:cNvPr>
            <p:cNvSpPr txBox="1"/>
            <p:nvPr/>
          </p:nvSpPr>
          <p:spPr>
            <a:xfrm>
              <a:off x="5507575" y="1317802"/>
              <a:ext cx="449707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Cyclo-stationary</a:t>
              </a: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AB522535-58CE-DD26-687D-6D755C3AD5FB}"/>
              </a:ext>
            </a:extLst>
          </p:cNvPr>
          <p:cNvGrpSpPr/>
          <p:nvPr/>
        </p:nvGrpSpPr>
        <p:grpSpPr>
          <a:xfrm>
            <a:off x="9831979" y="3986370"/>
            <a:ext cx="1488006" cy="461665"/>
            <a:chOff x="9763476" y="3899284"/>
            <a:chExt cx="1488006" cy="461665"/>
          </a:xfrm>
        </p:grpSpPr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AA3EE8FA-9967-07F4-A8BE-63C18D880BAA}"/>
                </a:ext>
              </a:extLst>
            </p:cNvPr>
            <p:cNvSpPr txBox="1"/>
            <p:nvPr/>
          </p:nvSpPr>
          <p:spPr>
            <a:xfrm>
              <a:off x="9994806" y="3899284"/>
              <a:ext cx="125667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rgbClr val="33333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Main drivers </a:t>
              </a:r>
            </a:p>
            <a:p>
              <a:r>
                <a:rPr lang="en-US" sz="1200" dirty="0">
                  <a:solidFill>
                    <a:srgbClr val="33333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of the system</a:t>
              </a:r>
            </a:p>
          </p:txBody>
        </p:sp>
        <p:cxnSp>
          <p:nvCxnSpPr>
            <p:cNvPr id="85" name="Connector: Elbow 84">
              <a:extLst>
                <a:ext uri="{FF2B5EF4-FFF2-40B4-BE49-F238E27FC236}">
                  <a16:creationId xmlns:a16="http://schemas.microsoft.com/office/drawing/2014/main" id="{FD553849-9126-D45D-8237-5F227F0BD76F}"/>
                </a:ext>
              </a:extLst>
            </p:cNvPr>
            <p:cNvCxnSpPr>
              <a:cxnSpLocks/>
            </p:cNvCxnSpPr>
            <p:nvPr/>
          </p:nvCxnSpPr>
          <p:spPr>
            <a:xfrm>
              <a:off x="9763476" y="3914503"/>
              <a:ext cx="1394" cy="407260"/>
            </a:xfrm>
            <a:prstGeom prst="bentConnector3">
              <a:avLst>
                <a:gd name="adj1" fmla="val 15874032"/>
              </a:avLst>
            </a:prstGeom>
            <a:ln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E4D6760B-0F03-4AA7-125A-686F196BC8AF}"/>
              </a:ext>
            </a:extLst>
          </p:cNvPr>
          <p:cNvGrpSpPr/>
          <p:nvPr/>
        </p:nvGrpSpPr>
        <p:grpSpPr>
          <a:xfrm>
            <a:off x="9831984" y="4841111"/>
            <a:ext cx="2037798" cy="461665"/>
            <a:chOff x="9797148" y="4684350"/>
            <a:chExt cx="2037798" cy="461665"/>
          </a:xfrm>
        </p:grpSpPr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E024F9A2-48A5-98CF-FC9E-D633D5115436}"/>
                </a:ext>
              </a:extLst>
            </p:cNvPr>
            <p:cNvCxnSpPr>
              <a:cxnSpLocks/>
            </p:cNvCxnSpPr>
            <p:nvPr/>
          </p:nvCxnSpPr>
          <p:spPr>
            <a:xfrm>
              <a:off x="9797148" y="4815840"/>
              <a:ext cx="231325" cy="0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3EEFF3E0-1C52-2DF4-6CFB-129975F9A893}"/>
                </a:ext>
              </a:extLst>
            </p:cNvPr>
            <p:cNvSpPr txBox="1"/>
            <p:nvPr/>
          </p:nvSpPr>
          <p:spPr>
            <a:xfrm>
              <a:off x="10031032" y="4684350"/>
              <a:ext cx="180391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rgbClr val="33333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Appear to maintain constant storage</a:t>
              </a: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CC13E09C-A6F1-FCF2-201D-C42AB433206C}"/>
              </a:ext>
            </a:extLst>
          </p:cNvPr>
          <p:cNvGrpSpPr/>
          <p:nvPr/>
        </p:nvGrpSpPr>
        <p:grpSpPr>
          <a:xfrm>
            <a:off x="9831984" y="2741907"/>
            <a:ext cx="2037798" cy="461665"/>
            <a:chOff x="9797148" y="4684350"/>
            <a:chExt cx="2037798" cy="461665"/>
          </a:xfrm>
        </p:grpSpPr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FEE601C5-13B0-C917-3BDC-1A88E72150DE}"/>
                </a:ext>
              </a:extLst>
            </p:cNvPr>
            <p:cNvCxnSpPr>
              <a:cxnSpLocks/>
            </p:cNvCxnSpPr>
            <p:nvPr/>
          </p:nvCxnSpPr>
          <p:spPr>
            <a:xfrm>
              <a:off x="9797148" y="4815840"/>
              <a:ext cx="231325" cy="0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2E0486F2-536C-7D3A-560C-655769534870}"/>
                </a:ext>
              </a:extLst>
            </p:cNvPr>
            <p:cNvSpPr txBox="1"/>
            <p:nvPr/>
          </p:nvSpPr>
          <p:spPr>
            <a:xfrm>
              <a:off x="10031032" y="4684350"/>
              <a:ext cx="180391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rgbClr val="33333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 not seem to use</a:t>
              </a:r>
            </a:p>
            <a:p>
              <a:r>
                <a:rPr lang="en-US" sz="1200" dirty="0">
                  <a:solidFill>
                    <a:srgbClr val="33333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entire storage</a:t>
              </a:r>
            </a:p>
          </p:txBody>
        </p:sp>
      </p:grpSp>
      <p:sp>
        <p:nvSpPr>
          <p:cNvPr id="105" name="Oval 104">
            <a:extLst>
              <a:ext uri="{FF2B5EF4-FFF2-40B4-BE49-F238E27FC236}">
                <a16:creationId xmlns:a16="http://schemas.microsoft.com/office/drawing/2014/main" id="{044BF2E9-9324-F8CF-441A-97013E9E45DF}"/>
              </a:ext>
            </a:extLst>
          </p:cNvPr>
          <p:cNvSpPr/>
          <p:nvPr/>
        </p:nvSpPr>
        <p:spPr>
          <a:xfrm>
            <a:off x="6282168" y="3047297"/>
            <a:ext cx="610726" cy="610726"/>
          </a:xfrm>
          <a:prstGeom prst="ellipse">
            <a:avLst/>
          </a:prstGeom>
          <a:noFill/>
          <a:ln w="635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7D41CCEA-F982-02A3-4FA4-6FD070939B47}"/>
              </a:ext>
            </a:extLst>
          </p:cNvPr>
          <p:cNvSpPr/>
          <p:nvPr/>
        </p:nvSpPr>
        <p:spPr>
          <a:xfrm>
            <a:off x="8811717" y="3047297"/>
            <a:ext cx="610726" cy="610726"/>
          </a:xfrm>
          <a:prstGeom prst="ellipse">
            <a:avLst/>
          </a:prstGeom>
          <a:noFill/>
          <a:ln w="635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26DCAD79-DB6E-7F19-BFFF-220CD0C0877D}"/>
              </a:ext>
            </a:extLst>
          </p:cNvPr>
          <p:cNvGrpSpPr/>
          <p:nvPr/>
        </p:nvGrpSpPr>
        <p:grpSpPr>
          <a:xfrm>
            <a:off x="6368424" y="3658023"/>
            <a:ext cx="438214" cy="760743"/>
            <a:chOff x="6368424" y="3658023"/>
            <a:chExt cx="438214" cy="760743"/>
          </a:xfrm>
        </p:grpSpPr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15F700E1-D486-380F-316C-E76817C7D8BC}"/>
                </a:ext>
              </a:extLst>
            </p:cNvPr>
            <p:cNvSpPr/>
            <p:nvPr/>
          </p:nvSpPr>
          <p:spPr>
            <a:xfrm>
              <a:off x="6368424" y="3980552"/>
              <a:ext cx="438214" cy="438214"/>
            </a:xfrm>
            <a:prstGeom prst="ellipse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0" name="Straight Arrow Connector 109">
              <a:extLst>
                <a:ext uri="{FF2B5EF4-FFF2-40B4-BE49-F238E27FC236}">
                  <a16:creationId xmlns:a16="http://schemas.microsoft.com/office/drawing/2014/main" id="{0B039BA1-3A58-2771-9EEE-10396419F4C6}"/>
                </a:ext>
              </a:extLst>
            </p:cNvPr>
            <p:cNvCxnSpPr>
              <a:endCxn id="105" idx="4"/>
            </p:cNvCxnSpPr>
            <p:nvPr/>
          </p:nvCxnSpPr>
          <p:spPr>
            <a:xfrm flipV="1">
              <a:off x="6587531" y="3658023"/>
              <a:ext cx="0" cy="32252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075BA832-ED8D-78F1-7D72-FEAE7AB5884A}"/>
              </a:ext>
            </a:extLst>
          </p:cNvPr>
          <p:cNvGrpSpPr/>
          <p:nvPr/>
        </p:nvGrpSpPr>
        <p:grpSpPr>
          <a:xfrm>
            <a:off x="8897973" y="3658023"/>
            <a:ext cx="438214" cy="760743"/>
            <a:chOff x="8897973" y="3658023"/>
            <a:chExt cx="438214" cy="760743"/>
          </a:xfrm>
        </p:grpSpPr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DF5A78F7-33CB-6E91-64FE-B1E02AF2ABB8}"/>
                </a:ext>
              </a:extLst>
            </p:cNvPr>
            <p:cNvSpPr/>
            <p:nvPr/>
          </p:nvSpPr>
          <p:spPr>
            <a:xfrm>
              <a:off x="8897973" y="3980552"/>
              <a:ext cx="438214" cy="438214"/>
            </a:xfrm>
            <a:prstGeom prst="ellipse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2" name="Straight Arrow Connector 111">
              <a:extLst>
                <a:ext uri="{FF2B5EF4-FFF2-40B4-BE49-F238E27FC236}">
                  <a16:creationId xmlns:a16="http://schemas.microsoft.com/office/drawing/2014/main" id="{078C0910-9962-97FA-D75A-4F3166F47073}"/>
                </a:ext>
              </a:extLst>
            </p:cNvPr>
            <p:cNvCxnSpPr>
              <a:stCxn id="108" idx="0"/>
              <a:endCxn id="106" idx="4"/>
            </p:cNvCxnSpPr>
            <p:nvPr/>
          </p:nvCxnSpPr>
          <p:spPr>
            <a:xfrm flipV="1">
              <a:off x="9117080" y="3658023"/>
              <a:ext cx="0" cy="32252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1679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10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Picture 119">
            <a:extLst>
              <a:ext uri="{FF2B5EF4-FFF2-40B4-BE49-F238E27FC236}">
                <a16:creationId xmlns:a16="http://schemas.microsoft.com/office/drawing/2014/main" id="{8B51E689-18F4-1174-07AB-C304D92574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4514" y="3635415"/>
            <a:ext cx="2936199" cy="2331797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D374E873-EE34-7C61-5ADB-07EF3C568F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4514" y="1147054"/>
            <a:ext cx="2936199" cy="233179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9804830-87B3-EC4F-7324-932C7F6F61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2269" y="3635415"/>
            <a:ext cx="2936198" cy="23192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0BDAE6E-C727-3B87-9E67-58899315FE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62266" y="1145472"/>
            <a:ext cx="2936198" cy="232511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EECFB5F-D2AE-E906-44D8-065B3DC64F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62270" y="3635415"/>
            <a:ext cx="2936198" cy="23192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165A2B8-4784-D17F-B080-2D8D370C3E0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62266" y="1145472"/>
            <a:ext cx="2936198" cy="2325111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>
                <a:solidFill>
                  <a:schemeClr val="bg2">
                    <a:lumMod val="90000"/>
                  </a:schemeClr>
                </a:solidFill>
              </a:rPr>
              <a:t>16</a:t>
            </a:fld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7541A1A-F7CF-2D21-DB0A-DA0950EB5D02}"/>
              </a:ext>
            </a:extLst>
          </p:cNvPr>
          <p:cNvGrpSpPr/>
          <p:nvPr/>
        </p:nvGrpSpPr>
        <p:grpSpPr>
          <a:xfrm>
            <a:off x="609832" y="402836"/>
            <a:ext cx="1548730" cy="401392"/>
            <a:chOff x="609832" y="403651"/>
            <a:chExt cx="1548730" cy="401392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095C970-BA57-AA5E-FA1E-380A140B4700}"/>
                </a:ext>
              </a:extLst>
            </p:cNvPr>
            <p:cNvSpPr txBox="1"/>
            <p:nvPr/>
          </p:nvSpPr>
          <p:spPr>
            <a:xfrm>
              <a:off x="1024248" y="404933"/>
              <a:ext cx="11343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2000" dirty="0">
                  <a:latin typeface="Arial" panose="020B0604020202020204" pitchFamily="34" charset="0"/>
                  <a:cs typeface="Arial" panose="020B0604020202020204" pitchFamily="34" charset="0"/>
                </a:rPr>
                <a:t>Results</a:t>
              </a:r>
              <a:endParaRPr lang="en-SG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6BF5EBA2-00AC-670F-62B3-534155B0DF89}"/>
                </a:ext>
              </a:extLst>
            </p:cNvPr>
            <p:cNvSpPr/>
            <p:nvPr/>
          </p:nvSpPr>
          <p:spPr>
            <a:xfrm>
              <a:off x="609832" y="403651"/>
              <a:ext cx="407995" cy="400110"/>
            </a:xfrm>
            <a:prstGeom prst="ellipse">
              <a:avLst/>
            </a:prstGeom>
            <a:gradFill>
              <a:gsLst>
                <a:gs pos="40000">
                  <a:schemeClr val="accent1">
                    <a:lumMod val="75000"/>
                  </a:schemeClr>
                </a:gs>
                <a:gs pos="60000">
                  <a:srgbClr val="44C4C5"/>
                </a:gs>
                <a:gs pos="80000">
                  <a:srgbClr val="009899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2000" dirty="0">
                  <a:solidFill>
                    <a:schemeClr val="bg2">
                      <a:lumMod val="9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2000" dirty="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176D82A-24B9-7256-8AA7-8B94FC6EF040}"/>
              </a:ext>
            </a:extLst>
          </p:cNvPr>
          <p:cNvCxnSpPr>
            <a:cxnSpLocks/>
          </p:cNvCxnSpPr>
          <p:nvPr/>
        </p:nvCxnSpPr>
        <p:spPr>
          <a:xfrm>
            <a:off x="2094972" y="463796"/>
            <a:ext cx="0" cy="284957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5" name="Content Placeholder 4" descr="Map&#10;&#10;Description automatically generated">
            <a:extLst>
              <a:ext uri="{FF2B5EF4-FFF2-40B4-BE49-F238E27FC236}">
                <a16:creationId xmlns:a16="http://schemas.microsoft.com/office/drawing/2014/main" id="{6BDAEAA5-2E8A-17C5-380C-C17FA61FA07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30" r="428"/>
          <a:stretch/>
        </p:blipFill>
        <p:spPr>
          <a:xfrm>
            <a:off x="571486" y="1466053"/>
            <a:ext cx="2651760" cy="3948041"/>
          </a:xfrm>
          <a:prstGeom prst="rect">
            <a:avLst/>
          </a:prstGeom>
        </p:spPr>
      </p:pic>
      <p:grpSp>
        <p:nvGrpSpPr>
          <p:cNvPr id="79" name="Group 78">
            <a:extLst>
              <a:ext uri="{FF2B5EF4-FFF2-40B4-BE49-F238E27FC236}">
                <a16:creationId xmlns:a16="http://schemas.microsoft.com/office/drawing/2014/main" id="{C75C33D8-B24A-F3D3-C46B-F8FF279E2A34}"/>
              </a:ext>
            </a:extLst>
          </p:cNvPr>
          <p:cNvGrpSpPr/>
          <p:nvPr/>
        </p:nvGrpSpPr>
        <p:grpSpPr>
          <a:xfrm>
            <a:off x="1981200" y="1264257"/>
            <a:ext cx="2543463" cy="2005643"/>
            <a:chOff x="1981200" y="1264257"/>
            <a:chExt cx="2543463" cy="2005643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FBE80FB3-F262-F467-B04C-1249BC448D5E}"/>
                </a:ext>
              </a:extLst>
            </p:cNvPr>
            <p:cNvCxnSpPr>
              <a:cxnSpLocks/>
            </p:cNvCxnSpPr>
            <p:nvPr/>
          </p:nvCxnSpPr>
          <p:spPr>
            <a:xfrm>
              <a:off x="4524663" y="1264257"/>
              <a:ext cx="0" cy="2005643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9ED01D33-13FD-EFED-E0C4-B5D559409D8C}"/>
                </a:ext>
              </a:extLst>
            </p:cNvPr>
            <p:cNvGrpSpPr/>
            <p:nvPr/>
          </p:nvGrpSpPr>
          <p:grpSpPr>
            <a:xfrm>
              <a:off x="1981200" y="1538875"/>
              <a:ext cx="2543461" cy="1615384"/>
              <a:chOff x="1981200" y="1538875"/>
              <a:chExt cx="2543461" cy="1615384"/>
            </a:xfrm>
          </p:grpSpPr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411462B8-4A3A-C0E6-B94C-C60464982B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81200" y="3153684"/>
                <a:ext cx="2543047" cy="0"/>
              </a:xfrm>
              <a:prstGeom prst="line">
                <a:avLst/>
              </a:prstGeom>
              <a:ln>
                <a:prstDash val="sysDot"/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F1D92C90-4910-6A97-307D-FB89291676B2}"/>
                  </a:ext>
                </a:extLst>
              </p:cNvPr>
              <p:cNvSpPr txBox="1"/>
              <p:nvPr/>
            </p:nvSpPr>
            <p:spPr>
              <a:xfrm rot="16200000">
                <a:off x="3593859" y="2223456"/>
                <a:ext cx="1615384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SG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Xiaowan</a:t>
                </a:r>
                <a:endParaRPr lang="en-SG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D7F7E1BB-708C-492A-E5A5-FD9BBB465EC9}"/>
              </a:ext>
            </a:extLst>
          </p:cNvPr>
          <p:cNvGrpSpPr/>
          <p:nvPr/>
        </p:nvGrpSpPr>
        <p:grpSpPr>
          <a:xfrm>
            <a:off x="2190135" y="3744782"/>
            <a:ext cx="2334527" cy="1994929"/>
            <a:chOff x="2190135" y="3744782"/>
            <a:chExt cx="2334527" cy="1994929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E80FBE59-6EE3-275D-3C1F-8C860FDB38BF}"/>
                </a:ext>
              </a:extLst>
            </p:cNvPr>
            <p:cNvSpPr txBox="1"/>
            <p:nvPr/>
          </p:nvSpPr>
          <p:spPr>
            <a:xfrm rot="16200000">
              <a:off x="3578692" y="4444115"/>
              <a:ext cx="1644888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SG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Nuozhadu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8E9B16A-66BD-AB56-DA6B-EC82528D2015}"/>
                </a:ext>
              </a:extLst>
            </p:cNvPr>
            <p:cNvCxnSpPr>
              <a:cxnSpLocks/>
            </p:cNvCxnSpPr>
            <p:nvPr/>
          </p:nvCxnSpPr>
          <p:spPr>
            <a:xfrm>
              <a:off x="4524662" y="3746088"/>
              <a:ext cx="0" cy="1993623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F5BA0754-92CB-906E-B110-642304E21F05}"/>
                </a:ext>
              </a:extLst>
            </p:cNvPr>
            <p:cNvCxnSpPr>
              <a:cxnSpLocks/>
            </p:cNvCxnSpPr>
            <p:nvPr/>
          </p:nvCxnSpPr>
          <p:spPr>
            <a:xfrm>
              <a:off x="2190135" y="4092098"/>
              <a:ext cx="2334112" cy="0"/>
            </a:xfrm>
            <a:prstGeom prst="line">
              <a:avLst/>
            </a:prstGeom>
            <a:ln>
              <a:prstDash val="sysDot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DD1A0DB6-598F-7EC8-AF08-4A8385BC7E65}"/>
              </a:ext>
            </a:extLst>
          </p:cNvPr>
          <p:cNvGrpSpPr/>
          <p:nvPr/>
        </p:nvGrpSpPr>
        <p:grpSpPr>
          <a:xfrm>
            <a:off x="5477691" y="811588"/>
            <a:ext cx="2438401" cy="255635"/>
            <a:chOff x="4847298" y="887730"/>
            <a:chExt cx="2438401" cy="255635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21A24158-5DA3-ADC1-79AC-71D654F9E435}"/>
                </a:ext>
              </a:extLst>
            </p:cNvPr>
            <p:cNvSpPr txBox="1"/>
            <p:nvPr/>
          </p:nvSpPr>
          <p:spPr>
            <a:xfrm>
              <a:off x="4847299" y="887730"/>
              <a:ext cx="2438400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Filling Strategy</a:t>
              </a:r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3C24D434-B5DF-BED9-CE1C-A9A0ABFCEDF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47298" y="1143365"/>
              <a:ext cx="2438400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80" name="TextBox 79">
            <a:hlinkClick r:id="" action="ppaction://noaction"/>
            <a:extLst>
              <a:ext uri="{FF2B5EF4-FFF2-40B4-BE49-F238E27FC236}">
                <a16:creationId xmlns:a16="http://schemas.microsoft.com/office/drawing/2014/main" id="{55FB4E9E-BAE8-9D01-319A-B32356ECC9F2}"/>
              </a:ext>
            </a:extLst>
          </p:cNvPr>
          <p:cNvSpPr txBox="1"/>
          <p:nvPr/>
        </p:nvSpPr>
        <p:spPr>
          <a:xfrm>
            <a:off x="2158562" y="475323"/>
            <a:ext cx="1375208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Filling Strategy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23BB8987-6D2C-F645-E609-FB5FA85B526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14519" y="1147055"/>
            <a:ext cx="2936198" cy="233179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2331C4C-5CD6-D17E-7C3E-E8F1F9F0C68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14518" y="3635415"/>
            <a:ext cx="2936199" cy="2331797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354BE62F-385A-A750-790F-58B9A4CEC315}"/>
              </a:ext>
            </a:extLst>
          </p:cNvPr>
          <p:cNvGrpSpPr/>
          <p:nvPr/>
        </p:nvGrpSpPr>
        <p:grpSpPr>
          <a:xfrm>
            <a:off x="4970430" y="6010722"/>
            <a:ext cx="1014521" cy="246221"/>
            <a:chOff x="3574146" y="6285655"/>
            <a:chExt cx="1014521" cy="246221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80140C05-13E7-721B-7D53-B4E0DFB0B3B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574146" y="6294352"/>
              <a:ext cx="371475" cy="219075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E0950CC-D58E-B9A4-A002-478BBBF7B068}"/>
                </a:ext>
              </a:extLst>
            </p:cNvPr>
            <p:cNvSpPr txBox="1"/>
            <p:nvPr/>
          </p:nvSpPr>
          <p:spPr>
            <a:xfrm>
              <a:off x="3931990" y="6285655"/>
              <a:ext cx="656677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Storage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CD876F8-E07A-A05B-846A-AE16D0A49F8B}"/>
              </a:ext>
            </a:extLst>
          </p:cNvPr>
          <p:cNvGrpSpPr/>
          <p:nvPr/>
        </p:nvGrpSpPr>
        <p:grpSpPr>
          <a:xfrm>
            <a:off x="9237596" y="814041"/>
            <a:ext cx="2344572" cy="255635"/>
            <a:chOff x="4847298" y="887730"/>
            <a:chExt cx="2344572" cy="255635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E3AD353-1177-731D-3E94-8B1B63E1BF3A}"/>
                </a:ext>
              </a:extLst>
            </p:cNvPr>
            <p:cNvSpPr txBox="1"/>
            <p:nvPr/>
          </p:nvSpPr>
          <p:spPr>
            <a:xfrm>
              <a:off x="4847299" y="887730"/>
              <a:ext cx="2344571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Rule Curve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59DDA2-AED9-3CB4-4A48-3C5C6EC84F8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47298" y="1143365"/>
              <a:ext cx="234457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5DBC3D44-D9EC-EBC0-E40D-0B70AF635249}"/>
              </a:ext>
            </a:extLst>
          </p:cNvPr>
          <p:cNvGrpSpPr/>
          <p:nvPr/>
        </p:nvGrpSpPr>
        <p:grpSpPr>
          <a:xfrm>
            <a:off x="7398397" y="6017259"/>
            <a:ext cx="1752290" cy="252747"/>
            <a:chOff x="8175482" y="6330771"/>
            <a:chExt cx="1752290" cy="252747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2D6B3DCF-69A8-80DD-4E26-14B0518CC86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175482" y="6373968"/>
              <a:ext cx="314325" cy="209550"/>
            </a:xfrm>
            <a:prstGeom prst="rect">
              <a:avLst/>
            </a:prstGeom>
          </p:spPr>
        </p:pic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79CB827-62AC-C3B3-953B-00B8A1EBE6B0}"/>
                </a:ext>
              </a:extLst>
            </p:cNvPr>
            <p:cNvSpPr txBox="1"/>
            <p:nvPr/>
          </p:nvSpPr>
          <p:spPr>
            <a:xfrm>
              <a:off x="8460684" y="6330771"/>
              <a:ext cx="1467088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Inflow</a:t>
              </a:r>
            </a:p>
          </p:txBody>
        </p:sp>
      </p:grpSp>
      <p:pic>
        <p:nvPicPr>
          <p:cNvPr id="52" name="Picture 51">
            <a:extLst>
              <a:ext uri="{FF2B5EF4-FFF2-40B4-BE49-F238E27FC236}">
                <a16:creationId xmlns:a16="http://schemas.microsoft.com/office/drawing/2014/main" id="{416C6C3F-ACAA-D3E2-B6D4-70F6EEEBF3A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062266" y="1145472"/>
            <a:ext cx="2936198" cy="2325111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3B817F0E-772A-0EB8-32A9-18101A90492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062271" y="3635415"/>
            <a:ext cx="2936198" cy="2319225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0D4F8F1B-243E-EE27-63F9-E3F965CF81C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062261" y="1145472"/>
            <a:ext cx="2936198" cy="2325111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C358B90E-6931-2C7D-6B47-BD96E5ACA1A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062266" y="3635415"/>
            <a:ext cx="2936198" cy="2319225"/>
          </a:xfrm>
          <a:prstGeom prst="rect">
            <a:avLst/>
          </a:prstGeom>
        </p:spPr>
      </p:pic>
      <p:grpSp>
        <p:nvGrpSpPr>
          <p:cNvPr id="67" name="Group 66">
            <a:extLst>
              <a:ext uri="{FF2B5EF4-FFF2-40B4-BE49-F238E27FC236}">
                <a16:creationId xmlns:a16="http://schemas.microsoft.com/office/drawing/2014/main" id="{96A114EC-CB90-11D8-1218-01E2CD6CAFEA}"/>
              </a:ext>
            </a:extLst>
          </p:cNvPr>
          <p:cNvGrpSpPr/>
          <p:nvPr/>
        </p:nvGrpSpPr>
        <p:grpSpPr>
          <a:xfrm>
            <a:off x="6038260" y="6010722"/>
            <a:ext cx="1960075" cy="246221"/>
            <a:chOff x="5979931" y="6011244"/>
            <a:chExt cx="1960075" cy="246221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188115C-A781-7533-7F88-7813D82869D2}"/>
                </a:ext>
              </a:extLst>
            </p:cNvPr>
            <p:cNvSpPr txBox="1"/>
            <p:nvPr/>
          </p:nvSpPr>
          <p:spPr>
            <a:xfrm>
              <a:off x="6222322" y="6011244"/>
              <a:ext cx="1717684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Storage change</a:t>
              </a:r>
            </a:p>
          </p:txBody>
        </p:sp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23A62D1A-7235-2EA8-A6C9-A2F36ACC20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5979931" y="6084268"/>
              <a:ext cx="276225" cy="161925"/>
            </a:xfrm>
            <a:prstGeom prst="rect">
              <a:avLst/>
            </a:prstGeom>
          </p:spPr>
        </p:pic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1613A23E-36AA-43EB-5FB3-B85673570816}"/>
              </a:ext>
            </a:extLst>
          </p:cNvPr>
          <p:cNvSpPr txBox="1"/>
          <p:nvPr/>
        </p:nvSpPr>
        <p:spPr>
          <a:xfrm>
            <a:off x="5847893" y="3270082"/>
            <a:ext cx="801111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00B0F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17% Inflow</a:t>
            </a:r>
            <a:endParaRPr lang="en-US" sz="1000" b="1" dirty="0">
              <a:solidFill>
                <a:srgbClr val="00B0F0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896FBA0-548E-2CD0-1630-DBBFD51484FD}"/>
              </a:ext>
            </a:extLst>
          </p:cNvPr>
          <p:cNvSpPr txBox="1"/>
          <p:nvPr/>
        </p:nvSpPr>
        <p:spPr>
          <a:xfrm>
            <a:off x="7160743" y="3269900"/>
            <a:ext cx="801111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00B0F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15% Inflow</a:t>
            </a:r>
            <a:endParaRPr lang="en-US" sz="1000" b="1" dirty="0">
              <a:solidFill>
                <a:srgbClr val="00B0F0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C8FEAED-7301-A15C-4708-BF6DB9C6AB6E}"/>
              </a:ext>
            </a:extLst>
          </p:cNvPr>
          <p:cNvSpPr txBox="1"/>
          <p:nvPr/>
        </p:nvSpPr>
        <p:spPr>
          <a:xfrm>
            <a:off x="5917920" y="2049070"/>
            <a:ext cx="880683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00206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35% </a:t>
            </a:r>
          </a:p>
          <a:p>
            <a:pPr algn="ctr"/>
            <a:r>
              <a:rPr lang="en-US" sz="1000" dirty="0">
                <a:solidFill>
                  <a:srgbClr val="00206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Full Storage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8C1C21D4-F889-9D38-AD47-BB06BB0C7887}"/>
              </a:ext>
            </a:extLst>
          </p:cNvPr>
          <p:cNvSpPr txBox="1"/>
          <p:nvPr/>
        </p:nvSpPr>
        <p:spPr>
          <a:xfrm>
            <a:off x="6746647" y="2045895"/>
            <a:ext cx="880683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00206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60% </a:t>
            </a:r>
          </a:p>
          <a:p>
            <a:pPr algn="ctr"/>
            <a:r>
              <a:rPr lang="en-US" sz="1000" dirty="0">
                <a:solidFill>
                  <a:srgbClr val="00206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Full Storage</a:t>
            </a:r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A9E23D33-0F0D-7B7B-BC41-E86EDD77011A}"/>
              </a:ext>
            </a:extLst>
          </p:cNvPr>
          <p:cNvCxnSpPr>
            <a:cxnSpLocks/>
          </p:cNvCxnSpPr>
          <p:nvPr/>
        </p:nvCxnSpPr>
        <p:spPr>
          <a:xfrm>
            <a:off x="7562594" y="2346567"/>
            <a:ext cx="18251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or: Elbow 72">
            <a:extLst>
              <a:ext uri="{FF2B5EF4-FFF2-40B4-BE49-F238E27FC236}">
                <a16:creationId xmlns:a16="http://schemas.microsoft.com/office/drawing/2014/main" id="{BA41E030-28AA-67FB-F0D5-BDB3FC543463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6456381" y="2561291"/>
            <a:ext cx="267788" cy="1"/>
          </a:xfrm>
          <a:prstGeom prst="bentConnector3">
            <a:avLst>
              <a:gd name="adj1" fmla="val 50000"/>
            </a:avLst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>
            <a:extLst>
              <a:ext uri="{FF2B5EF4-FFF2-40B4-BE49-F238E27FC236}">
                <a16:creationId xmlns:a16="http://schemas.microsoft.com/office/drawing/2014/main" id="{692782C1-3F3B-0D5D-F838-8E61ABBFC490}"/>
              </a:ext>
            </a:extLst>
          </p:cNvPr>
          <p:cNvSpPr txBox="1"/>
          <p:nvPr/>
        </p:nvSpPr>
        <p:spPr>
          <a:xfrm>
            <a:off x="5703555" y="5743707"/>
            <a:ext cx="801111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00B0F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23% Inflow</a:t>
            </a:r>
            <a:endParaRPr lang="en-US" sz="1000" b="1" dirty="0">
              <a:solidFill>
                <a:srgbClr val="00B0F0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8D71996C-07F3-8017-9ADD-2BCA373DFC4B}"/>
              </a:ext>
            </a:extLst>
          </p:cNvPr>
          <p:cNvSpPr txBox="1"/>
          <p:nvPr/>
        </p:nvSpPr>
        <p:spPr>
          <a:xfrm>
            <a:off x="7071349" y="5739711"/>
            <a:ext cx="801111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00B0F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23% Inflow</a:t>
            </a:r>
            <a:endParaRPr lang="en-US" sz="1000" b="1" dirty="0">
              <a:solidFill>
                <a:srgbClr val="00B0F0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6DF81FD6-E450-7217-0190-D95B5972EBE1}"/>
              </a:ext>
            </a:extLst>
          </p:cNvPr>
          <p:cNvSpPr txBox="1"/>
          <p:nvPr/>
        </p:nvSpPr>
        <p:spPr>
          <a:xfrm>
            <a:off x="5910328" y="4086267"/>
            <a:ext cx="880683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00206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53% </a:t>
            </a:r>
          </a:p>
          <a:p>
            <a:pPr algn="ctr"/>
            <a:r>
              <a:rPr lang="en-US" sz="1000" dirty="0">
                <a:solidFill>
                  <a:srgbClr val="00206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Full Storage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54F16F5F-CB03-624B-3A10-AC6EECF53E7C}"/>
              </a:ext>
            </a:extLst>
          </p:cNvPr>
          <p:cNvSpPr txBox="1"/>
          <p:nvPr/>
        </p:nvSpPr>
        <p:spPr>
          <a:xfrm>
            <a:off x="6619378" y="3773322"/>
            <a:ext cx="880683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00206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91% </a:t>
            </a:r>
          </a:p>
          <a:p>
            <a:pPr algn="ctr"/>
            <a:r>
              <a:rPr lang="en-US" sz="1000" dirty="0">
                <a:solidFill>
                  <a:srgbClr val="00206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Full Storage</a:t>
            </a:r>
          </a:p>
        </p:txBody>
      </p: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DE64AD0E-E72D-C023-F4BA-8D491E3D7C7E}"/>
              </a:ext>
            </a:extLst>
          </p:cNvPr>
          <p:cNvCxnSpPr>
            <a:cxnSpLocks/>
          </p:cNvCxnSpPr>
          <p:nvPr/>
        </p:nvCxnSpPr>
        <p:spPr>
          <a:xfrm>
            <a:off x="7428170" y="4076787"/>
            <a:ext cx="228133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Connector: Elbow 104">
            <a:extLst>
              <a:ext uri="{FF2B5EF4-FFF2-40B4-BE49-F238E27FC236}">
                <a16:creationId xmlns:a16="http://schemas.microsoft.com/office/drawing/2014/main" id="{201D21E8-5193-A07A-691F-461420021222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6147420" y="4591310"/>
            <a:ext cx="311576" cy="1"/>
          </a:xfrm>
          <a:prstGeom prst="bentConnector3">
            <a:avLst>
              <a:gd name="adj1" fmla="val 50000"/>
            </a:avLst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4B426B14-CC6D-BA9F-0524-65B7E73986F0}"/>
              </a:ext>
            </a:extLst>
          </p:cNvPr>
          <p:cNvGrpSpPr/>
          <p:nvPr/>
        </p:nvGrpSpPr>
        <p:grpSpPr>
          <a:xfrm>
            <a:off x="10666822" y="6015523"/>
            <a:ext cx="1158955" cy="246221"/>
            <a:chOff x="3574146" y="6285655"/>
            <a:chExt cx="1158955" cy="246221"/>
          </a:xfrm>
        </p:grpSpPr>
        <p:pic>
          <p:nvPicPr>
            <p:cNvPr id="124" name="Picture 123">
              <a:extLst>
                <a:ext uri="{FF2B5EF4-FFF2-40B4-BE49-F238E27FC236}">
                  <a16:creationId xmlns:a16="http://schemas.microsoft.com/office/drawing/2014/main" id="{7B006828-1468-F53E-B319-61F605697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574146" y="6294352"/>
              <a:ext cx="371475" cy="219075"/>
            </a:xfrm>
            <a:prstGeom prst="rect">
              <a:avLst/>
            </a:prstGeom>
          </p:spPr>
        </p:pic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AC7F1057-50CD-ACD8-6650-E4AD3EC6CC85}"/>
                </a:ext>
              </a:extLst>
            </p:cNvPr>
            <p:cNvSpPr txBox="1"/>
            <p:nvPr/>
          </p:nvSpPr>
          <p:spPr>
            <a:xfrm>
              <a:off x="3931990" y="6285655"/>
              <a:ext cx="801111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Average</a:t>
              </a:r>
            </a:p>
          </p:txBody>
        </p:sp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B92EDB05-E961-0F0C-7F1F-B60F4B9D3750}"/>
              </a:ext>
            </a:extLst>
          </p:cNvPr>
          <p:cNvGrpSpPr/>
          <p:nvPr/>
        </p:nvGrpSpPr>
        <p:grpSpPr>
          <a:xfrm>
            <a:off x="9182665" y="6016056"/>
            <a:ext cx="1305235" cy="246221"/>
            <a:chOff x="9471675" y="5982766"/>
            <a:chExt cx="1305235" cy="246221"/>
          </a:xfrm>
        </p:grpSpPr>
        <p:pic>
          <p:nvPicPr>
            <p:cNvPr id="127" name="Picture 126">
              <a:extLst>
                <a:ext uri="{FF2B5EF4-FFF2-40B4-BE49-F238E27FC236}">
                  <a16:creationId xmlns:a16="http://schemas.microsoft.com/office/drawing/2014/main" id="{609C12D0-F0CC-1559-9456-09B6C0F14A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9471675" y="6028526"/>
              <a:ext cx="304800" cy="190500"/>
            </a:xfrm>
            <a:prstGeom prst="rect">
              <a:avLst/>
            </a:prstGeom>
          </p:spPr>
        </p:pic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AE3829F9-0C04-6F13-638D-67037B901285}"/>
                </a:ext>
              </a:extLst>
            </p:cNvPr>
            <p:cNvSpPr txBox="1"/>
            <p:nvPr/>
          </p:nvSpPr>
          <p:spPr>
            <a:xfrm>
              <a:off x="9753234" y="5982766"/>
              <a:ext cx="1023676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Individual year</a:t>
              </a:r>
            </a:p>
          </p:txBody>
        </p:sp>
      </p:grpSp>
      <p:sp>
        <p:nvSpPr>
          <p:cNvPr id="2" name="TextBox 1">
            <a:hlinkClick r:id="" action="ppaction://noaction"/>
            <a:extLst>
              <a:ext uri="{FF2B5EF4-FFF2-40B4-BE49-F238E27FC236}">
                <a16:creationId xmlns:a16="http://schemas.microsoft.com/office/drawing/2014/main" id="{0E0D956E-B07E-8FF7-2F10-E4E8D3313FB0}"/>
              </a:ext>
            </a:extLst>
          </p:cNvPr>
          <p:cNvSpPr txBox="1"/>
          <p:nvPr/>
        </p:nvSpPr>
        <p:spPr>
          <a:xfrm>
            <a:off x="3420229" y="474936"/>
            <a:ext cx="1447046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and Rule Curve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159D56-4695-063F-CAC9-5066BEF4C8B8}"/>
              </a:ext>
            </a:extLst>
          </p:cNvPr>
          <p:cNvSpPr txBox="1"/>
          <p:nvPr/>
        </p:nvSpPr>
        <p:spPr>
          <a:xfrm>
            <a:off x="10220325" y="2560720"/>
            <a:ext cx="144781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SG" sz="900" dirty="0">
                <a:latin typeface="Arial" panose="020B0604020202020204" pitchFamily="34" charset="0"/>
                <a:cs typeface="Arial" panose="020B0604020202020204" pitchFamily="34" charset="0"/>
              </a:rPr>
              <a:t>Dead Storage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16D2D6B-DCE4-92A0-653D-0EAB5CF13C50}"/>
              </a:ext>
            </a:extLst>
          </p:cNvPr>
          <p:cNvSpPr txBox="1"/>
          <p:nvPr/>
        </p:nvSpPr>
        <p:spPr>
          <a:xfrm>
            <a:off x="10220325" y="4647887"/>
            <a:ext cx="144781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SG" sz="900" dirty="0">
                <a:latin typeface="Arial" panose="020B0604020202020204" pitchFamily="34" charset="0"/>
                <a:cs typeface="Arial" panose="020B0604020202020204" pitchFamily="34" charset="0"/>
              </a:rPr>
              <a:t>Dead Storage</a:t>
            </a:r>
          </a:p>
        </p:txBody>
      </p:sp>
    </p:spTree>
    <p:extLst>
      <p:ext uri="{BB962C8B-B14F-4D97-AF65-F5344CB8AC3E}">
        <p14:creationId xmlns:p14="http://schemas.microsoft.com/office/powerpoint/2010/main" val="2112888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  <p:bldP spid="87" grpId="0"/>
      <p:bldP spid="94" grpId="0"/>
      <p:bldP spid="95" grpId="0"/>
      <p:bldP spid="96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>
                <a:solidFill>
                  <a:schemeClr val="bg2">
                    <a:lumMod val="90000"/>
                  </a:schemeClr>
                </a:solidFill>
              </a:rPr>
              <a:t>17</a:t>
            </a:fld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7541A1A-F7CF-2D21-DB0A-DA0950EB5D02}"/>
              </a:ext>
            </a:extLst>
          </p:cNvPr>
          <p:cNvGrpSpPr/>
          <p:nvPr/>
        </p:nvGrpSpPr>
        <p:grpSpPr>
          <a:xfrm>
            <a:off x="609832" y="402836"/>
            <a:ext cx="10972336" cy="401392"/>
            <a:chOff x="609832" y="403651"/>
            <a:chExt cx="10972336" cy="401392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095C970-BA57-AA5E-FA1E-380A140B4700}"/>
                </a:ext>
              </a:extLst>
            </p:cNvPr>
            <p:cNvSpPr txBox="1"/>
            <p:nvPr/>
          </p:nvSpPr>
          <p:spPr>
            <a:xfrm>
              <a:off x="1024248" y="404933"/>
              <a:ext cx="105579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2000" dirty="0">
                  <a:latin typeface="Arial" panose="020B0604020202020204" pitchFamily="34" charset="0"/>
                  <a:cs typeface="Arial" panose="020B0604020202020204" pitchFamily="34" charset="0"/>
                </a:rPr>
                <a:t>Results</a:t>
              </a:r>
              <a:endParaRPr lang="en-SG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6BF5EBA2-00AC-670F-62B3-534155B0DF89}"/>
                </a:ext>
              </a:extLst>
            </p:cNvPr>
            <p:cNvSpPr/>
            <p:nvPr/>
          </p:nvSpPr>
          <p:spPr>
            <a:xfrm>
              <a:off x="609832" y="403651"/>
              <a:ext cx="407995" cy="400110"/>
            </a:xfrm>
            <a:prstGeom prst="ellipse">
              <a:avLst/>
            </a:prstGeom>
            <a:gradFill>
              <a:gsLst>
                <a:gs pos="40000">
                  <a:schemeClr val="accent1">
                    <a:lumMod val="75000"/>
                  </a:schemeClr>
                </a:gs>
                <a:gs pos="60000">
                  <a:srgbClr val="44C4C5"/>
                </a:gs>
                <a:gs pos="80000">
                  <a:srgbClr val="009899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2000" dirty="0">
                  <a:solidFill>
                    <a:schemeClr val="bg2">
                      <a:lumMod val="9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2000" dirty="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176D82A-24B9-7256-8AA7-8B94FC6EF040}"/>
              </a:ext>
            </a:extLst>
          </p:cNvPr>
          <p:cNvCxnSpPr>
            <a:cxnSpLocks/>
          </p:cNvCxnSpPr>
          <p:nvPr/>
        </p:nvCxnSpPr>
        <p:spPr>
          <a:xfrm>
            <a:off x="2094972" y="463796"/>
            <a:ext cx="0" cy="284957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0" name="TextBox 79">
            <a:hlinkClick r:id="" action="ppaction://noaction"/>
            <a:extLst>
              <a:ext uri="{FF2B5EF4-FFF2-40B4-BE49-F238E27FC236}">
                <a16:creationId xmlns:a16="http://schemas.microsoft.com/office/drawing/2014/main" id="{55FB4E9E-BAE8-9D01-319A-B32356ECC9F2}"/>
              </a:ext>
            </a:extLst>
          </p:cNvPr>
          <p:cNvSpPr txBox="1"/>
          <p:nvPr/>
        </p:nvSpPr>
        <p:spPr>
          <a:xfrm>
            <a:off x="2158561" y="475323"/>
            <a:ext cx="2530719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Downstream Flow Alteration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90BFDB-1995-107A-4511-D9AEE34268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618" y="3337560"/>
            <a:ext cx="6749128" cy="25955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842C92-E227-4CB7-3084-28C6EC1B4B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368" y="3341651"/>
            <a:ext cx="6749128" cy="2587359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A6B90F02-9EFC-FDC4-9700-339C20B4B3AB}"/>
              </a:ext>
            </a:extLst>
          </p:cNvPr>
          <p:cNvGrpSpPr/>
          <p:nvPr/>
        </p:nvGrpSpPr>
        <p:grpSpPr>
          <a:xfrm>
            <a:off x="2009386" y="5933103"/>
            <a:ext cx="1437699" cy="476250"/>
            <a:chOff x="3730610" y="5799391"/>
            <a:chExt cx="1437699" cy="47625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0F8A481-461F-299B-A3C8-29E22D7AE9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30610" y="5799391"/>
              <a:ext cx="342900" cy="47625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4AAABF1-8D2C-18AF-57B1-180CCF82CE19}"/>
                </a:ext>
              </a:extLst>
            </p:cNvPr>
            <p:cNvSpPr txBox="1"/>
            <p:nvPr/>
          </p:nvSpPr>
          <p:spPr>
            <a:xfrm>
              <a:off x="4044098" y="5875137"/>
              <a:ext cx="1124211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Beginning online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1613BF6-5B5C-19F1-3934-F61F1060AC9F}"/>
              </a:ext>
            </a:extLst>
          </p:cNvPr>
          <p:cNvGrpSpPr/>
          <p:nvPr/>
        </p:nvGrpSpPr>
        <p:grpSpPr>
          <a:xfrm>
            <a:off x="3773302" y="6008849"/>
            <a:ext cx="3469621" cy="406102"/>
            <a:chOff x="6975959" y="6443189"/>
            <a:chExt cx="3469621" cy="406102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F6D04A18-1F67-7AC5-2FD0-1654FD0E4D8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75959" y="6487341"/>
              <a:ext cx="304800" cy="361950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1D9FB85-0357-5089-8ADB-CB8404C487ED}"/>
                </a:ext>
              </a:extLst>
            </p:cNvPr>
            <p:cNvSpPr txBox="1"/>
            <p:nvPr/>
          </p:nvSpPr>
          <p:spPr>
            <a:xfrm>
              <a:off x="7287082" y="6443189"/>
              <a:ext cx="3158498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Storage of the entire system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685C895-B38A-5027-8D27-290FDE5EFD43}"/>
              </a:ext>
            </a:extLst>
          </p:cNvPr>
          <p:cNvGrpSpPr/>
          <p:nvPr/>
        </p:nvGrpSpPr>
        <p:grpSpPr>
          <a:xfrm>
            <a:off x="6052193" y="6013577"/>
            <a:ext cx="1979287" cy="400110"/>
            <a:chOff x="7164713" y="6196457"/>
            <a:chExt cx="1979287" cy="400110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C204B0E4-EE40-1D79-F635-1E91CF52969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64713" y="6246832"/>
              <a:ext cx="361950" cy="171450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446ADB6-4EBE-BB6D-E0A0-9D8991939834}"/>
                </a:ext>
              </a:extLst>
            </p:cNvPr>
            <p:cNvSpPr txBox="1"/>
            <p:nvPr/>
          </p:nvSpPr>
          <p:spPr>
            <a:xfrm>
              <a:off x="7485514" y="6196457"/>
              <a:ext cx="165848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Discharge at Chiang Saen</a:t>
              </a:r>
            </a:p>
            <a:p>
              <a:pPr algn="ctr"/>
              <a:r>
                <a:rPr lang="en-SG" sz="10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Data source: MRC</a:t>
              </a:r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FE1223A0-0D14-F678-FEAD-410E79CB2B2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32560" y="1012480"/>
            <a:ext cx="6936604" cy="1028132"/>
          </a:xfrm>
          <a:prstGeom prst="rect">
            <a:avLst/>
          </a:prstGeom>
        </p:spPr>
      </p:pic>
      <p:grpSp>
        <p:nvGrpSpPr>
          <p:cNvPr id="55" name="Group 54">
            <a:extLst>
              <a:ext uri="{FF2B5EF4-FFF2-40B4-BE49-F238E27FC236}">
                <a16:creationId xmlns:a16="http://schemas.microsoft.com/office/drawing/2014/main" id="{A689E421-79BC-9A75-FF19-59DA410DE317}"/>
              </a:ext>
            </a:extLst>
          </p:cNvPr>
          <p:cNvGrpSpPr/>
          <p:nvPr/>
        </p:nvGrpSpPr>
        <p:grpSpPr>
          <a:xfrm>
            <a:off x="2066324" y="3477613"/>
            <a:ext cx="613376" cy="2224687"/>
            <a:chOff x="2066324" y="3477613"/>
            <a:chExt cx="613376" cy="2224687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6606AAF9-679E-F844-869D-40A7BA2376B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88622" y="3886412"/>
              <a:ext cx="438678" cy="0"/>
            </a:xfrm>
            <a:prstGeom prst="line">
              <a:avLst/>
            </a:prstGeom>
            <a:ln w="952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EFBCC3E7-11FB-3112-A857-96B7C1BAC6E4}"/>
                </a:ext>
              </a:extLst>
            </p:cNvPr>
            <p:cNvGrpSpPr/>
            <p:nvPr/>
          </p:nvGrpSpPr>
          <p:grpSpPr>
            <a:xfrm>
              <a:off x="2066324" y="3477613"/>
              <a:ext cx="613376" cy="2224687"/>
              <a:chOff x="2066324" y="3477613"/>
              <a:chExt cx="613376" cy="2224687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C1063D12-8DCD-D722-048E-E8A2B13F2B86}"/>
                  </a:ext>
                </a:extLst>
              </p:cNvPr>
              <p:cNvSpPr txBox="1"/>
              <p:nvPr/>
            </p:nvSpPr>
            <p:spPr>
              <a:xfrm>
                <a:off x="2066324" y="3477613"/>
                <a:ext cx="613376" cy="4094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  <a:tabLst>
                    <a:tab pos="4302125" algn="l"/>
                    <a:tab pos="4572000" algn="l"/>
                  </a:tabLst>
                </a:pPr>
                <a:r>
                  <a:rPr lang="en-SG" sz="900" i="0" dirty="0"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1990</a:t>
                </a:r>
              </a:p>
              <a:p>
                <a:pPr algn="ctr">
                  <a:lnSpc>
                    <a:spcPct val="120000"/>
                  </a:lnSpc>
                  <a:tabLst>
                    <a:tab pos="4302125" algn="l"/>
                    <a:tab pos="4572000" algn="l"/>
                  </a:tabLst>
                </a:pPr>
                <a:r>
                  <a:rPr lang="en-SG" sz="900" i="0" dirty="0"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2008</a:t>
                </a:r>
              </a:p>
            </p:txBody>
          </p: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0751DA82-6778-EDEF-10BF-13028296A3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27300" y="3886412"/>
                <a:ext cx="0" cy="1815888"/>
              </a:xfrm>
              <a:prstGeom prst="line">
                <a:avLst/>
              </a:prstGeom>
              <a:ln w="9525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BDC70FC3-49E4-B4E7-2E37-92DA25E3DDFB}"/>
                  </a:ext>
                </a:extLst>
              </p:cNvPr>
              <p:cNvSpPr txBox="1"/>
              <p:nvPr/>
            </p:nvSpPr>
            <p:spPr>
              <a:xfrm>
                <a:off x="2066324" y="3553897"/>
                <a:ext cx="613376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tabLst>
                    <a:tab pos="4302125" algn="l"/>
                    <a:tab pos="4572000" algn="l"/>
                  </a:tabLst>
                </a:pPr>
                <a:r>
                  <a:rPr lang="en-SG" sz="900" i="0" dirty="0"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-</a:t>
                </a:r>
              </a:p>
            </p:txBody>
          </p:sp>
        </p:grp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D84E9B0E-A5E2-013F-B8F4-5E2AAB887A50}"/>
              </a:ext>
            </a:extLst>
          </p:cNvPr>
          <p:cNvGrpSpPr/>
          <p:nvPr/>
        </p:nvGrpSpPr>
        <p:grpSpPr>
          <a:xfrm>
            <a:off x="4324350" y="3477613"/>
            <a:ext cx="3600450" cy="2224687"/>
            <a:chOff x="4324350" y="3477613"/>
            <a:chExt cx="3600450" cy="2224687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C77A1178-0A8B-FCDF-B764-081FFC5A9E0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24350" y="3888143"/>
              <a:ext cx="3600450" cy="0"/>
            </a:xfrm>
            <a:prstGeom prst="line">
              <a:avLst/>
            </a:prstGeom>
            <a:ln w="9525">
              <a:solidFill>
                <a:schemeClr val="accent3"/>
              </a:solidFill>
              <a:prstDash val="sysDot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21F90A67-142A-2A53-E484-57E3E2AA8F4A}"/>
                </a:ext>
              </a:extLst>
            </p:cNvPr>
            <p:cNvCxnSpPr>
              <a:cxnSpLocks/>
            </p:cNvCxnSpPr>
            <p:nvPr/>
          </p:nvCxnSpPr>
          <p:spPr>
            <a:xfrm>
              <a:off x="4324350" y="3888143"/>
              <a:ext cx="0" cy="1814157"/>
            </a:xfrm>
            <a:prstGeom prst="line">
              <a:avLst/>
            </a:prstGeom>
            <a:ln w="9525">
              <a:solidFill>
                <a:schemeClr val="accent3"/>
              </a:solidFill>
              <a:prstDash val="sysDot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1FDB8A3-0D9E-65BB-0E6D-2A520698BF66}"/>
                </a:ext>
              </a:extLst>
            </p:cNvPr>
            <p:cNvSpPr txBox="1"/>
            <p:nvPr/>
          </p:nvSpPr>
          <p:spPr>
            <a:xfrm>
              <a:off x="4689283" y="3477613"/>
              <a:ext cx="613376" cy="4094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tabLst>
                  <a:tab pos="4302125" algn="l"/>
                  <a:tab pos="4572000" algn="l"/>
                </a:tabLst>
              </a:pPr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2013</a:t>
              </a:r>
              <a:endParaRPr lang="en-SG" sz="900" i="0" dirty="0"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  <a:tabLst>
                  <a:tab pos="4302125" algn="l"/>
                  <a:tab pos="4572000" algn="l"/>
                </a:tabLst>
              </a:pPr>
              <a:r>
                <a:rPr lang="en-SG" sz="900" i="0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2020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3F714A4-68FF-B752-08D7-503A9C4D7AA6}"/>
                </a:ext>
              </a:extLst>
            </p:cNvPr>
            <p:cNvSpPr txBox="1"/>
            <p:nvPr/>
          </p:nvSpPr>
          <p:spPr>
            <a:xfrm>
              <a:off x="4689283" y="3553897"/>
              <a:ext cx="613376" cy="2308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tabLst>
                  <a:tab pos="4302125" algn="l"/>
                  <a:tab pos="4572000" algn="l"/>
                </a:tabLst>
              </a:pPr>
              <a:r>
                <a:rPr lang="en-SG" sz="900" i="0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95D71450-6007-9BC6-96D2-704F5B141213}"/>
              </a:ext>
            </a:extLst>
          </p:cNvPr>
          <p:cNvGrpSpPr/>
          <p:nvPr/>
        </p:nvGrpSpPr>
        <p:grpSpPr>
          <a:xfrm>
            <a:off x="2075163" y="4748092"/>
            <a:ext cx="6615479" cy="424189"/>
            <a:chOff x="5134091" y="4896227"/>
            <a:chExt cx="6472933" cy="415049"/>
          </a:xfrm>
        </p:grpSpPr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A7B33C77-0364-E8B5-1D11-C130EBD27917}"/>
                </a:ext>
              </a:extLst>
            </p:cNvPr>
            <p:cNvCxnSpPr>
              <a:cxnSpLocks/>
            </p:cNvCxnSpPr>
            <p:nvPr/>
          </p:nvCxnSpPr>
          <p:spPr>
            <a:xfrm>
              <a:off x="5134091" y="4896227"/>
              <a:ext cx="442394" cy="0"/>
            </a:xfrm>
            <a:prstGeom prst="line">
              <a:avLst/>
            </a:prstGeom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8AAA09F4-A079-64D9-F895-B3202C1AE238}"/>
                </a:ext>
              </a:extLst>
            </p:cNvPr>
            <p:cNvCxnSpPr>
              <a:cxnSpLocks/>
            </p:cNvCxnSpPr>
            <p:nvPr/>
          </p:nvCxnSpPr>
          <p:spPr>
            <a:xfrm>
              <a:off x="7334814" y="5311276"/>
              <a:ext cx="4272210" cy="0"/>
            </a:xfrm>
            <a:prstGeom prst="line">
              <a:avLst/>
            </a:prstGeom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198F489C-2E92-372F-5FB9-2DC5DED4D31C}"/>
              </a:ext>
            </a:extLst>
          </p:cNvPr>
          <p:cNvSpPr txBox="1"/>
          <p:nvPr/>
        </p:nvSpPr>
        <p:spPr>
          <a:xfrm>
            <a:off x="8747454" y="5043729"/>
            <a:ext cx="250848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Average annual peak discharge</a:t>
            </a:r>
          </a:p>
          <a:p>
            <a:r>
              <a:rPr lang="en-US" sz="14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↓</a:t>
            </a:r>
            <a:r>
              <a:rPr lang="en-US" sz="10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~45% 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(from 11200 to 6200 CMS)</a:t>
            </a: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808BC0AC-6452-7384-C04D-AF5B601F1576}"/>
              </a:ext>
            </a:extLst>
          </p:cNvPr>
          <p:cNvGrpSpPr/>
          <p:nvPr/>
        </p:nvGrpSpPr>
        <p:grpSpPr>
          <a:xfrm>
            <a:off x="2075163" y="5614916"/>
            <a:ext cx="6615478" cy="30533"/>
            <a:chOff x="5134361" y="5739712"/>
            <a:chExt cx="6478457" cy="29900"/>
          </a:xfrm>
        </p:grpSpPr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159E4C6F-9D5B-5B1C-9B81-9B18AF1C54B8}"/>
                </a:ext>
              </a:extLst>
            </p:cNvPr>
            <p:cNvCxnSpPr>
              <a:cxnSpLocks/>
            </p:cNvCxnSpPr>
            <p:nvPr/>
          </p:nvCxnSpPr>
          <p:spPr>
            <a:xfrm>
              <a:off x="5134361" y="5769612"/>
              <a:ext cx="442771" cy="0"/>
            </a:xfrm>
            <a:prstGeom prst="line">
              <a:avLst/>
            </a:prstGeom>
            <a:ln w="9525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22E32F58-379D-741C-76B0-8BE55CD8761E}"/>
                </a:ext>
              </a:extLst>
            </p:cNvPr>
            <p:cNvCxnSpPr>
              <a:cxnSpLocks/>
            </p:cNvCxnSpPr>
            <p:nvPr/>
          </p:nvCxnSpPr>
          <p:spPr>
            <a:xfrm>
              <a:off x="7336962" y="5739712"/>
              <a:ext cx="4275856" cy="0"/>
            </a:xfrm>
            <a:prstGeom prst="line">
              <a:avLst/>
            </a:prstGeom>
            <a:ln w="9525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7E1C8C72-A3A9-976F-00B2-4F0A0A73A8F7}"/>
              </a:ext>
            </a:extLst>
          </p:cNvPr>
          <p:cNvSpPr txBox="1"/>
          <p:nvPr/>
        </p:nvSpPr>
        <p:spPr>
          <a:xfrm>
            <a:off x="8750183" y="5496819"/>
            <a:ext cx="250575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Average annual lowest discharge </a:t>
            </a:r>
          </a:p>
          <a:p>
            <a:r>
              <a:rPr lang="en-US" sz="14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↑</a:t>
            </a:r>
            <a:r>
              <a:rPr lang="en-US" sz="10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~54% 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(from 650 to 1000 CMS) 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47C956FC-78D8-796A-47F7-DAB7907C50AA}"/>
              </a:ext>
            </a:extLst>
          </p:cNvPr>
          <p:cNvGrpSpPr/>
          <p:nvPr/>
        </p:nvGrpSpPr>
        <p:grpSpPr>
          <a:xfrm>
            <a:off x="1623060" y="2227818"/>
            <a:ext cx="6728460" cy="1034162"/>
            <a:chOff x="1623060" y="2220444"/>
            <a:chExt cx="6728460" cy="1034162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C8F555CF-30BD-2C04-B06F-0B32B029F7D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623060" y="2224270"/>
              <a:ext cx="6728460" cy="1030336"/>
            </a:xfrm>
            <a:prstGeom prst="rect">
              <a:avLst/>
            </a:prstGeom>
          </p:spPr>
        </p:pic>
        <p:pic>
          <p:nvPicPr>
            <p:cNvPr id="78" name="Picture 77">
              <a:extLst>
                <a:ext uri="{FF2B5EF4-FFF2-40B4-BE49-F238E27FC236}">
                  <a16:creationId xmlns:a16="http://schemas.microsoft.com/office/drawing/2014/main" id="{E71FBA06-D6F2-2B95-F3FB-C97A9CF404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b="49738"/>
            <a:stretch/>
          </p:blipFill>
          <p:spPr>
            <a:xfrm>
              <a:off x="1623060" y="2220444"/>
              <a:ext cx="6725434" cy="521208"/>
            </a:xfrm>
            <a:prstGeom prst="rect">
              <a:avLst/>
            </a:prstGeom>
          </p:spPr>
        </p:pic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3ED0FC84-8179-2673-BD4B-562942E2E64E}"/>
              </a:ext>
            </a:extLst>
          </p:cNvPr>
          <p:cNvGrpSpPr/>
          <p:nvPr/>
        </p:nvGrpSpPr>
        <p:grpSpPr>
          <a:xfrm>
            <a:off x="8002561" y="2290240"/>
            <a:ext cx="1488006" cy="428413"/>
            <a:chOff x="9763476" y="3914503"/>
            <a:chExt cx="1488006" cy="407260"/>
          </a:xfrm>
        </p:grpSpPr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C8668C23-3324-636C-636A-6EC79A81383F}"/>
                </a:ext>
              </a:extLst>
            </p:cNvPr>
            <p:cNvSpPr txBox="1"/>
            <p:nvPr/>
          </p:nvSpPr>
          <p:spPr>
            <a:xfrm>
              <a:off x="9994806" y="3982074"/>
              <a:ext cx="125667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i="1" dirty="0">
                  <a:solidFill>
                    <a:srgbClr val="333333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sz="1200" i="1" baseline="-25000" dirty="0">
                  <a:solidFill>
                    <a:srgbClr val="333333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E224F122-E930-CE44-AABB-2E31D8AB8D30}"/>
                </a:ext>
              </a:extLst>
            </p:cNvPr>
            <p:cNvCxnSpPr>
              <a:cxnSpLocks/>
            </p:cNvCxnSpPr>
            <p:nvPr/>
          </p:nvCxnSpPr>
          <p:spPr>
            <a:xfrm>
              <a:off x="9763476" y="3914503"/>
              <a:ext cx="1394" cy="407260"/>
            </a:xfrm>
            <a:prstGeom prst="bentConnector3">
              <a:avLst>
                <a:gd name="adj1" fmla="val 15874032"/>
              </a:avLst>
            </a:prstGeom>
            <a:ln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C74A9166-1F1A-41E1-1DA8-6F3E834F44EC}"/>
              </a:ext>
            </a:extLst>
          </p:cNvPr>
          <p:cNvGrpSpPr/>
          <p:nvPr/>
        </p:nvGrpSpPr>
        <p:grpSpPr>
          <a:xfrm>
            <a:off x="8005791" y="2764634"/>
            <a:ext cx="1488006" cy="428413"/>
            <a:chOff x="9763476" y="3914503"/>
            <a:chExt cx="1488006" cy="407260"/>
          </a:xfrm>
        </p:grpSpPr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3933B88C-FB24-BE7F-E8CA-3362334CA06A}"/>
                </a:ext>
              </a:extLst>
            </p:cNvPr>
            <p:cNvSpPr txBox="1"/>
            <p:nvPr/>
          </p:nvSpPr>
          <p:spPr>
            <a:xfrm>
              <a:off x="9994806" y="3982074"/>
              <a:ext cx="1256676" cy="2633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i="1" dirty="0">
                  <a:solidFill>
                    <a:srgbClr val="333333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sz="1200" i="1" baseline="-25000" dirty="0">
                  <a:solidFill>
                    <a:srgbClr val="333333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  <p:cxnSp>
          <p:nvCxnSpPr>
            <p:cNvPr id="86" name="Connector: Elbow 85">
              <a:extLst>
                <a:ext uri="{FF2B5EF4-FFF2-40B4-BE49-F238E27FC236}">
                  <a16:creationId xmlns:a16="http://schemas.microsoft.com/office/drawing/2014/main" id="{CE10C76B-9EF9-DEEB-839B-AECA2B333578}"/>
                </a:ext>
              </a:extLst>
            </p:cNvPr>
            <p:cNvCxnSpPr>
              <a:cxnSpLocks/>
            </p:cNvCxnSpPr>
            <p:nvPr/>
          </p:nvCxnSpPr>
          <p:spPr>
            <a:xfrm>
              <a:off x="9763476" y="3914503"/>
              <a:ext cx="1394" cy="407260"/>
            </a:xfrm>
            <a:prstGeom prst="bentConnector3">
              <a:avLst>
                <a:gd name="adj1" fmla="val 15874032"/>
              </a:avLst>
            </a:prstGeom>
            <a:ln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87" name="TextBox 86">
            <a:extLst>
              <a:ext uri="{FF2B5EF4-FFF2-40B4-BE49-F238E27FC236}">
                <a16:creationId xmlns:a16="http://schemas.microsoft.com/office/drawing/2014/main" id="{D38A9578-DDF6-C2EA-5543-862178496A23}"/>
              </a:ext>
            </a:extLst>
          </p:cNvPr>
          <p:cNvSpPr txBox="1"/>
          <p:nvPr/>
        </p:nvSpPr>
        <p:spPr>
          <a:xfrm>
            <a:off x="8742499" y="2215596"/>
            <a:ext cx="2205891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The fraction of the natural flow retained in the reservoir system when the system is storing water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D411E6F4-3CB3-0A6D-D4B8-CCC4FA27010A}"/>
              </a:ext>
            </a:extLst>
          </p:cNvPr>
          <p:cNvSpPr txBox="1"/>
          <p:nvPr/>
        </p:nvSpPr>
        <p:spPr>
          <a:xfrm>
            <a:off x="8743731" y="2729443"/>
            <a:ext cx="2205891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The fraction of the actual flow released from the reservoir system when the system is releasing water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CDA3B7A7-03EF-36BD-0CBF-F8ABF8D12F71}"/>
              </a:ext>
            </a:extLst>
          </p:cNvPr>
          <p:cNvGrpSpPr/>
          <p:nvPr/>
        </p:nvGrpSpPr>
        <p:grpSpPr>
          <a:xfrm>
            <a:off x="2100582" y="2211977"/>
            <a:ext cx="5827040" cy="74756"/>
            <a:chOff x="4811268" y="1950372"/>
            <a:chExt cx="6390672" cy="86245"/>
          </a:xfrm>
        </p:grpSpPr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E66A4393-12D2-2D24-EE6A-F38790DEF09F}"/>
                </a:ext>
              </a:extLst>
            </p:cNvPr>
            <p:cNvSpPr/>
            <p:nvPr/>
          </p:nvSpPr>
          <p:spPr>
            <a:xfrm>
              <a:off x="4811268" y="1950373"/>
              <a:ext cx="714334" cy="8624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044EFECE-337A-1B2A-CDD8-3909CFDF35A9}"/>
                </a:ext>
              </a:extLst>
            </p:cNvPr>
            <p:cNvSpPr/>
            <p:nvPr/>
          </p:nvSpPr>
          <p:spPr>
            <a:xfrm>
              <a:off x="6838722" y="1950373"/>
              <a:ext cx="4363218" cy="8608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BC4B76A6-7A88-933F-7311-0AF2EB1C2D94}"/>
                </a:ext>
              </a:extLst>
            </p:cNvPr>
            <p:cNvSpPr/>
            <p:nvPr/>
          </p:nvSpPr>
          <p:spPr>
            <a:xfrm>
              <a:off x="5525602" y="1950372"/>
              <a:ext cx="1313120" cy="8624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6" name="Oval 95">
            <a:extLst>
              <a:ext uri="{FF2B5EF4-FFF2-40B4-BE49-F238E27FC236}">
                <a16:creationId xmlns:a16="http://schemas.microsoft.com/office/drawing/2014/main" id="{69CF2EA0-BAC7-8E33-5EAB-84B20DD81738}"/>
              </a:ext>
            </a:extLst>
          </p:cNvPr>
          <p:cNvSpPr/>
          <p:nvPr/>
        </p:nvSpPr>
        <p:spPr>
          <a:xfrm>
            <a:off x="7142587" y="5080177"/>
            <a:ext cx="610726" cy="610726"/>
          </a:xfrm>
          <a:prstGeom prst="ellipse">
            <a:avLst/>
          </a:prstGeom>
          <a:noFill/>
          <a:ln w="635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63B07665-E330-569E-DAEA-1EA156466327}"/>
              </a:ext>
            </a:extLst>
          </p:cNvPr>
          <p:cNvGrpSpPr/>
          <p:nvPr/>
        </p:nvGrpSpPr>
        <p:grpSpPr>
          <a:xfrm>
            <a:off x="7039717" y="1518639"/>
            <a:ext cx="752563" cy="458361"/>
            <a:chOff x="7039717" y="1518639"/>
            <a:chExt cx="752563" cy="458361"/>
          </a:xfrm>
        </p:grpSpPr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2567C7BC-A423-A249-B648-8EDACB1299A4}"/>
                </a:ext>
              </a:extLst>
            </p:cNvPr>
            <p:cNvSpPr/>
            <p:nvPr/>
          </p:nvSpPr>
          <p:spPr>
            <a:xfrm>
              <a:off x="7039717" y="1518639"/>
              <a:ext cx="458361" cy="458361"/>
            </a:xfrm>
            <a:prstGeom prst="ellipse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87EFF474-2F65-FF7B-89BB-22A1841BC655}"/>
                </a:ext>
              </a:extLst>
            </p:cNvPr>
            <p:cNvSpPr/>
            <p:nvPr/>
          </p:nvSpPr>
          <p:spPr>
            <a:xfrm>
              <a:off x="7426519" y="1528314"/>
              <a:ext cx="365761" cy="365761"/>
            </a:xfrm>
            <a:prstGeom prst="ellipse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3E024BC8-D125-1CDD-8B17-094B8257D5EB}"/>
              </a:ext>
            </a:extLst>
          </p:cNvPr>
          <p:cNvGrpSpPr/>
          <p:nvPr/>
        </p:nvGrpSpPr>
        <p:grpSpPr>
          <a:xfrm>
            <a:off x="7150538" y="2406448"/>
            <a:ext cx="623020" cy="767954"/>
            <a:chOff x="7151892" y="1018752"/>
            <a:chExt cx="623020" cy="767954"/>
          </a:xfrm>
        </p:grpSpPr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E4AC902A-E044-06A1-7AB5-3D3BEDFBF81B}"/>
                </a:ext>
              </a:extLst>
            </p:cNvPr>
            <p:cNvSpPr/>
            <p:nvPr/>
          </p:nvSpPr>
          <p:spPr>
            <a:xfrm>
              <a:off x="7316551" y="1328345"/>
              <a:ext cx="458361" cy="458361"/>
            </a:xfrm>
            <a:prstGeom prst="ellipse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BD26C6F9-8853-2B98-2939-B4F4FC9BC63C}"/>
                </a:ext>
              </a:extLst>
            </p:cNvPr>
            <p:cNvSpPr/>
            <p:nvPr/>
          </p:nvSpPr>
          <p:spPr>
            <a:xfrm>
              <a:off x="7151892" y="1018752"/>
              <a:ext cx="365761" cy="365761"/>
            </a:xfrm>
            <a:prstGeom prst="ellipse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19AC0510-DA20-7F9C-D2CF-D53832CA5A06}"/>
              </a:ext>
            </a:extLst>
          </p:cNvPr>
          <p:cNvCxnSpPr>
            <a:cxnSpLocks/>
            <a:endCxn id="100" idx="6"/>
          </p:cNvCxnSpPr>
          <p:nvPr/>
        </p:nvCxnSpPr>
        <p:spPr>
          <a:xfrm flipH="1">
            <a:off x="7792280" y="1711195"/>
            <a:ext cx="909070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" name="TextBox 14">
            <a:hlinkClick r:id="" action="ppaction://noaction"/>
            <a:extLst>
              <a:ext uri="{FF2B5EF4-FFF2-40B4-BE49-F238E27FC236}">
                <a16:creationId xmlns:a16="http://schemas.microsoft.com/office/drawing/2014/main" id="{C590FE88-5515-E352-48FA-492DB1BD38F9}"/>
              </a:ext>
            </a:extLst>
          </p:cNvPr>
          <p:cNvSpPr txBox="1"/>
          <p:nvPr/>
        </p:nvSpPr>
        <p:spPr>
          <a:xfrm>
            <a:off x="8737039" y="3232906"/>
            <a:ext cx="1511581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Operating strategy was not largely affected</a:t>
            </a:r>
          </a:p>
        </p:txBody>
      </p: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3E778C51-9B0B-E13E-C086-3537FDAB220E}"/>
              </a:ext>
            </a:extLst>
          </p:cNvPr>
          <p:cNvCxnSpPr>
            <a:cxnSpLocks/>
            <a:stCxn id="96" idx="6"/>
          </p:cNvCxnSpPr>
          <p:nvPr/>
        </p:nvCxnSpPr>
        <p:spPr>
          <a:xfrm flipV="1">
            <a:off x="7753313" y="4594301"/>
            <a:ext cx="945571" cy="791239"/>
          </a:xfrm>
          <a:prstGeom prst="bentConnector3">
            <a:avLst>
              <a:gd name="adj1" fmla="val 82505"/>
            </a:avLst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1F4ADE21-0413-4746-5EEF-9EBD426A0CB6}"/>
              </a:ext>
            </a:extLst>
          </p:cNvPr>
          <p:cNvSpPr txBox="1"/>
          <p:nvPr/>
        </p:nvSpPr>
        <p:spPr>
          <a:xfrm>
            <a:off x="8744988" y="4403527"/>
            <a:ext cx="206509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The most severe drought 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ever recorded downstream</a:t>
            </a:r>
          </a:p>
        </p:txBody>
      </p: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A2198E12-000C-096C-30F5-736CF42F49EA}"/>
              </a:ext>
            </a:extLst>
          </p:cNvPr>
          <p:cNvCxnSpPr>
            <a:cxnSpLocks/>
            <a:endCxn id="103" idx="4"/>
          </p:cNvCxnSpPr>
          <p:nvPr/>
        </p:nvCxnSpPr>
        <p:spPr>
          <a:xfrm rot="10800000">
            <a:off x="7544379" y="3174402"/>
            <a:ext cx="1146263" cy="163158"/>
          </a:xfrm>
          <a:prstGeom prst="bentConnector2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3" name="Connector: Elbow 62">
            <a:extLst>
              <a:ext uri="{FF2B5EF4-FFF2-40B4-BE49-F238E27FC236}">
                <a16:creationId xmlns:a16="http://schemas.microsoft.com/office/drawing/2014/main" id="{39BCF6FC-DE7F-85F2-0F50-92804FE05C38}"/>
              </a:ext>
            </a:extLst>
          </p:cNvPr>
          <p:cNvCxnSpPr>
            <a:cxnSpLocks/>
          </p:cNvCxnSpPr>
          <p:nvPr/>
        </p:nvCxnSpPr>
        <p:spPr>
          <a:xfrm rot="10800000" flipV="1">
            <a:off x="7550507" y="2105875"/>
            <a:ext cx="1150546" cy="108118"/>
          </a:xfrm>
          <a:prstGeom prst="bentConnector2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66CA9C5A-66A7-123A-0048-65699BDBD6B0}"/>
              </a:ext>
            </a:extLst>
          </p:cNvPr>
          <p:cNvSpPr txBox="1"/>
          <p:nvPr/>
        </p:nvSpPr>
        <p:spPr>
          <a:xfrm>
            <a:off x="8750183" y="1984669"/>
            <a:ext cx="216500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Alteration level increases over time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126CB5F-3261-2EFE-8812-8055F82ACD0A}"/>
              </a:ext>
            </a:extLst>
          </p:cNvPr>
          <p:cNvSpPr txBox="1"/>
          <p:nvPr/>
        </p:nvSpPr>
        <p:spPr>
          <a:xfrm>
            <a:off x="8732086" y="1580400"/>
            <a:ext cx="160270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Received less rainfall </a:t>
            </a:r>
          </a:p>
        </p:txBody>
      </p:sp>
    </p:spTree>
    <p:extLst>
      <p:ext uri="{BB962C8B-B14F-4D97-AF65-F5344CB8AC3E}">
        <p14:creationId xmlns:p14="http://schemas.microsoft.com/office/powerpoint/2010/main" val="63871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71" grpId="0"/>
      <p:bldP spid="87" grpId="0"/>
      <p:bldP spid="88" grpId="0"/>
      <p:bldP spid="96" grpId="0" animBg="1"/>
      <p:bldP spid="15" grpId="0" animBg="1"/>
      <p:bldP spid="39" grpId="0"/>
      <p:bldP spid="73" grpId="0"/>
      <p:bldP spid="9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5012DA6-0292-0D12-3730-9E5C90FA1063}"/>
              </a:ext>
            </a:extLst>
          </p:cNvPr>
          <p:cNvGrpSpPr/>
          <p:nvPr/>
        </p:nvGrpSpPr>
        <p:grpSpPr>
          <a:xfrm>
            <a:off x="609832" y="403651"/>
            <a:ext cx="10972336" cy="401392"/>
            <a:chOff x="609832" y="403651"/>
            <a:chExt cx="10972336" cy="401392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6E3F87F-A5E0-40B0-23D6-CA0FB69B193C}"/>
                </a:ext>
              </a:extLst>
            </p:cNvPr>
            <p:cNvSpPr txBox="1"/>
            <p:nvPr/>
          </p:nvSpPr>
          <p:spPr>
            <a:xfrm>
              <a:off x="1024248" y="404933"/>
              <a:ext cx="105579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2000" dirty="0">
                  <a:latin typeface="Arial" panose="020B0604020202020204" pitchFamily="34" charset="0"/>
                  <a:cs typeface="Arial" panose="020B0604020202020204" pitchFamily="34" charset="0"/>
                </a:rPr>
                <a:t>Conclusions</a:t>
              </a: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A0B7C7FE-92B0-2447-174F-9876100DD501}"/>
                </a:ext>
              </a:extLst>
            </p:cNvPr>
            <p:cNvSpPr/>
            <p:nvPr/>
          </p:nvSpPr>
          <p:spPr>
            <a:xfrm>
              <a:off x="609832" y="403651"/>
              <a:ext cx="407995" cy="400110"/>
            </a:xfrm>
            <a:prstGeom prst="ellipse">
              <a:avLst/>
            </a:prstGeom>
            <a:gradFill>
              <a:gsLst>
                <a:gs pos="40000">
                  <a:schemeClr val="accent1">
                    <a:lumMod val="75000"/>
                  </a:schemeClr>
                </a:gs>
                <a:gs pos="60000">
                  <a:srgbClr val="44C4C5"/>
                </a:gs>
                <a:gs pos="80000">
                  <a:srgbClr val="009899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20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0" name="Slide Number Placeholder 3">
            <a:extLst>
              <a:ext uri="{FF2B5EF4-FFF2-40B4-BE49-F238E27FC236}">
                <a16:creationId xmlns:a16="http://schemas.microsoft.com/office/drawing/2014/main" id="{DCCAB713-267F-E0A7-B2A9-03A8931A39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18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3C53D5-018E-1C94-DA2F-2A99541EDAD5}"/>
              </a:ext>
            </a:extLst>
          </p:cNvPr>
          <p:cNvSpPr txBox="1"/>
          <p:nvPr/>
        </p:nvSpPr>
        <p:spPr>
          <a:xfrm>
            <a:off x="2549473" y="1259696"/>
            <a:ext cx="9032584" cy="360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SG" sz="1600" dirty="0">
                <a:latin typeface="Arial" panose="020B0604020202020204" pitchFamily="34" charset="0"/>
                <a:cs typeface="Arial" panose="020B0604020202020204" pitchFamily="34" charset="0"/>
              </a:rPr>
              <a:t>Introduced an approach for inferring reservoir storage from Landsat satellite images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4CB253-7EE2-67FB-9080-50918D27AEE1}"/>
              </a:ext>
            </a:extLst>
          </p:cNvPr>
          <p:cNvSpPr txBox="1"/>
          <p:nvPr/>
        </p:nvSpPr>
        <p:spPr>
          <a:xfrm>
            <a:off x="3427076" y="2753328"/>
            <a:ext cx="54486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Filling strategy and operating rule</a:t>
            </a:r>
            <a:endParaRPr lang="en-SG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37D141A-022E-BDC3-DF94-50EDDC2C8442}"/>
              </a:ext>
            </a:extLst>
          </p:cNvPr>
          <p:cNvSpPr txBox="1"/>
          <p:nvPr/>
        </p:nvSpPr>
        <p:spPr>
          <a:xfrm>
            <a:off x="3427076" y="3099566"/>
            <a:ext cx="54486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Downstream flow alterations</a:t>
            </a:r>
            <a:endParaRPr lang="en-SG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8A41A28-E81E-FFD6-1779-3B1D4FBC1017}"/>
              </a:ext>
            </a:extLst>
          </p:cNvPr>
          <p:cNvSpPr txBox="1"/>
          <p:nvPr/>
        </p:nvSpPr>
        <p:spPr>
          <a:xfrm>
            <a:off x="2558671" y="2407090"/>
            <a:ext cx="9023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600" dirty="0">
                <a:latin typeface="Arial" panose="020B0604020202020204" pitchFamily="34" charset="0"/>
                <a:cs typeface="Arial" panose="020B0604020202020204" pitchFamily="34" charset="0"/>
              </a:rPr>
              <a:t>Provided 13-year monthly storage time series of 10 large reservoirs in the </a:t>
            </a:r>
            <a:r>
              <a:rPr lang="en-SG" sz="1600" dirty="0" err="1">
                <a:latin typeface="Arial" panose="020B0604020202020204" pitchFamily="34" charset="0"/>
                <a:cs typeface="Arial" panose="020B0604020202020204" pitchFamily="34" charset="0"/>
              </a:rPr>
              <a:t>Lancang</a:t>
            </a:r>
            <a:r>
              <a:rPr lang="en-SG" sz="1600" dirty="0">
                <a:latin typeface="Arial" panose="020B0604020202020204" pitchFamily="34" charset="0"/>
                <a:cs typeface="Arial" panose="020B0604020202020204" pitchFamily="34" charset="0"/>
              </a:rPr>
              <a:t> basin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5D867A0-4A1B-0B5F-F408-72C21E939F16}"/>
              </a:ext>
            </a:extLst>
          </p:cNvPr>
          <p:cNvSpPr txBox="1"/>
          <p:nvPr/>
        </p:nvSpPr>
        <p:spPr>
          <a:xfrm>
            <a:off x="2558671" y="3882925"/>
            <a:ext cx="9023385" cy="34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76325" algn="l"/>
              </a:tabLst>
            </a:pPr>
            <a:r>
              <a:rPr lang="en-SG" sz="1600" dirty="0">
                <a:latin typeface="Arial" panose="020B0604020202020204" pitchFamily="34" charset="0"/>
                <a:cs typeface="Arial" panose="020B0604020202020204" pitchFamily="34" charset="0"/>
              </a:rPr>
              <a:t>Limitations:	Monthly resolution of storage time series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2765362-901E-2DC9-E2CF-AE38A6CEE93A}"/>
              </a:ext>
            </a:extLst>
          </p:cNvPr>
          <p:cNvSpPr txBox="1"/>
          <p:nvPr/>
        </p:nvSpPr>
        <p:spPr>
          <a:xfrm>
            <a:off x="2556856" y="4899511"/>
            <a:ext cx="9032584" cy="346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600" dirty="0">
                <a:latin typeface="Arial" panose="020B0604020202020204" pitchFamily="34" charset="0"/>
                <a:cs typeface="Arial" panose="020B0604020202020204" pitchFamily="34" charset="0"/>
              </a:rPr>
              <a:t>Applications: Applicable to other reservoirs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7AE169-6E0F-0F57-9E02-FC6CA02143B3}"/>
              </a:ext>
            </a:extLst>
          </p:cNvPr>
          <p:cNvSpPr txBox="1"/>
          <p:nvPr/>
        </p:nvSpPr>
        <p:spPr>
          <a:xfrm>
            <a:off x="4759843" y="1623152"/>
            <a:ext cx="6822213" cy="360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SG" sz="1600" dirty="0">
                <a:latin typeface="Arial" panose="020B0604020202020204" pitchFamily="34" charset="0"/>
                <a:cs typeface="Arial" panose="020B0604020202020204" pitchFamily="34" charset="0"/>
              </a:rPr>
              <a:t>including an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algorithm for removing the effects of cloud cover</a:t>
            </a:r>
            <a:endParaRPr lang="en-SG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C30146C-2EA8-623A-0046-875A75A4EBFC}"/>
              </a:ext>
            </a:extLst>
          </p:cNvPr>
          <p:cNvSpPr txBox="1"/>
          <p:nvPr/>
        </p:nvSpPr>
        <p:spPr>
          <a:xfrm>
            <a:off x="3634544" y="4229163"/>
            <a:ext cx="742469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/>
            <a:r>
              <a:rPr lang="en-SG" sz="1600" dirty="0">
                <a:latin typeface="Arial" panose="020B0604020202020204" pitchFamily="34" charset="0"/>
                <a:cs typeface="Arial" panose="020B0604020202020204" pitchFamily="34" charset="0"/>
              </a:rPr>
              <a:t>Uncertainties from data resolution and modelled discharged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BF8F94E-4887-C308-A802-E44C03C6ED9D}"/>
              </a:ext>
            </a:extLst>
          </p:cNvPr>
          <p:cNvSpPr txBox="1"/>
          <p:nvPr/>
        </p:nvSpPr>
        <p:spPr>
          <a:xfrm>
            <a:off x="3744043" y="5245519"/>
            <a:ext cx="78380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600" dirty="0">
                <a:latin typeface="Arial" panose="020B0604020202020204" pitchFamily="34" charset="0"/>
                <a:cs typeface="Arial" panose="020B0604020202020204" pitchFamily="34" charset="0"/>
              </a:rPr>
              <a:t>Beneficial for improving hydrological models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B275CBA0-6A2F-3DDA-FE43-C3999D78B2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662" y="3580563"/>
            <a:ext cx="952500" cy="9525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C328A2CB-B5A7-6AE0-A8CB-7821847193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2662" y="973356"/>
            <a:ext cx="952500" cy="9525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D89AE4E7-319B-F57A-76A5-042102F604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2662" y="2103564"/>
            <a:ext cx="952500" cy="9525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35A6253C-CC57-4D82-A62C-298AFE5843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2662" y="4614699"/>
            <a:ext cx="9525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63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4" grpId="0"/>
      <p:bldP spid="15" grpId="0"/>
      <p:bldP spid="17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434C20B1-1A45-2D34-BA13-C1E44C27940F}"/>
              </a:ext>
            </a:extLst>
          </p:cNvPr>
          <p:cNvGrpSpPr/>
          <p:nvPr/>
        </p:nvGrpSpPr>
        <p:grpSpPr>
          <a:xfrm>
            <a:off x="7350474" y="599840"/>
            <a:ext cx="4489858" cy="5258035"/>
            <a:chOff x="6991497" y="473569"/>
            <a:chExt cx="4882324" cy="571764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5BCC618-0B40-4D63-B006-70D1C6C5F0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991497" y="473569"/>
              <a:ext cx="4882324" cy="5717649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E40B4138-2710-5704-5AB3-9CC58365F1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25305" y="4044024"/>
              <a:ext cx="227776" cy="227776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5908F472-E51F-7A8F-3097-45C37F3B36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750842" y="4107209"/>
              <a:ext cx="224942" cy="224942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0C91F6A0-20EE-48B9-A7A4-0924299AB5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067851" y="4093561"/>
              <a:ext cx="224942" cy="224942"/>
            </a:xfrm>
            <a:prstGeom prst="rect">
              <a:avLst/>
            </a:prstGeom>
          </p:spPr>
        </p:pic>
        <p:pic>
          <p:nvPicPr>
            <p:cNvPr id="33" name="Picture 32" descr="A picture containing text, plant&#10;&#10;Description automatically generated">
              <a:extLst>
                <a:ext uri="{FF2B5EF4-FFF2-40B4-BE49-F238E27FC236}">
                  <a16:creationId xmlns:a16="http://schemas.microsoft.com/office/drawing/2014/main" id="{3FEB6A99-CA5E-FB94-9D9B-92E1DB4DD89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2556" y="2505375"/>
              <a:ext cx="300475" cy="300475"/>
            </a:xfrm>
            <a:prstGeom prst="rect">
              <a:avLst/>
            </a:prstGeom>
          </p:spPr>
        </p:pic>
        <p:pic>
          <p:nvPicPr>
            <p:cNvPr id="34" name="Picture 33" descr="A picture containing text, plant&#10;&#10;Description automatically generated">
              <a:extLst>
                <a:ext uri="{FF2B5EF4-FFF2-40B4-BE49-F238E27FC236}">
                  <a16:creationId xmlns:a16="http://schemas.microsoft.com/office/drawing/2014/main" id="{36202370-E4F7-B6E4-B46C-568A2F1D16E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29021" y="2589312"/>
              <a:ext cx="375593" cy="375594"/>
            </a:xfrm>
            <a:prstGeom prst="rect">
              <a:avLst/>
            </a:prstGeom>
          </p:spPr>
        </p:pic>
        <p:pic>
          <p:nvPicPr>
            <p:cNvPr id="35" name="Picture 34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B219D5E0-093E-1F1B-4966-064AAFBA27A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59739" y="3499319"/>
              <a:ext cx="192304" cy="192304"/>
            </a:xfrm>
            <a:prstGeom prst="rect">
              <a:avLst/>
            </a:prstGeom>
          </p:spPr>
        </p:pic>
        <p:pic>
          <p:nvPicPr>
            <p:cNvPr id="36" name="Picture 35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2144C568-BAC9-4387-00FB-6514B3816F4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044817" y="3451212"/>
              <a:ext cx="240380" cy="240380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F67DC82E-53FE-407A-8437-0CD2345B0FFD}"/>
              </a:ext>
            </a:extLst>
          </p:cNvPr>
          <p:cNvSpPr txBox="1"/>
          <p:nvPr/>
        </p:nvSpPr>
        <p:spPr>
          <a:xfrm>
            <a:off x="501015" y="1954899"/>
            <a:ext cx="6603811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PhD Thesis Examination</a:t>
            </a:r>
          </a:p>
          <a:p>
            <a:endParaRPr lang="en-US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3000" b="1" spc="-7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Using Satellite Observations t</a:t>
            </a:r>
            <a:r>
              <a:rPr lang="en-US" sz="3000" b="1" spc="-7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</a:t>
            </a:r>
            <a:r>
              <a:rPr lang="en-US" sz="3000" b="1" spc="-7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000" b="1" spc="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Address Power Asymmetries </a:t>
            </a:r>
          </a:p>
          <a:p>
            <a:r>
              <a:rPr lang="en-US" sz="3000" b="1" spc="-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Transboundary River Basins</a:t>
            </a:r>
          </a:p>
          <a:p>
            <a:endParaRPr lang="en-US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lvl="1">
              <a:tabLst>
                <a:tab pos="2065338" algn="l"/>
                <a:tab pos="2419350" algn="l"/>
              </a:tabLst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by </a:t>
            </a:r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Vu </a:t>
            </a:r>
            <a:r>
              <a:rPr lang="en-US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Trung</a:t>
            </a:r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Dung</a:t>
            </a:r>
          </a:p>
          <a:p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under the guidance of </a:t>
            </a:r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Assoc. Prof. Stefano </a:t>
            </a:r>
            <a:r>
              <a:rPr lang="en-US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Galelli</a:t>
            </a:r>
            <a:endParaRPr lang="en-US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17 July 2023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65138A4-5450-49E3-BBC1-E13C0EF9330F}"/>
              </a:ext>
            </a:extLst>
          </p:cNvPr>
          <p:cNvSpPr txBox="1"/>
          <p:nvPr/>
        </p:nvSpPr>
        <p:spPr>
          <a:xfrm>
            <a:off x="7933663" y="5907940"/>
            <a:ext cx="36469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i="0" dirty="0">
                <a:solidFill>
                  <a:schemeClr val="bg2">
                    <a:lumMod val="90000"/>
                  </a:schemeClr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Image adapted 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from </a:t>
            </a:r>
            <a:r>
              <a:rPr lang="en-US" sz="800" b="1" dirty="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Sergio G. R. </a:t>
            </a:r>
            <a:r>
              <a:rPr lang="en-US" sz="800" b="1" i="0" dirty="0">
                <a:solidFill>
                  <a:schemeClr val="bg2">
                    <a:lumMod val="90000"/>
                  </a:schemeClr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Leal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(</a:t>
            </a:r>
            <a:r>
              <a:rPr lang="en-US" sz="800" i="0" dirty="0">
                <a:solidFill>
                  <a:schemeClr val="bg2">
                    <a:lumMod val="90000"/>
                  </a:schemeClr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2021)</a:t>
            </a:r>
          </a:p>
          <a:p>
            <a:pPr algn="ctr"/>
            <a:r>
              <a:rPr lang="en-US" sz="800" i="0" dirty="0">
                <a:solidFill>
                  <a:schemeClr val="bg2">
                    <a:lumMod val="90000"/>
                  </a:schemeClr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Icons 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archived from www.icons8.com</a:t>
            </a:r>
            <a:endParaRPr lang="en-US" sz="800" i="0" dirty="0">
              <a:solidFill>
                <a:schemeClr val="bg2">
                  <a:lumMod val="90000"/>
                </a:schemeClr>
              </a:solidFill>
              <a:effectLst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51B2291-384C-BE53-BDC7-773D78E08A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347660" y="657405"/>
            <a:ext cx="594619" cy="594619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98573CD-B484-FF0B-8431-7AFE838A399F}"/>
              </a:ext>
            </a:extLst>
          </p:cNvPr>
          <p:cNvGrpSpPr/>
          <p:nvPr/>
        </p:nvGrpSpPr>
        <p:grpSpPr>
          <a:xfrm>
            <a:off x="561898" y="618890"/>
            <a:ext cx="5137718" cy="847960"/>
            <a:chOff x="0" y="3418813"/>
            <a:chExt cx="15473149" cy="2553779"/>
          </a:xfrm>
        </p:grpSpPr>
        <p:pic>
          <p:nvPicPr>
            <p:cNvPr id="12" name="Picture 4" descr="ESD Games - Engineering Systems and Design (ESD)">
              <a:extLst>
                <a:ext uri="{FF2B5EF4-FFF2-40B4-BE49-F238E27FC236}">
                  <a16:creationId xmlns:a16="http://schemas.microsoft.com/office/drawing/2014/main" id="{4CE636C7-A6C2-C2E4-54DA-89CD227CE0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439187"/>
              <a:ext cx="6096000" cy="25334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6" descr="ESD Games - Engineering Systems and Design (ESD)">
              <a:extLst>
                <a:ext uri="{FF2B5EF4-FFF2-40B4-BE49-F238E27FC236}">
                  <a16:creationId xmlns:a16="http://schemas.microsoft.com/office/drawing/2014/main" id="{14048854-FBE3-F751-2527-FEE63A32C7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5999" y="3418813"/>
              <a:ext cx="9377150" cy="25537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8" name="Rectangle 67">
            <a:extLst>
              <a:ext uri="{FF2B5EF4-FFF2-40B4-BE49-F238E27FC236}">
                <a16:creationId xmlns:a16="http://schemas.microsoft.com/office/drawing/2014/main" id="{6D029A09-D158-3E1A-A331-A4EADADB9B9E}"/>
              </a:ext>
            </a:extLst>
          </p:cNvPr>
          <p:cNvSpPr/>
          <p:nvPr/>
        </p:nvSpPr>
        <p:spPr>
          <a:xfrm>
            <a:off x="9664285" y="3852863"/>
            <a:ext cx="140149" cy="164350"/>
          </a:xfrm>
          <a:prstGeom prst="rect">
            <a:avLst/>
          </a:prstGeom>
          <a:solidFill>
            <a:srgbClr val="7AC7B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92EB726F-1829-404B-AB1B-9129C6F0680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605849" y="3736113"/>
            <a:ext cx="254905" cy="254905"/>
          </a:xfrm>
          <a:prstGeom prst="rect">
            <a:avLst/>
          </a:prstGeom>
        </p:spPr>
      </p:pic>
      <p:sp>
        <p:nvSpPr>
          <p:cNvPr id="69" name="Rectangle 68">
            <a:extLst>
              <a:ext uri="{FF2B5EF4-FFF2-40B4-BE49-F238E27FC236}">
                <a16:creationId xmlns:a16="http://schemas.microsoft.com/office/drawing/2014/main" id="{B22FBFCA-D088-2222-2B5A-B5150F920802}"/>
              </a:ext>
            </a:extLst>
          </p:cNvPr>
          <p:cNvSpPr/>
          <p:nvPr/>
        </p:nvSpPr>
        <p:spPr>
          <a:xfrm>
            <a:off x="9665511" y="3173775"/>
            <a:ext cx="140149" cy="164350"/>
          </a:xfrm>
          <a:prstGeom prst="rect">
            <a:avLst/>
          </a:prstGeom>
          <a:solidFill>
            <a:srgbClr val="7AC7B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9FBDD4C9-3246-68ED-D4D8-1FDC038478B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607075" y="3057025"/>
            <a:ext cx="254905" cy="254905"/>
          </a:xfrm>
          <a:prstGeom prst="rect">
            <a:avLst/>
          </a:prstGeom>
        </p:spPr>
      </p:pic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68486DFA-5C5F-4B1E-B74F-81DB6F786DAA}"/>
              </a:ext>
            </a:extLst>
          </p:cNvPr>
          <p:cNvSpPr/>
          <p:nvPr/>
        </p:nvSpPr>
        <p:spPr>
          <a:xfrm>
            <a:off x="7329435" y="2715260"/>
            <a:ext cx="692258" cy="1046912"/>
          </a:xfrm>
          <a:prstGeom prst="triangl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bg1">
                  <a:alpha val="3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144DF3EC-CBA3-4271-97DD-DA92A0B776D6}"/>
              </a:ext>
            </a:extLst>
          </p:cNvPr>
          <p:cNvSpPr/>
          <p:nvPr/>
        </p:nvSpPr>
        <p:spPr>
          <a:xfrm rot="2037435">
            <a:off x="9914089" y="1057420"/>
            <a:ext cx="692258" cy="2625106"/>
          </a:xfrm>
          <a:prstGeom prst="triangl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bg1">
                  <a:alpha val="3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9311A18-21B2-BC75-76CE-2E9602B0731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920126" y="1289558"/>
            <a:ext cx="383355" cy="3833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1DDCE33-A589-7FA2-287B-30ACFD16F71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8100000">
            <a:off x="10773116" y="757099"/>
            <a:ext cx="747483" cy="7474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4EE99D9-BB4B-C204-748F-5EC192FBF4E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700000">
            <a:off x="7162326" y="2155428"/>
            <a:ext cx="747483" cy="747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165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0833E-6 -2.22222E-6 L 0.17799 -2.22222E-6 L 0.25 0.11065 L 0.072 0.11065 L 2.70833E-6 -2.22222E-6 Z " pathEditMode="relative" rAng="0" ptsTypes="AAAAA">
                                      <p:cBhvr>
                                        <p:cTn id="42" dur="2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5532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4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04167E-6 0 L 0.17825 0 L 0.25039 0.11019 L 0.072 0.11019 L 1.04167E-6 0 Z " pathEditMode="relative" rAng="0" ptsTypes="AAAAA">
                                      <p:cBhvr>
                                        <p:cTn id="44" dur="2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13" y="550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5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68" grpId="0" animBg="1"/>
      <p:bldP spid="69" grpId="0" animBg="1"/>
      <p:bldP spid="20" grpId="0" animBg="1"/>
      <p:bldP spid="20" grpId="1" animBg="1"/>
      <p:bldP spid="21" grpId="0" animBg="1"/>
      <p:bldP spid="21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>
            <a:extLst>
              <a:ext uri="{FF2B5EF4-FFF2-40B4-BE49-F238E27FC236}">
                <a16:creationId xmlns:a16="http://schemas.microsoft.com/office/drawing/2014/main" id="{AE7BF703-6B43-69BF-3462-5834CA222220}"/>
              </a:ext>
            </a:extLst>
          </p:cNvPr>
          <p:cNvSpPr txBox="1">
            <a:spLocks/>
          </p:cNvSpPr>
          <p:nvPr/>
        </p:nvSpPr>
        <p:spPr>
          <a:xfrm>
            <a:off x="474919" y="354754"/>
            <a:ext cx="11405192" cy="49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spc="-7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Using </a:t>
            </a:r>
            <a:r>
              <a:rPr lang="en-US" sz="2200" spc="-7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Satellite Observations </a:t>
            </a:r>
            <a:r>
              <a:rPr lang="en-US" sz="2200" spc="-7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to </a:t>
            </a:r>
            <a:r>
              <a:rPr lang="en-US" sz="2200" spc="5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Address Power Asymmetries </a:t>
            </a:r>
            <a:r>
              <a:rPr lang="en-US" sz="2200" spc="-5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 Transboundary River Basins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300161A-A732-EDCC-AF16-ECE9681B0E5F}"/>
              </a:ext>
            </a:extLst>
          </p:cNvPr>
          <p:cNvSpPr txBox="1">
            <a:spLocks/>
          </p:cNvSpPr>
          <p:nvPr/>
        </p:nvSpPr>
        <p:spPr>
          <a:xfrm>
            <a:off x="474919" y="354754"/>
            <a:ext cx="11405192" cy="49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spc="-7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Using Satellite Observations to </a:t>
            </a:r>
            <a:r>
              <a:rPr lang="en-US" sz="2200" spc="5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Address Power Asymmetries </a:t>
            </a:r>
            <a:r>
              <a:rPr lang="en-US" sz="2200" spc="-5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 Transboundary River Basins</a:t>
            </a:r>
          </a:p>
        </p:txBody>
      </p:sp>
      <p:sp>
        <p:nvSpPr>
          <p:cNvPr id="130" name="Speech Bubble: Rectangle with Corners Rounded 129">
            <a:extLst>
              <a:ext uri="{FF2B5EF4-FFF2-40B4-BE49-F238E27FC236}">
                <a16:creationId xmlns:a16="http://schemas.microsoft.com/office/drawing/2014/main" id="{F787261F-C3FC-A462-3765-6C921414A051}"/>
              </a:ext>
            </a:extLst>
          </p:cNvPr>
          <p:cNvSpPr/>
          <p:nvPr/>
        </p:nvSpPr>
        <p:spPr>
          <a:xfrm>
            <a:off x="4703737" y="4349943"/>
            <a:ext cx="3496570" cy="738664"/>
          </a:xfrm>
          <a:prstGeom prst="wedgeRoundRectCallout">
            <a:avLst>
              <a:gd name="adj1" fmla="val -17210"/>
              <a:gd name="adj2" fmla="val 27372"/>
              <a:gd name="adj3" fmla="val 16667"/>
            </a:avLst>
          </a:prstGeom>
          <a:solidFill>
            <a:schemeClr val="bg1">
              <a:lumMod val="95000"/>
            </a:schemeClr>
          </a:soli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E33A6117-45E8-3727-7B28-04A34EF56BA4}"/>
              </a:ext>
            </a:extLst>
          </p:cNvPr>
          <p:cNvSpPr txBox="1"/>
          <p:nvPr/>
        </p:nvSpPr>
        <p:spPr>
          <a:xfrm>
            <a:off x="5068668" y="4358800"/>
            <a:ext cx="30894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Optimizing reservoir filling strategies:</a:t>
            </a:r>
          </a:p>
          <a:p>
            <a:r>
              <a:rPr lang="en-US" sz="14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 retrospective analysis of an existing reservoir system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71085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19</a:t>
            </a:fld>
            <a:endParaRPr lang="en-US" dirty="0"/>
          </a:p>
        </p:txBody>
      </p: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18139F4A-D0BB-543C-3E4F-7ECE177B6E22}"/>
              </a:ext>
            </a:extLst>
          </p:cNvPr>
          <p:cNvGrpSpPr/>
          <p:nvPr/>
        </p:nvGrpSpPr>
        <p:grpSpPr>
          <a:xfrm>
            <a:off x="513918" y="1393597"/>
            <a:ext cx="3390172" cy="4280738"/>
            <a:chOff x="513918" y="1393597"/>
            <a:chExt cx="3390172" cy="4280738"/>
          </a:xfrm>
        </p:grpSpPr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3DC1919C-9490-F45F-D58A-ABC2B4022F36}"/>
                </a:ext>
              </a:extLst>
            </p:cNvPr>
            <p:cNvGrpSpPr/>
            <p:nvPr/>
          </p:nvGrpSpPr>
          <p:grpSpPr>
            <a:xfrm>
              <a:off x="513918" y="1402847"/>
              <a:ext cx="3390172" cy="4271488"/>
              <a:chOff x="513918" y="1402847"/>
              <a:chExt cx="3390172" cy="4271488"/>
            </a:xfrm>
          </p:grpSpPr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80102293-DA33-5069-46E2-E19192CEA64A}"/>
                  </a:ext>
                </a:extLst>
              </p:cNvPr>
              <p:cNvGrpSpPr/>
              <p:nvPr/>
            </p:nvGrpSpPr>
            <p:grpSpPr>
              <a:xfrm>
                <a:off x="586632" y="1402847"/>
                <a:ext cx="3317458" cy="3867324"/>
                <a:chOff x="586632" y="1402847"/>
                <a:chExt cx="3317458" cy="3867324"/>
              </a:xfrm>
            </p:grpSpPr>
            <p:pic>
              <p:nvPicPr>
                <p:cNvPr id="81" name="Picture 80" descr="A picture containing map, text&#10;&#10;Description automatically generated">
                  <a:extLst>
                    <a:ext uri="{FF2B5EF4-FFF2-40B4-BE49-F238E27FC236}">
                      <a16:creationId xmlns:a16="http://schemas.microsoft.com/office/drawing/2014/main" id="{2E0273D6-FE22-261C-CA14-CEF8010F4F5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97169" y="1402847"/>
                  <a:ext cx="2813652" cy="3867324"/>
                </a:xfrm>
                <a:prstGeom prst="rect">
                  <a:avLst/>
                </a:prstGeom>
              </p:spPr>
            </p:pic>
            <p:pic>
              <p:nvPicPr>
                <p:cNvPr id="82" name="Picture 81" descr="A picture containing text, screenshot, font&#10;&#10;Description automatically generated">
                  <a:extLst>
                    <a:ext uri="{FF2B5EF4-FFF2-40B4-BE49-F238E27FC236}">
                      <a16:creationId xmlns:a16="http://schemas.microsoft.com/office/drawing/2014/main" id="{A81000A3-CC7C-A15C-B43E-6F03BAB9DA7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6632" y="4325637"/>
                  <a:ext cx="964579" cy="943380"/>
                </a:xfrm>
                <a:prstGeom prst="rect">
                  <a:avLst/>
                </a:prstGeom>
              </p:spPr>
            </p:pic>
            <p:sp>
              <p:nvSpPr>
                <p:cNvPr id="83" name="Rectangle 82">
                  <a:extLst>
                    <a:ext uri="{FF2B5EF4-FFF2-40B4-BE49-F238E27FC236}">
                      <a16:creationId xmlns:a16="http://schemas.microsoft.com/office/drawing/2014/main" id="{F8FA554C-A531-CDE6-0301-32F0B84B18A6}"/>
                    </a:ext>
                  </a:extLst>
                </p:cNvPr>
                <p:cNvSpPr/>
                <p:nvPr/>
              </p:nvSpPr>
              <p:spPr>
                <a:xfrm>
                  <a:off x="3347499" y="1417594"/>
                  <a:ext cx="556591" cy="47412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93AAB895-4238-4823-6BF4-E6C1BEBE781E}"/>
                  </a:ext>
                </a:extLst>
              </p:cNvPr>
              <p:cNvSpPr txBox="1"/>
              <p:nvPr/>
            </p:nvSpPr>
            <p:spPr>
              <a:xfrm>
                <a:off x="513918" y="5335781"/>
                <a:ext cx="293244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800" dirty="0">
                    <a:solidFill>
                      <a:schemeClr val="bg2">
                        <a:lumMod val="9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Data archived from </a:t>
                </a:r>
                <a:r>
                  <a:rPr lang="en-US" sz="800" b="1" dirty="0">
                    <a:solidFill>
                      <a:schemeClr val="bg2">
                        <a:lumMod val="9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WLE Mekong </a:t>
                </a:r>
                <a:r>
                  <a:rPr lang="en-US" sz="800" dirty="0">
                    <a:solidFill>
                      <a:schemeClr val="bg2">
                        <a:lumMod val="9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(2016),</a:t>
                </a:r>
              </a:p>
              <a:p>
                <a:r>
                  <a:rPr lang="en-US" sz="800" b="1" dirty="0">
                    <a:solidFill>
                      <a:schemeClr val="bg2">
                        <a:lumMod val="9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Schmitt et al</a:t>
                </a:r>
                <a:r>
                  <a:rPr lang="en-US" sz="800" dirty="0">
                    <a:solidFill>
                      <a:schemeClr val="bg2">
                        <a:lumMod val="9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  <a:r>
                  <a:rPr lang="en-US" sz="800" b="1" dirty="0">
                    <a:solidFill>
                      <a:schemeClr val="bg2">
                        <a:lumMod val="9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800" dirty="0">
                    <a:solidFill>
                      <a:schemeClr val="bg2">
                        <a:lumMod val="9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(2019), and </a:t>
                </a:r>
                <a:r>
                  <a:rPr lang="en-US" sz="800" b="1" dirty="0">
                    <a:solidFill>
                      <a:schemeClr val="bg2">
                        <a:lumMod val="9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Wang et al</a:t>
                </a:r>
                <a:r>
                  <a:rPr lang="en-US" sz="800" dirty="0">
                    <a:solidFill>
                      <a:schemeClr val="bg2">
                        <a:lumMod val="9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 (2022)</a:t>
                </a:r>
              </a:p>
            </p:txBody>
          </p:sp>
        </p:grpSp>
        <p:sp>
          <p:nvSpPr>
            <p:cNvPr id="84" name="Isosceles Triangle 83">
              <a:extLst>
                <a:ext uri="{FF2B5EF4-FFF2-40B4-BE49-F238E27FC236}">
                  <a16:creationId xmlns:a16="http://schemas.microsoft.com/office/drawing/2014/main" id="{F081322C-6F46-BE81-50F6-6BFB3FCC3DE0}"/>
                </a:ext>
              </a:extLst>
            </p:cNvPr>
            <p:cNvSpPr/>
            <p:nvPr/>
          </p:nvSpPr>
          <p:spPr>
            <a:xfrm rot="2037435">
              <a:off x="1693065" y="1693918"/>
              <a:ext cx="692258" cy="2625106"/>
            </a:xfrm>
            <a:prstGeom prst="triangle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FF5D9B85-3DEB-98AF-3B32-7D080F9E27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8100000">
              <a:off x="2552092" y="1393597"/>
              <a:ext cx="747483" cy="747483"/>
            </a:xfrm>
            <a:prstGeom prst="rect">
              <a:avLst/>
            </a:prstGeom>
          </p:spPr>
        </p:pic>
      </p:grp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70169520-B42A-71E1-9EEC-6E5013BE11BD}"/>
              </a:ext>
            </a:extLst>
          </p:cNvPr>
          <p:cNvGrpSpPr/>
          <p:nvPr/>
        </p:nvGrpSpPr>
        <p:grpSpPr>
          <a:xfrm>
            <a:off x="9033867" y="1449653"/>
            <a:ext cx="2150650" cy="4328166"/>
            <a:chOff x="9467001" y="1449653"/>
            <a:chExt cx="2150650" cy="4328166"/>
          </a:xfrm>
        </p:grpSpPr>
        <p:sp>
          <p:nvSpPr>
            <p:cNvPr id="3" name="Trapezoid 2">
              <a:extLst>
                <a:ext uri="{FF2B5EF4-FFF2-40B4-BE49-F238E27FC236}">
                  <a16:creationId xmlns:a16="http://schemas.microsoft.com/office/drawing/2014/main" id="{3DD0930B-C3DF-94EE-453A-BC803E106CB3}"/>
                </a:ext>
              </a:extLst>
            </p:cNvPr>
            <p:cNvSpPr/>
            <p:nvPr/>
          </p:nvSpPr>
          <p:spPr>
            <a:xfrm rot="10800000">
              <a:off x="10789232" y="2714712"/>
              <a:ext cx="697094" cy="2915096"/>
            </a:xfrm>
            <a:prstGeom prst="trapezoid">
              <a:avLst>
                <a:gd name="adj" fmla="val 31135"/>
              </a:avLst>
            </a:prstGeom>
            <a:solidFill>
              <a:srgbClr val="CDE7F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5219877-99BA-AC82-C177-89B15D553228}"/>
                </a:ext>
              </a:extLst>
            </p:cNvPr>
            <p:cNvCxnSpPr/>
            <p:nvPr/>
          </p:nvCxnSpPr>
          <p:spPr>
            <a:xfrm flipH="1">
              <a:off x="9995067" y="4498035"/>
              <a:ext cx="968640" cy="0"/>
            </a:xfrm>
            <a:prstGeom prst="line">
              <a:avLst/>
            </a:prstGeom>
            <a:ln w="57150" cap="rnd">
              <a:solidFill>
                <a:srgbClr val="B4DBF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DCB1099C-7AC4-385D-E644-D7EEACB09A7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908533" y="4367196"/>
              <a:ext cx="223988" cy="223988"/>
            </a:xfrm>
            <a:prstGeom prst="rect">
              <a:avLst/>
            </a:prstGeom>
          </p:spPr>
        </p:pic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AA848C05-8D7F-E684-AB6F-E19FF6B86A7F}"/>
                </a:ext>
              </a:extLst>
            </p:cNvPr>
            <p:cNvGrpSpPr/>
            <p:nvPr/>
          </p:nvGrpSpPr>
          <p:grpSpPr>
            <a:xfrm>
              <a:off x="9467001" y="3827811"/>
              <a:ext cx="1264480" cy="824723"/>
              <a:chOff x="8553708" y="3631539"/>
              <a:chExt cx="1264480" cy="824723"/>
            </a:xfrm>
          </p:grpSpPr>
          <p:pic>
            <p:nvPicPr>
              <p:cNvPr id="19" name="Picture 18" descr="A picture containing text, plant&#10;&#10;Description automatically generated">
                <a:extLst>
                  <a:ext uri="{FF2B5EF4-FFF2-40B4-BE49-F238E27FC236}">
                    <a16:creationId xmlns:a16="http://schemas.microsoft.com/office/drawing/2014/main" id="{0EF3807B-6CFB-01FF-91A0-C86DFE6A9D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53498" y="3755532"/>
                <a:ext cx="306506" cy="306506"/>
              </a:xfrm>
              <a:prstGeom prst="rect">
                <a:avLst/>
              </a:prstGeom>
            </p:spPr>
          </p:pic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291E7DBD-258E-F76E-C782-DBA8BF204B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506859" y="3952344"/>
                <a:ext cx="248656" cy="248656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34781CD6-3AC1-F603-98CE-6B8D1ED47E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53708" y="3631539"/>
                <a:ext cx="824722" cy="824723"/>
              </a:xfrm>
              <a:prstGeom prst="rect">
                <a:avLst/>
              </a:prstGeom>
            </p:spPr>
          </p:pic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016141B7-FF0D-9629-9753-CBCC2ECE46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9273052" y="4076672"/>
                <a:ext cx="189409" cy="189409"/>
              </a:xfrm>
              <a:prstGeom prst="rect">
                <a:avLst/>
              </a:prstGeom>
            </p:spPr>
          </p:pic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A68D86D3-2553-97C8-36E9-0D43540A17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586873" y="4077848"/>
                <a:ext cx="187053" cy="187053"/>
              </a:xfrm>
              <a:prstGeom prst="rect">
                <a:avLst/>
              </a:prstGeom>
            </p:spPr>
          </p:pic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E618E19C-A0B0-448E-54E7-04E6BACAEC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313276" y="4077849"/>
                <a:ext cx="187053" cy="187053"/>
              </a:xfrm>
              <a:prstGeom prst="rect">
                <a:avLst/>
              </a:prstGeom>
            </p:spPr>
          </p:pic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7C89B44F-AD9A-8B73-4565-4FD9644530DC}"/>
                  </a:ext>
                </a:extLst>
              </p:cNvPr>
              <p:cNvGrpSpPr/>
              <p:nvPr/>
            </p:nvGrpSpPr>
            <p:grpSpPr>
              <a:xfrm>
                <a:off x="9161900" y="4255051"/>
                <a:ext cx="656288" cy="101867"/>
                <a:chOff x="10558955" y="4031522"/>
                <a:chExt cx="1131763" cy="360966"/>
              </a:xfrm>
            </p:grpSpPr>
            <p:pic>
              <p:nvPicPr>
                <p:cNvPr id="26" name="Picture 25">
                  <a:extLst>
                    <a:ext uri="{FF2B5EF4-FFF2-40B4-BE49-F238E27FC236}">
                      <a16:creationId xmlns:a16="http://schemas.microsoft.com/office/drawing/2014/main" id="{A16DA7A2-2F62-C803-8AC4-BC58BF9AD27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0558955" y="4031522"/>
                  <a:ext cx="356837" cy="356837"/>
                </a:xfrm>
                <a:prstGeom prst="rect">
                  <a:avLst/>
                </a:prstGeom>
              </p:spPr>
            </p:pic>
            <p:pic>
              <p:nvPicPr>
                <p:cNvPr id="27" name="Picture 26">
                  <a:extLst>
                    <a:ext uri="{FF2B5EF4-FFF2-40B4-BE49-F238E27FC236}">
                      <a16:creationId xmlns:a16="http://schemas.microsoft.com/office/drawing/2014/main" id="{D452169C-77CE-53B7-B889-E458CADB840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0693230" y="4031522"/>
                  <a:ext cx="356837" cy="356837"/>
                </a:xfrm>
                <a:prstGeom prst="rect">
                  <a:avLst/>
                </a:prstGeom>
              </p:spPr>
            </p:pic>
            <p:pic>
              <p:nvPicPr>
                <p:cNvPr id="28" name="Picture 27">
                  <a:extLst>
                    <a:ext uri="{FF2B5EF4-FFF2-40B4-BE49-F238E27FC236}">
                      <a16:creationId xmlns:a16="http://schemas.microsoft.com/office/drawing/2014/main" id="{FDDE7A10-E7EE-2C31-9972-C614BE67163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0825759" y="4035651"/>
                  <a:ext cx="356837" cy="356837"/>
                </a:xfrm>
                <a:prstGeom prst="rect">
                  <a:avLst/>
                </a:prstGeom>
              </p:spPr>
            </p:pic>
            <p:pic>
              <p:nvPicPr>
                <p:cNvPr id="29" name="Picture 28">
                  <a:extLst>
                    <a:ext uri="{FF2B5EF4-FFF2-40B4-BE49-F238E27FC236}">
                      <a16:creationId xmlns:a16="http://schemas.microsoft.com/office/drawing/2014/main" id="{360AAD0B-9222-F65B-06DE-7AC109DDCC2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0981104" y="4031522"/>
                  <a:ext cx="356837" cy="356837"/>
                </a:xfrm>
                <a:prstGeom prst="rect">
                  <a:avLst/>
                </a:prstGeom>
              </p:spPr>
            </p:pic>
            <p:pic>
              <p:nvPicPr>
                <p:cNvPr id="30" name="Picture 29">
                  <a:extLst>
                    <a:ext uri="{FF2B5EF4-FFF2-40B4-BE49-F238E27FC236}">
                      <a16:creationId xmlns:a16="http://schemas.microsoft.com/office/drawing/2014/main" id="{08E8267D-F2D1-BB14-3B34-0BF290F7E8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1113399" y="4035650"/>
                  <a:ext cx="356837" cy="356837"/>
                </a:xfrm>
                <a:prstGeom prst="rect">
                  <a:avLst/>
                </a:prstGeom>
              </p:spPr>
            </p:pic>
            <p:pic>
              <p:nvPicPr>
                <p:cNvPr id="31" name="Picture 30">
                  <a:extLst>
                    <a:ext uri="{FF2B5EF4-FFF2-40B4-BE49-F238E27FC236}">
                      <a16:creationId xmlns:a16="http://schemas.microsoft.com/office/drawing/2014/main" id="{D3F63B44-35E7-C343-4A68-438614D6F01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1246440" y="4035649"/>
                  <a:ext cx="356837" cy="356837"/>
                </a:xfrm>
                <a:prstGeom prst="rect">
                  <a:avLst/>
                </a:prstGeom>
              </p:spPr>
            </p:pic>
            <p:pic>
              <p:nvPicPr>
                <p:cNvPr id="32" name="Picture 31">
                  <a:extLst>
                    <a:ext uri="{FF2B5EF4-FFF2-40B4-BE49-F238E27FC236}">
                      <a16:creationId xmlns:a16="http://schemas.microsoft.com/office/drawing/2014/main" id="{98AF9DE2-E94E-D56F-8D0C-71D932A9C07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1333881" y="4031522"/>
                  <a:ext cx="356837" cy="356837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1DF2252D-E04F-65F8-9B3F-1AD14F742DD8}"/>
                </a:ext>
              </a:extLst>
            </p:cNvPr>
            <p:cNvGrpSpPr/>
            <p:nvPr/>
          </p:nvGrpSpPr>
          <p:grpSpPr>
            <a:xfrm>
              <a:off x="9535842" y="2778657"/>
              <a:ext cx="1528693" cy="894116"/>
              <a:chOff x="9527821" y="2579331"/>
              <a:chExt cx="1528693" cy="894116"/>
            </a:xfrm>
          </p:grpSpPr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DC9896BD-F533-77F1-C57C-30C7BD0914A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134129" y="3380686"/>
                <a:ext cx="845274" cy="0"/>
              </a:xfrm>
              <a:prstGeom prst="line">
                <a:avLst/>
              </a:prstGeom>
              <a:ln w="57150" cap="rnd">
                <a:solidFill>
                  <a:srgbClr val="B4DBF6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55ED902A-F724-652A-1C32-C9C79DA6C5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833459" y="3250392"/>
                <a:ext cx="223055" cy="223055"/>
              </a:xfrm>
              <a:prstGeom prst="rect">
                <a:avLst/>
              </a:prstGeom>
            </p:spPr>
          </p:pic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73E23B4F-65BB-6E6F-8263-3383756A304F}"/>
                  </a:ext>
                </a:extLst>
              </p:cNvPr>
              <p:cNvGrpSpPr/>
              <p:nvPr/>
            </p:nvGrpSpPr>
            <p:grpSpPr>
              <a:xfrm>
                <a:off x="9527821" y="2579331"/>
                <a:ext cx="1212824" cy="875629"/>
                <a:chOff x="7707931" y="2574901"/>
                <a:chExt cx="1212824" cy="875629"/>
              </a:xfrm>
            </p:grpSpPr>
            <p:grpSp>
              <p:nvGrpSpPr>
                <p:cNvPr id="43" name="Group 42">
                  <a:extLst>
                    <a:ext uri="{FF2B5EF4-FFF2-40B4-BE49-F238E27FC236}">
                      <a16:creationId xmlns:a16="http://schemas.microsoft.com/office/drawing/2014/main" id="{AC440599-9E42-B91D-CCB1-0E6063485E34}"/>
                    </a:ext>
                  </a:extLst>
                </p:cNvPr>
                <p:cNvGrpSpPr/>
                <p:nvPr/>
              </p:nvGrpSpPr>
              <p:grpSpPr>
                <a:xfrm>
                  <a:off x="7707931" y="2688794"/>
                  <a:ext cx="532051" cy="594066"/>
                  <a:chOff x="10048674" y="2391528"/>
                  <a:chExt cx="596675" cy="666222"/>
                </a:xfrm>
              </p:grpSpPr>
              <p:pic>
                <p:nvPicPr>
                  <p:cNvPr id="48" name="Picture 47">
                    <a:extLst>
                      <a:ext uri="{FF2B5EF4-FFF2-40B4-BE49-F238E27FC236}">
                        <a16:creationId xmlns:a16="http://schemas.microsoft.com/office/drawing/2014/main" id="{05F32DAE-6264-0397-462E-91ACAB24691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10048674" y="2461075"/>
                    <a:ext cx="596675" cy="596675"/>
                  </a:xfrm>
                  <a:prstGeom prst="rect">
                    <a:avLst/>
                  </a:prstGeom>
                </p:spPr>
              </p:pic>
              <p:pic>
                <p:nvPicPr>
                  <p:cNvPr id="49" name="Picture 48">
                    <a:extLst>
                      <a:ext uri="{FF2B5EF4-FFF2-40B4-BE49-F238E27FC236}">
                        <a16:creationId xmlns:a16="http://schemas.microsoft.com/office/drawing/2014/main" id="{1AD850CA-6E33-8978-EAF2-B78A11F5BF7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10091220" y="2391528"/>
                    <a:ext cx="254290" cy="25429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4" name="Group 43">
                  <a:extLst>
                    <a:ext uri="{FF2B5EF4-FFF2-40B4-BE49-F238E27FC236}">
                      <a16:creationId xmlns:a16="http://schemas.microsoft.com/office/drawing/2014/main" id="{280EEC35-1FA0-4019-0936-FD4B67C44176}"/>
                    </a:ext>
                  </a:extLst>
                </p:cNvPr>
                <p:cNvGrpSpPr/>
                <p:nvPr/>
              </p:nvGrpSpPr>
              <p:grpSpPr>
                <a:xfrm>
                  <a:off x="8172177" y="2574901"/>
                  <a:ext cx="748578" cy="875629"/>
                  <a:chOff x="8584248" y="2342018"/>
                  <a:chExt cx="701290" cy="820315"/>
                </a:xfrm>
              </p:grpSpPr>
              <p:pic>
                <p:nvPicPr>
                  <p:cNvPr id="45" name="Picture 44">
                    <a:extLst>
                      <a:ext uri="{FF2B5EF4-FFF2-40B4-BE49-F238E27FC236}">
                        <a16:creationId xmlns:a16="http://schemas.microsoft.com/office/drawing/2014/main" id="{8FB53943-7F93-134F-4D79-CB80C3589F0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8584248" y="2484695"/>
                    <a:ext cx="677638" cy="677638"/>
                  </a:xfrm>
                  <a:prstGeom prst="rect">
                    <a:avLst/>
                  </a:prstGeom>
                </p:spPr>
              </p:pic>
              <p:pic>
                <p:nvPicPr>
                  <p:cNvPr id="47" name="Picture 46">
                    <a:extLst>
                      <a:ext uri="{FF2B5EF4-FFF2-40B4-BE49-F238E27FC236}">
                        <a16:creationId xmlns:a16="http://schemas.microsoft.com/office/drawing/2014/main" id="{3820686C-FB96-8291-F57D-750EEA04EDF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8998394" y="2342018"/>
                    <a:ext cx="287144" cy="287144"/>
                  </a:xfrm>
                  <a:prstGeom prst="rect">
                    <a:avLst/>
                  </a:prstGeom>
                </p:spPr>
              </p:pic>
            </p:grpSp>
          </p:grpSp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CC72AAD8-7D42-619F-BB56-79960E5454E2}"/>
                </a:ext>
              </a:extLst>
            </p:cNvPr>
            <p:cNvGrpSpPr/>
            <p:nvPr/>
          </p:nvGrpSpPr>
          <p:grpSpPr>
            <a:xfrm>
              <a:off x="10665151" y="1759647"/>
              <a:ext cx="952500" cy="952500"/>
              <a:chOff x="10665151" y="1759647"/>
              <a:chExt cx="952500" cy="952500"/>
            </a:xfrm>
          </p:grpSpPr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98C23A6C-A206-4CB9-DE12-2F853720FCDC}"/>
                  </a:ext>
                </a:extLst>
              </p:cNvPr>
              <p:cNvGrpSpPr/>
              <p:nvPr/>
            </p:nvGrpSpPr>
            <p:grpSpPr>
              <a:xfrm>
                <a:off x="10665151" y="1759647"/>
                <a:ext cx="952500" cy="952500"/>
                <a:chOff x="8930486" y="1032006"/>
                <a:chExt cx="952500" cy="952500"/>
              </a:xfrm>
            </p:grpSpPr>
            <p:pic>
              <p:nvPicPr>
                <p:cNvPr id="37" name="Picture 36">
                  <a:extLst>
                    <a:ext uri="{FF2B5EF4-FFF2-40B4-BE49-F238E27FC236}">
                      <a16:creationId xmlns:a16="http://schemas.microsoft.com/office/drawing/2014/main" id="{2EA2FB3E-6080-80ED-AFD6-C459A0A51D1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930486" y="1032006"/>
                  <a:ext cx="952500" cy="952500"/>
                </a:xfrm>
                <a:prstGeom prst="rect">
                  <a:avLst/>
                </a:prstGeom>
              </p:spPr>
            </p:pic>
            <p:cxnSp>
              <p:nvCxnSpPr>
                <p:cNvPr id="38" name="Straight Connector 37">
                  <a:extLst>
                    <a:ext uri="{FF2B5EF4-FFF2-40B4-BE49-F238E27FC236}">
                      <a16:creationId xmlns:a16="http://schemas.microsoft.com/office/drawing/2014/main" id="{05650F14-F791-E43D-5DE0-4FA0907FB7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967453" y="1978550"/>
                  <a:ext cx="890050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50" name="Picture 49">
                <a:extLst>
                  <a:ext uri="{FF2B5EF4-FFF2-40B4-BE49-F238E27FC236}">
                    <a16:creationId xmlns:a16="http://schemas.microsoft.com/office/drawing/2014/main" id="{8567B472-D0F3-C3B1-2791-A8BCD3DE99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1013219" y="1827282"/>
                <a:ext cx="253353" cy="253352"/>
              </a:xfrm>
              <a:prstGeom prst="rect">
                <a:avLst/>
              </a:prstGeom>
            </p:spPr>
          </p:pic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3CDBC800-1065-FBA9-FAEA-21043C75195D}"/>
                </a:ext>
              </a:extLst>
            </p:cNvPr>
            <p:cNvGrpSpPr/>
            <p:nvPr/>
          </p:nvGrpSpPr>
          <p:grpSpPr>
            <a:xfrm>
              <a:off x="9587193" y="4992401"/>
              <a:ext cx="1389976" cy="785418"/>
              <a:chOff x="9579172" y="4793075"/>
              <a:chExt cx="1389976" cy="785418"/>
            </a:xfrm>
          </p:grpSpPr>
          <p:pic>
            <p:nvPicPr>
              <p:cNvPr id="52" name="Picture 51">
                <a:extLst>
                  <a:ext uri="{FF2B5EF4-FFF2-40B4-BE49-F238E27FC236}">
                    <a16:creationId xmlns:a16="http://schemas.microsoft.com/office/drawing/2014/main" id="{970651AF-390A-E089-35DD-FA2F17B090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10401293" y="4796202"/>
                <a:ext cx="456297" cy="456298"/>
              </a:xfrm>
              <a:prstGeom prst="rect">
                <a:avLst/>
              </a:prstGeom>
            </p:spPr>
          </p:pic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8ABA3164-B612-2590-C06A-9ECD24AC2F0E}"/>
                  </a:ext>
                </a:extLst>
              </p:cNvPr>
              <p:cNvGrpSpPr/>
              <p:nvPr/>
            </p:nvGrpSpPr>
            <p:grpSpPr>
              <a:xfrm>
                <a:off x="9579172" y="4793075"/>
                <a:ext cx="1389976" cy="785418"/>
                <a:chOff x="9579172" y="4793075"/>
                <a:chExt cx="1389976" cy="785418"/>
              </a:xfrm>
            </p:grpSpPr>
            <p:grpSp>
              <p:nvGrpSpPr>
                <p:cNvPr id="54" name="Group 53">
                  <a:extLst>
                    <a:ext uri="{FF2B5EF4-FFF2-40B4-BE49-F238E27FC236}">
                      <a16:creationId xmlns:a16="http://schemas.microsoft.com/office/drawing/2014/main" id="{BA5226B0-F7DA-0C37-5C1C-0F6B4AA90792}"/>
                    </a:ext>
                  </a:extLst>
                </p:cNvPr>
                <p:cNvGrpSpPr/>
                <p:nvPr/>
              </p:nvGrpSpPr>
              <p:grpSpPr>
                <a:xfrm>
                  <a:off x="10129520" y="5237110"/>
                  <a:ext cx="839628" cy="341382"/>
                  <a:chOff x="10709260" y="4794243"/>
                  <a:chExt cx="1102131" cy="389165"/>
                </a:xfrm>
              </p:grpSpPr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40504097-3D4E-B803-E985-D89C31B2944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8"/>
                  <a:stretch>
                    <a:fillRect/>
                  </a:stretch>
                </p:blipFill>
                <p:spPr>
                  <a:xfrm>
                    <a:off x="10709260" y="4794243"/>
                    <a:ext cx="389164" cy="389164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E05865AE-A42B-32D5-A1AF-253C9AC1759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8"/>
                  <a:stretch>
                    <a:fillRect/>
                  </a:stretch>
                </p:blipFill>
                <p:spPr>
                  <a:xfrm>
                    <a:off x="11422227" y="4794244"/>
                    <a:ext cx="389164" cy="389164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55" name="Picture 54">
                  <a:extLst>
                    <a:ext uri="{FF2B5EF4-FFF2-40B4-BE49-F238E27FC236}">
                      <a16:creationId xmlns:a16="http://schemas.microsoft.com/office/drawing/2014/main" id="{59D8958C-179F-18FA-75C4-B8AB49A8BEC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9708286" y="4793075"/>
                  <a:ext cx="498883" cy="498883"/>
                </a:xfrm>
                <a:prstGeom prst="rect">
                  <a:avLst/>
                </a:prstGeom>
              </p:spPr>
            </p:pic>
            <p:pic>
              <p:nvPicPr>
                <p:cNvPr id="56" name="Picture 55">
                  <a:extLst>
                    <a:ext uri="{FF2B5EF4-FFF2-40B4-BE49-F238E27FC236}">
                      <a16:creationId xmlns:a16="http://schemas.microsoft.com/office/drawing/2014/main" id="{0687AAE4-C8EA-91E4-D526-87B8C138C96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 flipH="1">
                  <a:off x="10398508" y="5237112"/>
                  <a:ext cx="296474" cy="341381"/>
                </a:xfrm>
                <a:prstGeom prst="rect">
                  <a:avLst/>
                </a:prstGeom>
              </p:spPr>
            </p:pic>
            <p:pic>
              <p:nvPicPr>
                <p:cNvPr id="57" name="Picture 56">
                  <a:extLst>
                    <a:ext uri="{FF2B5EF4-FFF2-40B4-BE49-F238E27FC236}">
                      <a16:creationId xmlns:a16="http://schemas.microsoft.com/office/drawing/2014/main" id="{7EDF4DB5-8437-78F8-FA6A-BB052BAF49B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 flipH="1">
                  <a:off x="9851756" y="5237110"/>
                  <a:ext cx="296474" cy="341381"/>
                </a:xfrm>
                <a:prstGeom prst="rect">
                  <a:avLst/>
                </a:prstGeom>
              </p:spPr>
            </p:pic>
            <p:pic>
              <p:nvPicPr>
                <p:cNvPr id="58" name="Picture 57">
                  <a:extLst>
                    <a:ext uri="{FF2B5EF4-FFF2-40B4-BE49-F238E27FC236}">
                      <a16:creationId xmlns:a16="http://schemas.microsoft.com/office/drawing/2014/main" id="{B912209F-7098-1F01-A7E6-C18CB96A944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9579172" y="5237110"/>
                  <a:ext cx="296474" cy="341381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D8293A6B-2BB5-000E-47BB-B0C6B977267E}"/>
                </a:ext>
              </a:extLst>
            </p:cNvPr>
            <p:cNvGrpSpPr/>
            <p:nvPr/>
          </p:nvGrpSpPr>
          <p:grpSpPr>
            <a:xfrm>
              <a:off x="9491580" y="5333687"/>
              <a:ext cx="1608434" cy="338568"/>
              <a:chOff x="9489150" y="5127707"/>
              <a:chExt cx="1608434" cy="338568"/>
            </a:xfrm>
          </p:grpSpPr>
          <p:pic>
            <p:nvPicPr>
              <p:cNvPr id="64" name="Picture 63">
                <a:extLst>
                  <a:ext uri="{FF2B5EF4-FFF2-40B4-BE49-F238E27FC236}">
                    <a16:creationId xmlns:a16="http://schemas.microsoft.com/office/drawing/2014/main" id="{3AB764D2-2D19-0C2B-CE61-155FBC68FB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489150" y="5130832"/>
                <a:ext cx="334910" cy="334910"/>
              </a:xfrm>
              <a:prstGeom prst="rect">
                <a:avLst/>
              </a:prstGeom>
            </p:spPr>
          </p:pic>
          <p:pic>
            <p:nvPicPr>
              <p:cNvPr id="65" name="Picture 64">
                <a:extLst>
                  <a:ext uri="{FF2B5EF4-FFF2-40B4-BE49-F238E27FC236}">
                    <a16:creationId xmlns:a16="http://schemas.microsoft.com/office/drawing/2014/main" id="{7FA8B7AB-3571-CB9A-70A6-18C7F3183D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615174" y="5130832"/>
                <a:ext cx="334910" cy="334910"/>
              </a:xfrm>
              <a:prstGeom prst="rect">
                <a:avLst/>
              </a:prstGeom>
            </p:spPr>
          </p:pic>
          <p:pic>
            <p:nvPicPr>
              <p:cNvPr id="66" name="Picture 65">
                <a:extLst>
                  <a:ext uri="{FF2B5EF4-FFF2-40B4-BE49-F238E27FC236}">
                    <a16:creationId xmlns:a16="http://schemas.microsoft.com/office/drawing/2014/main" id="{6A68AA1E-95C1-BF95-B4B0-8E5801A62A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875310" y="5130832"/>
                <a:ext cx="334910" cy="334910"/>
              </a:xfrm>
              <a:prstGeom prst="rect">
                <a:avLst/>
              </a:prstGeom>
            </p:spPr>
          </p:pic>
          <p:pic>
            <p:nvPicPr>
              <p:cNvPr id="67" name="Picture 66">
                <a:extLst>
                  <a:ext uri="{FF2B5EF4-FFF2-40B4-BE49-F238E27FC236}">
                    <a16:creationId xmlns:a16="http://schemas.microsoft.com/office/drawing/2014/main" id="{009025BE-497B-0F3F-9564-F7EE2ADEB7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0129366" y="5129681"/>
                <a:ext cx="334910" cy="334910"/>
              </a:xfrm>
              <a:prstGeom prst="rect">
                <a:avLst/>
              </a:prstGeom>
            </p:spPr>
          </p:pic>
          <p:pic>
            <p:nvPicPr>
              <p:cNvPr id="68" name="Picture 67">
                <a:extLst>
                  <a:ext uri="{FF2B5EF4-FFF2-40B4-BE49-F238E27FC236}">
                    <a16:creationId xmlns:a16="http://schemas.microsoft.com/office/drawing/2014/main" id="{6328DA1C-7C37-EA8D-0D9F-7F299DEC72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0382089" y="5131365"/>
                <a:ext cx="334910" cy="334910"/>
              </a:xfrm>
              <a:prstGeom prst="rect">
                <a:avLst/>
              </a:prstGeom>
            </p:spPr>
          </p:pic>
          <p:pic>
            <p:nvPicPr>
              <p:cNvPr id="69" name="Picture 68">
                <a:extLst>
                  <a:ext uri="{FF2B5EF4-FFF2-40B4-BE49-F238E27FC236}">
                    <a16:creationId xmlns:a16="http://schemas.microsoft.com/office/drawing/2014/main" id="{C0C8F8E0-1D36-55B2-C5B6-969E8BFEE9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0506955" y="5131364"/>
                <a:ext cx="334910" cy="334910"/>
              </a:xfrm>
              <a:prstGeom prst="rect">
                <a:avLst/>
              </a:prstGeom>
            </p:spPr>
          </p:pic>
          <p:pic>
            <p:nvPicPr>
              <p:cNvPr id="70" name="Picture 69">
                <a:extLst>
                  <a:ext uri="{FF2B5EF4-FFF2-40B4-BE49-F238E27FC236}">
                    <a16:creationId xmlns:a16="http://schemas.microsoft.com/office/drawing/2014/main" id="{CC49F964-D0E0-A778-F882-CA9FB201EA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0762674" y="5127707"/>
                <a:ext cx="334910" cy="334910"/>
              </a:xfrm>
              <a:prstGeom prst="rect">
                <a:avLst/>
              </a:prstGeom>
            </p:spPr>
          </p:pic>
        </p:grp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4413F7C0-FA5A-5716-7485-25567D6831D4}"/>
                </a:ext>
              </a:extLst>
            </p:cNvPr>
            <p:cNvGrpSpPr/>
            <p:nvPr/>
          </p:nvGrpSpPr>
          <p:grpSpPr>
            <a:xfrm>
              <a:off x="9747841" y="4693403"/>
              <a:ext cx="1223452" cy="970698"/>
              <a:chOff x="9739820" y="4494077"/>
              <a:chExt cx="1223452" cy="970698"/>
            </a:xfrm>
          </p:grpSpPr>
          <p:pic>
            <p:nvPicPr>
              <p:cNvPr id="72" name="Picture 71">
                <a:extLst>
                  <a:ext uri="{FF2B5EF4-FFF2-40B4-BE49-F238E27FC236}">
                    <a16:creationId xmlns:a16="http://schemas.microsoft.com/office/drawing/2014/main" id="{0E99437A-33C1-2693-E84C-338382F334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 flipH="1">
                <a:off x="10314480" y="4494077"/>
                <a:ext cx="606127" cy="606126"/>
              </a:xfrm>
              <a:prstGeom prst="rect">
                <a:avLst/>
              </a:prstGeom>
            </p:spPr>
          </p:pic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B4A86689-FFE2-ECD3-4C9D-D2A3C63A73C4}"/>
                  </a:ext>
                </a:extLst>
              </p:cNvPr>
              <p:cNvGrpSpPr/>
              <p:nvPr/>
            </p:nvGrpSpPr>
            <p:grpSpPr>
              <a:xfrm>
                <a:off x="9739820" y="5127890"/>
                <a:ext cx="1223452" cy="336885"/>
                <a:chOff x="9739820" y="5127890"/>
                <a:chExt cx="1223452" cy="336885"/>
              </a:xfrm>
            </p:grpSpPr>
            <p:pic>
              <p:nvPicPr>
                <p:cNvPr id="74" name="Picture 73">
                  <a:extLst>
                    <a:ext uri="{FF2B5EF4-FFF2-40B4-BE49-F238E27FC236}">
                      <a16:creationId xmlns:a16="http://schemas.microsoft.com/office/drawing/2014/main" id="{9ED9FE46-727E-5EDF-9E39-1EA80B722B5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9739820" y="5128914"/>
                  <a:ext cx="334910" cy="334910"/>
                </a:xfrm>
                <a:prstGeom prst="rect">
                  <a:avLst/>
                </a:prstGeom>
              </p:spPr>
            </p:pic>
            <p:pic>
              <p:nvPicPr>
                <p:cNvPr id="75" name="Picture 74">
                  <a:extLst>
                    <a:ext uri="{FF2B5EF4-FFF2-40B4-BE49-F238E27FC236}">
                      <a16:creationId xmlns:a16="http://schemas.microsoft.com/office/drawing/2014/main" id="{D67B5766-5C7E-EFFB-62F2-5F563FC09A3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9997833" y="5129865"/>
                  <a:ext cx="334910" cy="334910"/>
                </a:xfrm>
                <a:prstGeom prst="rect">
                  <a:avLst/>
                </a:prstGeom>
              </p:spPr>
            </p:pic>
            <p:pic>
              <p:nvPicPr>
                <p:cNvPr id="76" name="Picture 75">
                  <a:extLst>
                    <a:ext uri="{FF2B5EF4-FFF2-40B4-BE49-F238E27FC236}">
                      <a16:creationId xmlns:a16="http://schemas.microsoft.com/office/drawing/2014/main" id="{29992104-4193-8713-B3C1-9948B63928B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0250773" y="5127890"/>
                  <a:ext cx="334910" cy="334910"/>
                </a:xfrm>
                <a:prstGeom prst="rect">
                  <a:avLst/>
                </a:prstGeom>
              </p:spPr>
            </p:pic>
            <p:pic>
              <p:nvPicPr>
                <p:cNvPr id="77" name="Picture 76">
                  <a:extLst>
                    <a:ext uri="{FF2B5EF4-FFF2-40B4-BE49-F238E27FC236}">
                      <a16:creationId xmlns:a16="http://schemas.microsoft.com/office/drawing/2014/main" id="{CE0150B0-C92F-45CF-EB9F-41E72A15964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0628362" y="5129573"/>
                  <a:ext cx="334910" cy="334910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035278D0-1720-3418-29FA-A7614EAC6BAE}"/>
                </a:ext>
              </a:extLst>
            </p:cNvPr>
            <p:cNvGrpSpPr/>
            <p:nvPr/>
          </p:nvGrpSpPr>
          <p:grpSpPr>
            <a:xfrm rot="16200000">
              <a:off x="10172171" y="1737347"/>
              <a:ext cx="1334826" cy="759438"/>
              <a:chOff x="1166424" y="1650503"/>
              <a:chExt cx="2285551" cy="1300346"/>
            </a:xfrm>
          </p:grpSpPr>
          <p:sp>
            <p:nvSpPr>
              <p:cNvPr id="87" name="Isosceles Triangle 86">
                <a:extLst>
                  <a:ext uri="{FF2B5EF4-FFF2-40B4-BE49-F238E27FC236}">
                    <a16:creationId xmlns:a16="http://schemas.microsoft.com/office/drawing/2014/main" id="{09C88B18-A172-B9E8-DAB3-32F0CA1769A0}"/>
                  </a:ext>
                </a:extLst>
              </p:cNvPr>
              <p:cNvSpPr/>
              <p:nvPr/>
            </p:nvSpPr>
            <p:spPr>
              <a:xfrm rot="3773636">
                <a:off x="1765495" y="1659519"/>
                <a:ext cx="692258" cy="1890401"/>
              </a:xfrm>
              <a:prstGeom prst="triangle">
                <a:avLst/>
              </a:prstGeom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50000">
                    <a:schemeClr val="bg1">
                      <a:alpha val="3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88" name="Picture 87">
                <a:extLst>
                  <a:ext uri="{FF2B5EF4-FFF2-40B4-BE49-F238E27FC236}">
                    <a16:creationId xmlns:a16="http://schemas.microsoft.com/office/drawing/2014/main" id="{2389138B-B643-2169-FB11-D5647C124A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8100000">
                <a:off x="2704492" y="1650502"/>
                <a:ext cx="747483" cy="747483"/>
              </a:xfrm>
              <a:prstGeom prst="rect">
                <a:avLst/>
              </a:prstGeom>
            </p:spPr>
          </p:pic>
        </p:grp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944C654A-528E-10E5-9C19-EC70DABFD53E}"/>
              </a:ext>
            </a:extLst>
          </p:cNvPr>
          <p:cNvGrpSpPr/>
          <p:nvPr/>
        </p:nvGrpSpPr>
        <p:grpSpPr>
          <a:xfrm>
            <a:off x="10367077" y="3682007"/>
            <a:ext cx="666412" cy="666412"/>
            <a:chOff x="10665151" y="1759647"/>
            <a:chExt cx="952500" cy="952500"/>
          </a:xfrm>
        </p:grpSpPr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0818F05C-1D3A-C105-BDC7-5645D3C171FB}"/>
                </a:ext>
              </a:extLst>
            </p:cNvPr>
            <p:cNvGrpSpPr/>
            <p:nvPr/>
          </p:nvGrpSpPr>
          <p:grpSpPr>
            <a:xfrm>
              <a:off x="10665151" y="1759647"/>
              <a:ext cx="952500" cy="952500"/>
              <a:chOff x="8930486" y="1032006"/>
              <a:chExt cx="952500" cy="952500"/>
            </a:xfrm>
          </p:grpSpPr>
          <p:pic>
            <p:nvPicPr>
              <p:cNvPr id="96" name="Picture 95">
                <a:extLst>
                  <a:ext uri="{FF2B5EF4-FFF2-40B4-BE49-F238E27FC236}">
                    <a16:creationId xmlns:a16="http://schemas.microsoft.com/office/drawing/2014/main" id="{2E552181-3411-EDDE-31A6-2856FF5F77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8930486" y="1032006"/>
                <a:ext cx="952500" cy="952500"/>
              </a:xfrm>
              <a:prstGeom prst="rect">
                <a:avLst/>
              </a:prstGeom>
            </p:spPr>
          </p:pic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56CA7D0E-A06E-DDE7-4065-4DAE710971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67453" y="1978550"/>
                <a:ext cx="890050" cy="0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581589E3-C399-A3EC-AF61-8025AC4067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11013219" y="1801404"/>
              <a:ext cx="253353" cy="253352"/>
            </a:xfrm>
            <a:prstGeom prst="rect">
              <a:avLst/>
            </a:prstGeom>
          </p:spPr>
        </p:pic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1C2A40F7-EE87-8287-803C-712CC4B4A5E6}"/>
              </a:ext>
            </a:extLst>
          </p:cNvPr>
          <p:cNvGrpSpPr/>
          <p:nvPr/>
        </p:nvGrpSpPr>
        <p:grpSpPr>
          <a:xfrm>
            <a:off x="4375596" y="1788401"/>
            <a:ext cx="3816889" cy="962964"/>
            <a:chOff x="4536016" y="1788401"/>
            <a:chExt cx="3816889" cy="962964"/>
          </a:xfrm>
        </p:grpSpPr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6E1DD2D0-C305-5693-BE98-7FF4C86C1784}"/>
                </a:ext>
              </a:extLst>
            </p:cNvPr>
            <p:cNvGrpSpPr/>
            <p:nvPr/>
          </p:nvGrpSpPr>
          <p:grpSpPr>
            <a:xfrm>
              <a:off x="4856335" y="1788401"/>
              <a:ext cx="3496570" cy="962964"/>
              <a:chOff x="8813467" y="2108151"/>
              <a:chExt cx="1831735" cy="962964"/>
            </a:xfrm>
          </p:grpSpPr>
          <p:sp>
            <p:nvSpPr>
              <p:cNvPr id="102" name="Speech Bubble: Rectangle with Corners Rounded 101">
                <a:extLst>
                  <a:ext uri="{FF2B5EF4-FFF2-40B4-BE49-F238E27FC236}">
                    <a16:creationId xmlns:a16="http://schemas.microsoft.com/office/drawing/2014/main" id="{498BAD2F-ED03-558A-3802-9046146388CA}"/>
                  </a:ext>
                </a:extLst>
              </p:cNvPr>
              <p:cNvSpPr/>
              <p:nvPr/>
            </p:nvSpPr>
            <p:spPr>
              <a:xfrm>
                <a:off x="8813467" y="2108151"/>
                <a:ext cx="1831735" cy="738664"/>
              </a:xfrm>
              <a:prstGeom prst="wedgeRoundRectCallout">
                <a:avLst>
                  <a:gd name="adj1" fmla="val -17210"/>
                  <a:gd name="adj2" fmla="val 27372"/>
                  <a:gd name="adj3" fmla="val 16667"/>
                </a:avLst>
              </a:prstGeom>
              <a:solidFill>
                <a:schemeClr val="bg1">
                  <a:lumMod val="9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F4138703-C83B-A504-2CA1-EC80FF77CA61}"/>
                  </a:ext>
                </a:extLst>
              </p:cNvPr>
              <p:cNvSpPr txBox="1"/>
              <p:nvPr/>
            </p:nvSpPr>
            <p:spPr>
              <a:xfrm>
                <a:off x="9012519" y="2117008"/>
                <a:ext cx="1610592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Inferring reservoir storage variations,</a:t>
                </a:r>
              </a:p>
              <a:p>
                <a:r>
                  <a:rPr lang="en-US" sz="1400" dirty="0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filling strategies, and operating rules </a:t>
                </a:r>
              </a:p>
              <a:p>
                <a:r>
                  <a:rPr lang="en-US" sz="1400" dirty="0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from satellite observations</a:t>
                </a:r>
              </a:p>
            </p:txBody>
          </p:sp>
        </p:grp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12F34050-B313-E7C3-F59A-E3C00D74F635}"/>
                </a:ext>
              </a:extLst>
            </p:cNvPr>
            <p:cNvSpPr/>
            <p:nvPr/>
          </p:nvSpPr>
          <p:spPr>
            <a:xfrm>
              <a:off x="4536016" y="1837378"/>
              <a:ext cx="648314" cy="648314"/>
            </a:xfrm>
            <a:prstGeom prst="ellipse">
              <a:avLst/>
            </a:prstGeom>
            <a:gradFill>
              <a:gsLst>
                <a:gs pos="40000">
                  <a:schemeClr val="accent1">
                    <a:lumMod val="75000"/>
                  </a:schemeClr>
                </a:gs>
                <a:gs pos="60000">
                  <a:srgbClr val="44C4C5"/>
                </a:gs>
                <a:gs pos="80000">
                  <a:srgbClr val="009899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32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E8553259-A53D-9090-5DAA-01F6CEC1A89F}"/>
              </a:ext>
            </a:extLst>
          </p:cNvPr>
          <p:cNvGrpSpPr/>
          <p:nvPr/>
        </p:nvGrpSpPr>
        <p:grpSpPr>
          <a:xfrm>
            <a:off x="4375674" y="3052329"/>
            <a:ext cx="3811160" cy="962964"/>
            <a:chOff x="4375674" y="3052329"/>
            <a:chExt cx="3811160" cy="962964"/>
          </a:xfrm>
        </p:grpSpPr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214F79AF-3B98-BB86-C599-2A652C5B8942}"/>
                </a:ext>
              </a:extLst>
            </p:cNvPr>
            <p:cNvGrpSpPr/>
            <p:nvPr/>
          </p:nvGrpSpPr>
          <p:grpSpPr>
            <a:xfrm>
              <a:off x="4695061" y="3052329"/>
              <a:ext cx="3491773" cy="962964"/>
              <a:chOff x="8813467" y="2108151"/>
              <a:chExt cx="1831735" cy="962964"/>
            </a:xfrm>
          </p:grpSpPr>
          <p:sp>
            <p:nvSpPr>
              <p:cNvPr id="105" name="Speech Bubble: Rectangle with Corners Rounded 104">
                <a:extLst>
                  <a:ext uri="{FF2B5EF4-FFF2-40B4-BE49-F238E27FC236}">
                    <a16:creationId xmlns:a16="http://schemas.microsoft.com/office/drawing/2014/main" id="{49DEC510-E6E6-6059-F04D-9836C1E6E006}"/>
                  </a:ext>
                </a:extLst>
              </p:cNvPr>
              <p:cNvSpPr/>
              <p:nvPr/>
            </p:nvSpPr>
            <p:spPr>
              <a:xfrm>
                <a:off x="8813467" y="2108151"/>
                <a:ext cx="1831735" cy="738664"/>
              </a:xfrm>
              <a:prstGeom prst="wedgeRoundRectCallout">
                <a:avLst>
                  <a:gd name="adj1" fmla="val -17210"/>
                  <a:gd name="adj2" fmla="val 27372"/>
                  <a:gd name="adj3" fmla="val 16667"/>
                </a:avLst>
              </a:prstGeom>
              <a:solidFill>
                <a:schemeClr val="bg1">
                  <a:lumMod val="9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B619C96D-6FEF-CC66-BE49-E94A43E9F245}"/>
                  </a:ext>
                </a:extLst>
              </p:cNvPr>
              <p:cNvSpPr txBox="1"/>
              <p:nvPr/>
            </p:nvSpPr>
            <p:spPr>
              <a:xfrm>
                <a:off x="9013076" y="2117008"/>
                <a:ext cx="161000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Calibrating macro-scale hydrological models in poorly gauged and heavily regulated basins with satellite data</a:t>
                </a:r>
              </a:p>
            </p:txBody>
          </p:sp>
        </p:grp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6BCFC205-22AE-93F7-4CDA-577EA962A0F3}"/>
                </a:ext>
              </a:extLst>
            </p:cNvPr>
            <p:cNvSpPr/>
            <p:nvPr/>
          </p:nvSpPr>
          <p:spPr>
            <a:xfrm>
              <a:off x="4375674" y="3115084"/>
              <a:ext cx="650343" cy="650343"/>
            </a:xfrm>
            <a:prstGeom prst="ellipse">
              <a:avLst/>
            </a:prstGeom>
            <a:gradFill flip="none" rotWithShape="1">
              <a:gsLst>
                <a:gs pos="25000">
                  <a:srgbClr val="006766">
                    <a:lumMod val="90000"/>
                    <a:lumOff val="10000"/>
                  </a:srgbClr>
                </a:gs>
                <a:gs pos="85000">
                  <a:schemeClr val="accent2">
                    <a:lumMod val="99000"/>
                    <a:lumOff val="1000"/>
                  </a:schemeClr>
                </a:gs>
                <a:gs pos="6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32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5" name="Oval 124">
            <a:extLst>
              <a:ext uri="{FF2B5EF4-FFF2-40B4-BE49-F238E27FC236}">
                <a16:creationId xmlns:a16="http://schemas.microsoft.com/office/drawing/2014/main" id="{CBECD578-5DF8-7F4E-18EF-53AC6BBF55B6}"/>
              </a:ext>
            </a:extLst>
          </p:cNvPr>
          <p:cNvSpPr/>
          <p:nvPr/>
        </p:nvSpPr>
        <p:spPr>
          <a:xfrm>
            <a:off x="10573508" y="2155877"/>
            <a:ext cx="253107" cy="253107"/>
          </a:xfrm>
          <a:prstGeom prst="ellipse">
            <a:avLst/>
          </a:prstGeom>
          <a:gradFill>
            <a:gsLst>
              <a:gs pos="40000">
                <a:schemeClr val="accent1">
                  <a:lumMod val="75000"/>
                </a:schemeClr>
              </a:gs>
              <a:gs pos="60000">
                <a:srgbClr val="44C4C5"/>
              </a:gs>
              <a:gs pos="80000">
                <a:srgbClr val="00989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Oval 126">
            <a:extLst>
              <a:ext uri="{FF2B5EF4-FFF2-40B4-BE49-F238E27FC236}">
                <a16:creationId xmlns:a16="http://schemas.microsoft.com/office/drawing/2014/main" id="{1D319486-0D33-765D-EA47-35DE5CECDDCA}"/>
              </a:ext>
            </a:extLst>
          </p:cNvPr>
          <p:cNvSpPr/>
          <p:nvPr/>
        </p:nvSpPr>
        <p:spPr>
          <a:xfrm>
            <a:off x="10571337" y="3961738"/>
            <a:ext cx="253107" cy="253107"/>
          </a:xfrm>
          <a:prstGeom prst="ellipse">
            <a:avLst/>
          </a:prstGeom>
          <a:gradFill>
            <a:gsLst>
              <a:gs pos="50000">
                <a:schemeClr val="accent1">
                  <a:lumMod val="75000"/>
                </a:schemeClr>
              </a:gs>
              <a:gs pos="75000">
                <a:srgbClr val="BC455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F97B5033-0967-FF5C-AB66-F43200F64DE1}"/>
              </a:ext>
            </a:extLst>
          </p:cNvPr>
          <p:cNvGrpSpPr/>
          <p:nvPr/>
        </p:nvGrpSpPr>
        <p:grpSpPr>
          <a:xfrm>
            <a:off x="8765263" y="1801403"/>
            <a:ext cx="2461238" cy="2970570"/>
            <a:chOff x="9198397" y="1801403"/>
            <a:chExt cx="2461238" cy="2970570"/>
          </a:xfrm>
        </p:grpSpPr>
        <p:sp>
          <p:nvSpPr>
            <p:cNvPr id="113" name="Rectangle: Rounded Corners 112">
              <a:extLst>
                <a:ext uri="{FF2B5EF4-FFF2-40B4-BE49-F238E27FC236}">
                  <a16:creationId xmlns:a16="http://schemas.microsoft.com/office/drawing/2014/main" id="{61B7E32A-C224-F827-AC8C-8F08824322CC}"/>
                </a:ext>
              </a:extLst>
            </p:cNvPr>
            <p:cNvSpPr/>
            <p:nvPr/>
          </p:nvSpPr>
          <p:spPr>
            <a:xfrm>
              <a:off x="9480884" y="1801403"/>
              <a:ext cx="2178751" cy="2970570"/>
            </a:xfrm>
            <a:prstGeom prst="roundRect">
              <a:avLst/>
            </a:prstGeom>
            <a:noFill/>
            <a:ln w="19050">
              <a:solidFill>
                <a:srgbClr val="1FA18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5948EE2F-7B51-6989-7742-DEC87AFC4F53}"/>
                </a:ext>
              </a:extLst>
            </p:cNvPr>
            <p:cNvSpPr txBox="1"/>
            <p:nvPr/>
          </p:nvSpPr>
          <p:spPr>
            <a:xfrm rot="16200000">
              <a:off x="8189174" y="3165100"/>
              <a:ext cx="22954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1FA187"/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Modelling</a:t>
              </a:r>
            </a:p>
          </p:txBody>
        </p:sp>
      </p:grpSp>
      <p:sp>
        <p:nvSpPr>
          <p:cNvPr id="99" name="Oval 98">
            <a:extLst>
              <a:ext uri="{FF2B5EF4-FFF2-40B4-BE49-F238E27FC236}">
                <a16:creationId xmlns:a16="http://schemas.microsoft.com/office/drawing/2014/main" id="{86BA1A6E-A093-10D7-3201-91BC327844DA}"/>
              </a:ext>
            </a:extLst>
          </p:cNvPr>
          <p:cNvSpPr/>
          <p:nvPr/>
        </p:nvSpPr>
        <p:spPr>
          <a:xfrm>
            <a:off x="4374382" y="4394939"/>
            <a:ext cx="650343" cy="650343"/>
          </a:xfrm>
          <a:prstGeom prst="ellipse">
            <a:avLst/>
          </a:prstGeom>
          <a:gradFill>
            <a:gsLst>
              <a:gs pos="50000">
                <a:schemeClr val="accent1">
                  <a:lumMod val="75000"/>
                </a:schemeClr>
              </a:gs>
              <a:gs pos="75000">
                <a:srgbClr val="BC455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32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Arc 135">
            <a:extLst>
              <a:ext uri="{FF2B5EF4-FFF2-40B4-BE49-F238E27FC236}">
                <a16:creationId xmlns:a16="http://schemas.microsoft.com/office/drawing/2014/main" id="{C6A888D1-A033-BE5D-1FAD-AB20A42A3BA4}"/>
              </a:ext>
            </a:extLst>
          </p:cNvPr>
          <p:cNvSpPr/>
          <p:nvPr/>
        </p:nvSpPr>
        <p:spPr>
          <a:xfrm rot="13500000">
            <a:off x="4304929" y="2222030"/>
            <a:ext cx="1161835" cy="1161835"/>
          </a:xfrm>
          <a:prstGeom prst="arc">
            <a:avLst/>
          </a:prstGeom>
          <a:ln>
            <a:solidFill>
              <a:schemeClr val="accent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Arc 136">
            <a:extLst>
              <a:ext uri="{FF2B5EF4-FFF2-40B4-BE49-F238E27FC236}">
                <a16:creationId xmlns:a16="http://schemas.microsoft.com/office/drawing/2014/main" id="{EC7EDA78-1697-BF01-13E0-CA1810D5EDCE}"/>
              </a:ext>
            </a:extLst>
          </p:cNvPr>
          <p:cNvSpPr/>
          <p:nvPr/>
        </p:nvSpPr>
        <p:spPr>
          <a:xfrm rot="13500000">
            <a:off x="4305315" y="3488622"/>
            <a:ext cx="1163692" cy="1163692"/>
          </a:xfrm>
          <a:prstGeom prst="arc">
            <a:avLst/>
          </a:prstGeom>
          <a:ln>
            <a:solidFill>
              <a:schemeClr val="accent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Arc 137">
            <a:extLst>
              <a:ext uri="{FF2B5EF4-FFF2-40B4-BE49-F238E27FC236}">
                <a16:creationId xmlns:a16="http://schemas.microsoft.com/office/drawing/2014/main" id="{B4C95822-8619-B369-905A-EB51E38EC19D}"/>
              </a:ext>
            </a:extLst>
          </p:cNvPr>
          <p:cNvSpPr/>
          <p:nvPr/>
        </p:nvSpPr>
        <p:spPr>
          <a:xfrm rot="13500000">
            <a:off x="3947431" y="1820667"/>
            <a:ext cx="3201983" cy="3201983"/>
          </a:xfrm>
          <a:prstGeom prst="arc">
            <a:avLst/>
          </a:prstGeom>
          <a:ln>
            <a:solidFill>
              <a:schemeClr val="accent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>
            <a:extLst>
              <a:ext uri="{FF2B5EF4-FFF2-40B4-BE49-F238E27FC236}">
                <a16:creationId xmlns:a16="http://schemas.microsoft.com/office/drawing/2014/main" id="{040445D2-DA16-7278-187B-870C29A0069A}"/>
              </a:ext>
            </a:extLst>
          </p:cNvPr>
          <p:cNvSpPr/>
          <p:nvPr/>
        </p:nvSpPr>
        <p:spPr>
          <a:xfrm>
            <a:off x="10572325" y="4649232"/>
            <a:ext cx="250304" cy="250304"/>
          </a:xfrm>
          <a:prstGeom prst="ellipse">
            <a:avLst/>
          </a:prstGeom>
          <a:gradFill flip="none" rotWithShape="1">
            <a:gsLst>
              <a:gs pos="25000">
                <a:srgbClr val="006766">
                  <a:lumMod val="90000"/>
                  <a:lumOff val="10000"/>
                </a:srgbClr>
              </a:gs>
              <a:gs pos="85000">
                <a:schemeClr val="accent2">
                  <a:lumMod val="99000"/>
                  <a:lumOff val="1000"/>
                </a:schemeClr>
              </a:gs>
              <a:gs pos="6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6F5D80C3-D28B-B890-7D38-113CF5EE8ABF}"/>
              </a:ext>
            </a:extLst>
          </p:cNvPr>
          <p:cNvGrpSpPr/>
          <p:nvPr/>
        </p:nvGrpSpPr>
        <p:grpSpPr>
          <a:xfrm>
            <a:off x="10821361" y="2679750"/>
            <a:ext cx="779854" cy="1327846"/>
            <a:chOff x="10620836" y="2679750"/>
            <a:chExt cx="779854" cy="1327846"/>
          </a:xfrm>
        </p:grpSpPr>
        <p:sp>
          <p:nvSpPr>
            <p:cNvPr id="141" name="Isosceles Triangle 140">
              <a:extLst>
                <a:ext uri="{FF2B5EF4-FFF2-40B4-BE49-F238E27FC236}">
                  <a16:creationId xmlns:a16="http://schemas.microsoft.com/office/drawing/2014/main" id="{324C8299-4A8C-B1D0-2DF4-F1960B70CFBC}"/>
                </a:ext>
              </a:extLst>
            </p:cNvPr>
            <p:cNvSpPr/>
            <p:nvPr/>
          </p:nvSpPr>
          <p:spPr>
            <a:xfrm rot="1800000">
              <a:off x="10620836" y="2903549"/>
              <a:ext cx="404298" cy="1104047"/>
            </a:xfrm>
            <a:prstGeom prst="triangle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2" name="Picture 141">
              <a:extLst>
                <a:ext uri="{FF2B5EF4-FFF2-40B4-BE49-F238E27FC236}">
                  <a16:creationId xmlns:a16="http://schemas.microsoft.com/office/drawing/2014/main" id="{2E4BD2EC-673A-FD30-9200-8D46658479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7926364">
              <a:off x="10964139" y="2679750"/>
              <a:ext cx="436551" cy="4365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497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6" grpId="0" animBg="1"/>
      <p:bldP spid="130" grpId="0" animBg="1"/>
      <p:bldP spid="131" grpId="0"/>
      <p:bldP spid="125" grpId="0" animBg="1"/>
      <p:bldP spid="127" grpId="0" animBg="1"/>
      <p:bldP spid="99" grpId="0" animBg="1"/>
      <p:bldP spid="136" grpId="0" animBg="1"/>
      <p:bldP spid="137" grpId="0" animBg="1"/>
      <p:bldP spid="138" grpId="0" animBg="1"/>
      <p:bldP spid="1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20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B48365-CE21-867A-99B6-FD44B2973705}"/>
              </a:ext>
            </a:extLst>
          </p:cNvPr>
          <p:cNvSpPr txBox="1"/>
          <p:nvPr/>
        </p:nvSpPr>
        <p:spPr>
          <a:xfrm>
            <a:off x="1419496" y="5285514"/>
            <a:ext cx="9370424" cy="112851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Dung Trung Vu</a:t>
            </a:r>
            <a:r>
              <a:rPr lang="en-US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Thanh Duc Dang</a:t>
            </a:r>
            <a:r>
              <a:rPr lang="en-US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Francesca Pianosi</a:t>
            </a:r>
            <a:r>
              <a:rPr lang="en-US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and Stefano Galelli</a:t>
            </a:r>
            <a:r>
              <a:rPr lang="en-US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  <a:p>
            <a:endParaRPr lang="en-US" sz="12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Pillar of Engineering Systems and Design, Singapore University of Technology and Design, Singapore</a:t>
            </a:r>
          </a:p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Department of Civil and Environmental Engineering, University of Washington, Seattle, WA, USA</a:t>
            </a:r>
          </a:p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Department of Civil Engineering, University of Bristol, Bristol, UK</a:t>
            </a:r>
          </a:p>
          <a:p>
            <a:endParaRPr lang="en-US" sz="1400" baseline="300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F88FA2F5-21F2-E237-EF46-57DC412D3E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1082" y="638906"/>
            <a:ext cx="2331222" cy="1023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274F30E-E385-FBD7-2AAA-C3FC5A935AC5}"/>
              </a:ext>
            </a:extLst>
          </p:cNvPr>
          <p:cNvSpPr txBox="1"/>
          <p:nvPr/>
        </p:nvSpPr>
        <p:spPr>
          <a:xfrm>
            <a:off x="1402078" y="697381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cs typeface="Arial" panose="020B0604020202020204" pitchFamily="34" charset="0"/>
              </a:rPr>
              <a:t>Hydrology and Earth System Sciences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8C2E6D8-CC25-8713-BE29-838F0B4E8019}"/>
              </a:ext>
            </a:extLst>
          </p:cNvPr>
          <p:cNvSpPr txBox="1"/>
          <p:nvPr/>
        </p:nvSpPr>
        <p:spPr>
          <a:xfrm>
            <a:off x="1428205" y="1184608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Hess-2023-35, 14 Feb 2023 / Revision, 15 May 2023</a:t>
            </a:r>
          </a:p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https://doi.org/10.5194/hess-2023-35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C496281-D1F5-D23D-DACE-A1E9F27151FD}"/>
              </a:ext>
            </a:extLst>
          </p:cNvPr>
          <p:cNvSpPr txBox="1"/>
          <p:nvPr/>
        </p:nvSpPr>
        <p:spPr>
          <a:xfrm>
            <a:off x="1410787" y="2898871"/>
            <a:ext cx="9271517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Calibrating macro-scale hydrological models</a:t>
            </a: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in poorly gauged and heavily regulated basins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4ABCFE1-B6A5-EF40-2503-990780C097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7474" y="5226632"/>
            <a:ext cx="983753" cy="983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786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B7085B-B601-E9F9-53B0-CCD083F95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5951"/>
            <a:ext cx="2743200" cy="365125"/>
          </a:xfrm>
        </p:spPr>
        <p:txBody>
          <a:bodyPr/>
          <a:lstStyle/>
          <a:p>
            <a:fld id="{A30C8C96-9A58-4EE6-A7AA-182F0BFB4876}" type="slidenum">
              <a:rPr lang="en-US" smtClean="0"/>
              <a:t>21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3371EA5-6CEF-8C47-FF6C-CEB05BA7F147}"/>
              </a:ext>
            </a:extLst>
          </p:cNvPr>
          <p:cNvGrpSpPr/>
          <p:nvPr/>
        </p:nvGrpSpPr>
        <p:grpSpPr>
          <a:xfrm>
            <a:off x="625733" y="2276366"/>
            <a:ext cx="4558075" cy="3896886"/>
            <a:chOff x="779289" y="952451"/>
            <a:chExt cx="5939554" cy="5077965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071A342B-53BA-6F23-D618-6D810DA6110F}"/>
                </a:ext>
              </a:extLst>
            </p:cNvPr>
            <p:cNvGrpSpPr/>
            <p:nvPr/>
          </p:nvGrpSpPr>
          <p:grpSpPr>
            <a:xfrm>
              <a:off x="779289" y="1180021"/>
              <a:ext cx="5939554" cy="4850395"/>
              <a:chOff x="1782697" y="1989221"/>
              <a:chExt cx="5939554" cy="4850395"/>
            </a:xfrm>
          </p:grpSpPr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71B467FE-A258-0E87-8138-3D32B4BF6E6E}"/>
                  </a:ext>
                </a:extLst>
              </p:cNvPr>
              <p:cNvSpPr/>
              <p:nvPr/>
            </p:nvSpPr>
            <p:spPr>
              <a:xfrm>
                <a:off x="1788695" y="1989221"/>
                <a:ext cx="5927558" cy="4363453"/>
              </a:xfrm>
              <a:custGeom>
                <a:avLst/>
                <a:gdLst>
                  <a:gd name="connsiteX0" fmla="*/ 0 w 5927558"/>
                  <a:gd name="connsiteY0" fmla="*/ 1732547 h 4363453"/>
                  <a:gd name="connsiteX1" fmla="*/ 1106905 w 5927558"/>
                  <a:gd name="connsiteY1" fmla="*/ 2302042 h 4363453"/>
                  <a:gd name="connsiteX2" fmla="*/ 1499937 w 5927558"/>
                  <a:gd name="connsiteY2" fmla="*/ 2598821 h 4363453"/>
                  <a:gd name="connsiteX3" fmla="*/ 1820779 w 5927558"/>
                  <a:gd name="connsiteY3" fmla="*/ 2863516 h 4363453"/>
                  <a:gd name="connsiteX4" fmla="*/ 2149642 w 5927558"/>
                  <a:gd name="connsiteY4" fmla="*/ 3224463 h 4363453"/>
                  <a:gd name="connsiteX5" fmla="*/ 2614863 w 5927558"/>
                  <a:gd name="connsiteY5" fmla="*/ 3433011 h 4363453"/>
                  <a:gd name="connsiteX6" fmla="*/ 3023937 w 5927558"/>
                  <a:gd name="connsiteY6" fmla="*/ 3705726 h 4363453"/>
                  <a:gd name="connsiteX7" fmla="*/ 3152273 w 5927558"/>
                  <a:gd name="connsiteY7" fmla="*/ 3793958 h 4363453"/>
                  <a:gd name="connsiteX8" fmla="*/ 3360821 w 5927558"/>
                  <a:gd name="connsiteY8" fmla="*/ 4042611 h 4363453"/>
                  <a:gd name="connsiteX9" fmla="*/ 3649579 w 5927558"/>
                  <a:gd name="connsiteY9" fmla="*/ 4363453 h 4363453"/>
                  <a:gd name="connsiteX10" fmla="*/ 4074694 w 5927558"/>
                  <a:gd name="connsiteY10" fmla="*/ 4058653 h 4363453"/>
                  <a:gd name="connsiteX11" fmla="*/ 4491789 w 5927558"/>
                  <a:gd name="connsiteY11" fmla="*/ 3769895 h 4363453"/>
                  <a:gd name="connsiteX12" fmla="*/ 4916905 w 5927558"/>
                  <a:gd name="connsiteY12" fmla="*/ 3481137 h 4363453"/>
                  <a:gd name="connsiteX13" fmla="*/ 5350042 w 5927558"/>
                  <a:gd name="connsiteY13" fmla="*/ 3023937 h 4363453"/>
                  <a:gd name="connsiteX14" fmla="*/ 5927558 w 5927558"/>
                  <a:gd name="connsiteY14" fmla="*/ 2462463 h 4363453"/>
                  <a:gd name="connsiteX15" fmla="*/ 5815263 w 5927558"/>
                  <a:gd name="connsiteY15" fmla="*/ 2342147 h 4363453"/>
                  <a:gd name="connsiteX16" fmla="*/ 5582652 w 5927558"/>
                  <a:gd name="connsiteY16" fmla="*/ 2253916 h 4363453"/>
                  <a:gd name="connsiteX17" fmla="*/ 5157537 w 5927558"/>
                  <a:gd name="connsiteY17" fmla="*/ 1989221 h 4363453"/>
                  <a:gd name="connsiteX18" fmla="*/ 4900863 w 5927558"/>
                  <a:gd name="connsiteY18" fmla="*/ 1764632 h 4363453"/>
                  <a:gd name="connsiteX19" fmla="*/ 4732421 w 5927558"/>
                  <a:gd name="connsiteY19" fmla="*/ 1708484 h 4363453"/>
                  <a:gd name="connsiteX20" fmla="*/ 4539916 w 5927558"/>
                  <a:gd name="connsiteY20" fmla="*/ 1580147 h 4363453"/>
                  <a:gd name="connsiteX21" fmla="*/ 4379494 w 5927558"/>
                  <a:gd name="connsiteY21" fmla="*/ 1403684 h 4363453"/>
                  <a:gd name="connsiteX22" fmla="*/ 4339389 w 5927558"/>
                  <a:gd name="connsiteY22" fmla="*/ 1347537 h 4363453"/>
                  <a:gd name="connsiteX23" fmla="*/ 4211052 w 5927558"/>
                  <a:gd name="connsiteY23" fmla="*/ 1163053 h 4363453"/>
                  <a:gd name="connsiteX24" fmla="*/ 4010526 w 5927558"/>
                  <a:gd name="connsiteY24" fmla="*/ 1082842 h 4363453"/>
                  <a:gd name="connsiteX25" fmla="*/ 3585410 w 5927558"/>
                  <a:gd name="connsiteY25" fmla="*/ 906379 h 4363453"/>
                  <a:gd name="connsiteX26" fmla="*/ 3096126 w 5927558"/>
                  <a:gd name="connsiteY26" fmla="*/ 617621 h 4363453"/>
                  <a:gd name="connsiteX27" fmla="*/ 2831431 w 5927558"/>
                  <a:gd name="connsiteY27" fmla="*/ 288758 h 4363453"/>
                  <a:gd name="connsiteX28" fmla="*/ 2181726 w 5927558"/>
                  <a:gd name="connsiteY28" fmla="*/ 0 h 4363453"/>
                  <a:gd name="connsiteX29" fmla="*/ 0 w 5927558"/>
                  <a:gd name="connsiteY29" fmla="*/ 1732547 h 4363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5927558" h="4363453">
                    <a:moveTo>
                      <a:pt x="0" y="1732547"/>
                    </a:moveTo>
                    <a:lnTo>
                      <a:pt x="1106905" y="2302042"/>
                    </a:lnTo>
                    <a:lnTo>
                      <a:pt x="1499937" y="2598821"/>
                    </a:lnTo>
                    <a:lnTo>
                      <a:pt x="1820779" y="2863516"/>
                    </a:lnTo>
                    <a:lnTo>
                      <a:pt x="2149642" y="3224463"/>
                    </a:lnTo>
                    <a:lnTo>
                      <a:pt x="2614863" y="3433011"/>
                    </a:lnTo>
                    <a:lnTo>
                      <a:pt x="3023937" y="3705726"/>
                    </a:lnTo>
                    <a:lnTo>
                      <a:pt x="3152273" y="3793958"/>
                    </a:lnTo>
                    <a:lnTo>
                      <a:pt x="3360821" y="4042611"/>
                    </a:lnTo>
                    <a:lnTo>
                      <a:pt x="3649579" y="4363453"/>
                    </a:lnTo>
                    <a:lnTo>
                      <a:pt x="4074694" y="4058653"/>
                    </a:lnTo>
                    <a:lnTo>
                      <a:pt x="4491789" y="3769895"/>
                    </a:lnTo>
                    <a:lnTo>
                      <a:pt x="4916905" y="3481137"/>
                    </a:lnTo>
                    <a:lnTo>
                      <a:pt x="5350042" y="3023937"/>
                    </a:lnTo>
                    <a:lnTo>
                      <a:pt x="5927558" y="2462463"/>
                    </a:lnTo>
                    <a:lnTo>
                      <a:pt x="5815263" y="2342147"/>
                    </a:lnTo>
                    <a:lnTo>
                      <a:pt x="5582652" y="2253916"/>
                    </a:lnTo>
                    <a:lnTo>
                      <a:pt x="5157537" y="1989221"/>
                    </a:lnTo>
                    <a:lnTo>
                      <a:pt x="4900863" y="1764632"/>
                    </a:lnTo>
                    <a:lnTo>
                      <a:pt x="4732421" y="1708484"/>
                    </a:lnTo>
                    <a:lnTo>
                      <a:pt x="4539916" y="1580147"/>
                    </a:lnTo>
                    <a:lnTo>
                      <a:pt x="4379494" y="1403684"/>
                    </a:lnTo>
                    <a:lnTo>
                      <a:pt x="4339389" y="1347537"/>
                    </a:lnTo>
                    <a:lnTo>
                      <a:pt x="4211052" y="1163053"/>
                    </a:lnTo>
                    <a:lnTo>
                      <a:pt x="4010526" y="1082842"/>
                    </a:lnTo>
                    <a:lnTo>
                      <a:pt x="3585410" y="906379"/>
                    </a:lnTo>
                    <a:lnTo>
                      <a:pt x="3096126" y="617621"/>
                    </a:lnTo>
                    <a:lnTo>
                      <a:pt x="2831431" y="288758"/>
                    </a:lnTo>
                    <a:lnTo>
                      <a:pt x="2181726" y="0"/>
                    </a:lnTo>
                    <a:lnTo>
                      <a:pt x="0" y="17325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5A0163D9-468A-DC69-2196-BDF2538D4BAD}"/>
                  </a:ext>
                </a:extLst>
              </p:cNvPr>
              <p:cNvSpPr/>
              <p:nvPr/>
            </p:nvSpPr>
            <p:spPr>
              <a:xfrm>
                <a:off x="6689558" y="5470358"/>
                <a:ext cx="8021" cy="304800"/>
              </a:xfrm>
              <a:custGeom>
                <a:avLst/>
                <a:gdLst>
                  <a:gd name="connsiteX0" fmla="*/ 0 w 8021"/>
                  <a:gd name="connsiteY0" fmla="*/ 0 h 304800"/>
                  <a:gd name="connsiteX1" fmla="*/ 8021 w 8021"/>
                  <a:gd name="connsiteY1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021" h="304800">
                    <a:moveTo>
                      <a:pt x="0" y="0"/>
                    </a:moveTo>
                    <a:lnTo>
                      <a:pt x="8021" y="30480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E6838B24-BABA-161A-7681-2FF205BFF662}"/>
                  </a:ext>
                </a:extLst>
              </p:cNvPr>
              <p:cNvSpPr/>
              <p:nvPr/>
            </p:nvSpPr>
            <p:spPr>
              <a:xfrm>
                <a:off x="6280484" y="5751095"/>
                <a:ext cx="16042" cy="368968"/>
              </a:xfrm>
              <a:custGeom>
                <a:avLst/>
                <a:gdLst>
                  <a:gd name="connsiteX0" fmla="*/ 0 w 16042"/>
                  <a:gd name="connsiteY0" fmla="*/ 0 h 368968"/>
                  <a:gd name="connsiteX1" fmla="*/ 16042 w 16042"/>
                  <a:gd name="connsiteY1" fmla="*/ 368968 h 368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042" h="368968">
                    <a:moveTo>
                      <a:pt x="0" y="0"/>
                    </a:moveTo>
                    <a:lnTo>
                      <a:pt x="16042" y="368968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683289F9-F561-C26A-B489-4C56B3700937}"/>
                  </a:ext>
                </a:extLst>
              </p:cNvPr>
              <p:cNvSpPr/>
              <p:nvPr/>
            </p:nvSpPr>
            <p:spPr>
              <a:xfrm>
                <a:off x="5863389" y="6039782"/>
                <a:ext cx="0" cy="449179"/>
              </a:xfrm>
              <a:custGeom>
                <a:avLst/>
                <a:gdLst>
                  <a:gd name="connsiteX0" fmla="*/ 0 w 0"/>
                  <a:gd name="connsiteY0" fmla="*/ 0 h 449179"/>
                  <a:gd name="connsiteX1" fmla="*/ 0 w 0"/>
                  <a:gd name="connsiteY1" fmla="*/ 449179 h 449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449179">
                    <a:moveTo>
                      <a:pt x="0" y="0"/>
                    </a:moveTo>
                    <a:lnTo>
                      <a:pt x="0" y="449179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B6E493C6-2CB1-3450-E111-85DE481EEBA9}"/>
                  </a:ext>
                </a:extLst>
              </p:cNvPr>
              <p:cNvSpPr/>
              <p:nvPr/>
            </p:nvSpPr>
            <p:spPr>
              <a:xfrm>
                <a:off x="7058528" y="5085348"/>
                <a:ext cx="16042" cy="385010"/>
              </a:xfrm>
              <a:custGeom>
                <a:avLst/>
                <a:gdLst>
                  <a:gd name="connsiteX0" fmla="*/ 0 w 16042"/>
                  <a:gd name="connsiteY0" fmla="*/ 0 h 385010"/>
                  <a:gd name="connsiteX1" fmla="*/ 16042 w 16042"/>
                  <a:gd name="connsiteY1" fmla="*/ 385010 h 385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042" h="385010">
                    <a:moveTo>
                      <a:pt x="0" y="0"/>
                    </a:moveTo>
                    <a:lnTo>
                      <a:pt x="16042" y="38501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8FF9CC73-E562-F038-BFF3-1F68E2736878}"/>
                  </a:ext>
                </a:extLst>
              </p:cNvPr>
              <p:cNvSpPr/>
              <p:nvPr/>
            </p:nvSpPr>
            <p:spPr>
              <a:xfrm>
                <a:off x="7379227" y="4780690"/>
                <a:ext cx="0" cy="441158"/>
              </a:xfrm>
              <a:custGeom>
                <a:avLst/>
                <a:gdLst>
                  <a:gd name="connsiteX0" fmla="*/ 0 w 0"/>
                  <a:gd name="connsiteY0" fmla="*/ 0 h 441158"/>
                  <a:gd name="connsiteX1" fmla="*/ 0 w 0"/>
                  <a:gd name="connsiteY1" fmla="*/ 441158 h 441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441158">
                    <a:moveTo>
                      <a:pt x="0" y="0"/>
                    </a:moveTo>
                    <a:lnTo>
                      <a:pt x="0" y="441158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CBB05124-9FF5-39B6-6EDA-DBC4A6D8C351}"/>
                  </a:ext>
                </a:extLst>
              </p:cNvPr>
              <p:cNvSpPr/>
              <p:nvPr/>
            </p:nvSpPr>
            <p:spPr>
              <a:xfrm>
                <a:off x="3553326" y="4820653"/>
                <a:ext cx="16042" cy="673768"/>
              </a:xfrm>
              <a:custGeom>
                <a:avLst/>
                <a:gdLst>
                  <a:gd name="connsiteX0" fmla="*/ 16042 w 16042"/>
                  <a:gd name="connsiteY0" fmla="*/ 0 h 673768"/>
                  <a:gd name="connsiteX1" fmla="*/ 0 w 16042"/>
                  <a:gd name="connsiteY1" fmla="*/ 673768 h 673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042" h="673768">
                    <a:moveTo>
                      <a:pt x="16042" y="0"/>
                    </a:moveTo>
                    <a:lnTo>
                      <a:pt x="0" y="673768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80FE6916-2CCF-937E-91C6-19703D17471E}"/>
                  </a:ext>
                </a:extLst>
              </p:cNvPr>
              <p:cNvSpPr/>
              <p:nvPr/>
            </p:nvSpPr>
            <p:spPr>
              <a:xfrm>
                <a:off x="3938337" y="5229726"/>
                <a:ext cx="8021" cy="537411"/>
              </a:xfrm>
              <a:custGeom>
                <a:avLst/>
                <a:gdLst>
                  <a:gd name="connsiteX0" fmla="*/ 8021 w 8021"/>
                  <a:gd name="connsiteY0" fmla="*/ 0 h 537411"/>
                  <a:gd name="connsiteX1" fmla="*/ 0 w 8021"/>
                  <a:gd name="connsiteY1" fmla="*/ 537411 h 537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021" h="537411">
                    <a:moveTo>
                      <a:pt x="8021" y="0"/>
                    </a:moveTo>
                    <a:lnTo>
                      <a:pt x="0" y="537411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83D894D6-342E-1CC7-9FFE-D0DBDD9D4421}"/>
                  </a:ext>
                </a:extLst>
              </p:cNvPr>
              <p:cNvSpPr/>
              <p:nvPr/>
            </p:nvSpPr>
            <p:spPr>
              <a:xfrm>
                <a:off x="4339389" y="5398168"/>
                <a:ext cx="8022" cy="657727"/>
              </a:xfrm>
              <a:custGeom>
                <a:avLst/>
                <a:gdLst>
                  <a:gd name="connsiteX0" fmla="*/ 0 w 8022"/>
                  <a:gd name="connsiteY0" fmla="*/ 0 h 657727"/>
                  <a:gd name="connsiteX1" fmla="*/ 8022 w 8022"/>
                  <a:gd name="connsiteY1" fmla="*/ 657727 h 657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022" h="657727">
                    <a:moveTo>
                      <a:pt x="0" y="0"/>
                    </a:moveTo>
                    <a:lnTo>
                      <a:pt x="8022" y="657727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A0CD9A83-9E82-0A67-3482-8DF3D823AD62}"/>
                  </a:ext>
                </a:extLst>
              </p:cNvPr>
              <p:cNvSpPr/>
              <p:nvPr/>
            </p:nvSpPr>
            <p:spPr>
              <a:xfrm>
                <a:off x="4724400" y="5654842"/>
                <a:ext cx="16042" cy="681790"/>
              </a:xfrm>
              <a:custGeom>
                <a:avLst/>
                <a:gdLst>
                  <a:gd name="connsiteX0" fmla="*/ 16042 w 16042"/>
                  <a:gd name="connsiteY0" fmla="*/ 0 h 681790"/>
                  <a:gd name="connsiteX1" fmla="*/ 16042 w 16042"/>
                  <a:gd name="connsiteY1" fmla="*/ 0 h 681790"/>
                  <a:gd name="connsiteX2" fmla="*/ 0 w 16042"/>
                  <a:gd name="connsiteY2" fmla="*/ 681790 h 681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042" h="681790">
                    <a:moveTo>
                      <a:pt x="16042" y="0"/>
                    </a:moveTo>
                    <a:lnTo>
                      <a:pt x="16042" y="0"/>
                    </a:lnTo>
                    <a:lnTo>
                      <a:pt x="0" y="68179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45D1EC07-78F4-DFE2-F6DB-5C9F9C64126A}"/>
                  </a:ext>
                </a:extLst>
              </p:cNvPr>
              <p:cNvSpPr/>
              <p:nvPr/>
            </p:nvSpPr>
            <p:spPr>
              <a:xfrm>
                <a:off x="5085347" y="5975542"/>
                <a:ext cx="16042" cy="609600"/>
              </a:xfrm>
              <a:custGeom>
                <a:avLst/>
                <a:gdLst>
                  <a:gd name="connsiteX0" fmla="*/ 16042 w 16042"/>
                  <a:gd name="connsiteY0" fmla="*/ 0 h 609600"/>
                  <a:gd name="connsiteX1" fmla="*/ 0 w 16042"/>
                  <a:gd name="connsiteY1" fmla="*/ 6096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042" h="609600">
                    <a:moveTo>
                      <a:pt x="16042" y="0"/>
                    </a:moveTo>
                    <a:lnTo>
                      <a:pt x="0" y="60960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5E786A62-A39E-AFB3-A9A0-EEE12373A04E}"/>
                  </a:ext>
                </a:extLst>
              </p:cNvPr>
              <p:cNvSpPr/>
              <p:nvPr/>
            </p:nvSpPr>
            <p:spPr>
              <a:xfrm>
                <a:off x="2831432" y="4251087"/>
                <a:ext cx="16042" cy="721895"/>
              </a:xfrm>
              <a:custGeom>
                <a:avLst/>
                <a:gdLst>
                  <a:gd name="connsiteX0" fmla="*/ 16042 w 16042"/>
                  <a:gd name="connsiteY0" fmla="*/ 0 h 721895"/>
                  <a:gd name="connsiteX1" fmla="*/ 0 w 16042"/>
                  <a:gd name="connsiteY1" fmla="*/ 721895 h 721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042" h="721895">
                    <a:moveTo>
                      <a:pt x="16042" y="0"/>
                    </a:moveTo>
                    <a:lnTo>
                      <a:pt x="0" y="721895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129F99BB-763E-0E82-24C6-C96FF4D4BEDF}"/>
                  </a:ext>
                </a:extLst>
              </p:cNvPr>
              <p:cNvSpPr/>
              <p:nvPr/>
            </p:nvSpPr>
            <p:spPr>
              <a:xfrm>
                <a:off x="3192379" y="4539916"/>
                <a:ext cx="16042" cy="689810"/>
              </a:xfrm>
              <a:custGeom>
                <a:avLst/>
                <a:gdLst>
                  <a:gd name="connsiteX0" fmla="*/ 16042 w 16042"/>
                  <a:gd name="connsiteY0" fmla="*/ 0 h 689810"/>
                  <a:gd name="connsiteX1" fmla="*/ 0 w 16042"/>
                  <a:gd name="connsiteY1" fmla="*/ 689810 h 68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042" h="689810">
                    <a:moveTo>
                      <a:pt x="16042" y="0"/>
                    </a:moveTo>
                    <a:lnTo>
                      <a:pt x="0" y="68981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688BA1D2-2E1F-8477-0632-E382C7E82D3D}"/>
                  </a:ext>
                </a:extLst>
              </p:cNvPr>
              <p:cNvSpPr/>
              <p:nvPr/>
            </p:nvSpPr>
            <p:spPr>
              <a:xfrm>
                <a:off x="2422358" y="4066674"/>
                <a:ext cx="16042" cy="609600"/>
              </a:xfrm>
              <a:custGeom>
                <a:avLst/>
                <a:gdLst>
                  <a:gd name="connsiteX0" fmla="*/ 16042 w 16042"/>
                  <a:gd name="connsiteY0" fmla="*/ 0 h 609600"/>
                  <a:gd name="connsiteX1" fmla="*/ 0 w 16042"/>
                  <a:gd name="connsiteY1" fmla="*/ 6096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042" h="609600">
                    <a:moveTo>
                      <a:pt x="16042" y="0"/>
                    </a:moveTo>
                    <a:lnTo>
                      <a:pt x="0" y="60960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917BF753-ED5A-B494-F11C-46142724C4A8}"/>
                  </a:ext>
                </a:extLst>
              </p:cNvPr>
              <p:cNvSpPr/>
              <p:nvPr/>
            </p:nvSpPr>
            <p:spPr>
              <a:xfrm>
                <a:off x="2069432" y="3882189"/>
                <a:ext cx="16042" cy="537411"/>
              </a:xfrm>
              <a:custGeom>
                <a:avLst/>
                <a:gdLst>
                  <a:gd name="connsiteX0" fmla="*/ 16042 w 16042"/>
                  <a:gd name="connsiteY0" fmla="*/ 0 h 537411"/>
                  <a:gd name="connsiteX1" fmla="*/ 0 w 16042"/>
                  <a:gd name="connsiteY1" fmla="*/ 537411 h 537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042" h="537411">
                    <a:moveTo>
                      <a:pt x="16042" y="0"/>
                    </a:moveTo>
                    <a:lnTo>
                      <a:pt x="0" y="537411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DED224E9-F828-B527-BC00-AFD3AEDDB6BB}"/>
                  </a:ext>
                </a:extLst>
              </p:cNvPr>
              <p:cNvSpPr/>
              <p:nvPr/>
            </p:nvSpPr>
            <p:spPr>
              <a:xfrm>
                <a:off x="1788695" y="3898232"/>
                <a:ext cx="5927558" cy="2590800"/>
              </a:xfrm>
              <a:custGeom>
                <a:avLst/>
                <a:gdLst>
                  <a:gd name="connsiteX0" fmla="*/ 0 w 5959642"/>
                  <a:gd name="connsiteY0" fmla="*/ 0 h 2590800"/>
                  <a:gd name="connsiteX1" fmla="*/ 1074821 w 5959642"/>
                  <a:gd name="connsiteY1" fmla="*/ 633663 h 2590800"/>
                  <a:gd name="connsiteX2" fmla="*/ 1804736 w 5959642"/>
                  <a:gd name="connsiteY2" fmla="*/ 1211179 h 2590800"/>
                  <a:gd name="connsiteX3" fmla="*/ 2173705 w 5959642"/>
                  <a:gd name="connsiteY3" fmla="*/ 1540042 h 2590800"/>
                  <a:gd name="connsiteX4" fmla="*/ 2566736 w 5959642"/>
                  <a:gd name="connsiteY4" fmla="*/ 1772652 h 2590800"/>
                  <a:gd name="connsiteX5" fmla="*/ 2975810 w 5959642"/>
                  <a:gd name="connsiteY5" fmla="*/ 2045368 h 2590800"/>
                  <a:gd name="connsiteX6" fmla="*/ 3657600 w 5959642"/>
                  <a:gd name="connsiteY6" fmla="*/ 2590800 h 2590800"/>
                  <a:gd name="connsiteX7" fmla="*/ 4924926 w 5959642"/>
                  <a:gd name="connsiteY7" fmla="*/ 1684421 h 2590800"/>
                  <a:gd name="connsiteX8" fmla="*/ 5959642 w 5959642"/>
                  <a:gd name="connsiteY8" fmla="*/ 721894 h 259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59642" h="2590800">
                    <a:moveTo>
                      <a:pt x="0" y="0"/>
                    </a:moveTo>
                    <a:lnTo>
                      <a:pt x="1074821" y="633663"/>
                    </a:lnTo>
                    <a:lnTo>
                      <a:pt x="1804736" y="1211179"/>
                    </a:lnTo>
                    <a:lnTo>
                      <a:pt x="2173705" y="1540042"/>
                    </a:lnTo>
                    <a:lnTo>
                      <a:pt x="2566736" y="1772652"/>
                    </a:lnTo>
                    <a:lnTo>
                      <a:pt x="2975810" y="2045368"/>
                    </a:lnTo>
                    <a:lnTo>
                      <a:pt x="3657600" y="2590800"/>
                    </a:lnTo>
                    <a:lnTo>
                      <a:pt x="4924926" y="1684421"/>
                    </a:lnTo>
                    <a:lnTo>
                      <a:pt x="5959642" y="721894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83EA8B17-C540-ADDE-A009-465638769A17}"/>
                  </a:ext>
                </a:extLst>
              </p:cNvPr>
              <p:cNvSpPr/>
              <p:nvPr/>
            </p:nvSpPr>
            <p:spPr>
              <a:xfrm>
                <a:off x="1782697" y="4066674"/>
                <a:ext cx="5939554" cy="2590800"/>
              </a:xfrm>
              <a:custGeom>
                <a:avLst/>
                <a:gdLst>
                  <a:gd name="connsiteX0" fmla="*/ 0 w 5975684"/>
                  <a:gd name="connsiteY0" fmla="*/ 0 h 2598821"/>
                  <a:gd name="connsiteX1" fmla="*/ 3665621 w 5975684"/>
                  <a:gd name="connsiteY1" fmla="*/ 2598821 h 2598821"/>
                  <a:gd name="connsiteX2" fmla="*/ 4940968 w 5975684"/>
                  <a:gd name="connsiteY2" fmla="*/ 1612231 h 2598821"/>
                  <a:gd name="connsiteX3" fmla="*/ 5975684 w 5975684"/>
                  <a:gd name="connsiteY3" fmla="*/ 689810 h 2598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75684" h="2598821">
                    <a:moveTo>
                      <a:pt x="0" y="0"/>
                    </a:moveTo>
                    <a:lnTo>
                      <a:pt x="3665621" y="2598821"/>
                    </a:lnTo>
                    <a:lnTo>
                      <a:pt x="4940968" y="1612231"/>
                    </a:lnTo>
                    <a:lnTo>
                      <a:pt x="5975684" y="68981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2BCAB397-7469-7A6E-BE07-D2AD1CCB5CBE}"/>
                  </a:ext>
                </a:extLst>
              </p:cNvPr>
              <p:cNvSpPr/>
              <p:nvPr/>
            </p:nvSpPr>
            <p:spPr>
              <a:xfrm>
                <a:off x="1782697" y="3716090"/>
                <a:ext cx="5939554" cy="3123526"/>
              </a:xfrm>
              <a:custGeom>
                <a:avLst/>
                <a:gdLst>
                  <a:gd name="connsiteX0" fmla="*/ 5939554 w 5939554"/>
                  <a:gd name="connsiteY0" fmla="*/ 728283 h 3123526"/>
                  <a:gd name="connsiteX1" fmla="*/ 5939554 w 5939554"/>
                  <a:gd name="connsiteY1" fmla="*/ 1213806 h 3123526"/>
                  <a:gd name="connsiteX2" fmla="*/ 3657600 w 5939554"/>
                  <a:gd name="connsiteY2" fmla="*/ 3123526 h 3123526"/>
                  <a:gd name="connsiteX3" fmla="*/ 0 w 5939554"/>
                  <a:gd name="connsiteY3" fmla="*/ 493614 h 3123526"/>
                  <a:gd name="connsiteX4" fmla="*/ 8092 w 5939554"/>
                  <a:gd name="connsiteY4" fmla="*/ 0 h 3123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39554" h="3123526">
                    <a:moveTo>
                      <a:pt x="5939554" y="728283"/>
                    </a:moveTo>
                    <a:lnTo>
                      <a:pt x="5939554" y="1213806"/>
                    </a:lnTo>
                    <a:lnTo>
                      <a:pt x="3657600" y="3123526"/>
                    </a:lnTo>
                    <a:lnTo>
                      <a:pt x="0" y="493614"/>
                    </a:lnTo>
                    <a:lnTo>
                      <a:pt x="8092" y="0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F8113DB2-C68B-36A3-337B-1455C87ACB14}"/>
                  </a:ext>
                </a:extLst>
              </p:cNvPr>
              <p:cNvSpPr/>
              <p:nvPr/>
            </p:nvSpPr>
            <p:spPr>
              <a:xfrm>
                <a:off x="5429756" y="6352248"/>
                <a:ext cx="8092" cy="477430"/>
              </a:xfrm>
              <a:custGeom>
                <a:avLst/>
                <a:gdLst>
                  <a:gd name="connsiteX0" fmla="*/ 0 w 8092"/>
                  <a:gd name="connsiteY0" fmla="*/ 477430 h 477430"/>
                  <a:gd name="connsiteX1" fmla="*/ 8092 w 8092"/>
                  <a:gd name="connsiteY1" fmla="*/ 0 h 47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092" h="477430">
                    <a:moveTo>
                      <a:pt x="0" y="477430"/>
                    </a:moveTo>
                    <a:lnTo>
                      <a:pt x="8092" y="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EC4BF6E1-84E9-55B5-D026-50F6E053D4E1}"/>
                </a:ext>
              </a:extLst>
            </p:cNvPr>
            <p:cNvGrpSpPr/>
            <p:nvPr/>
          </p:nvGrpSpPr>
          <p:grpSpPr>
            <a:xfrm>
              <a:off x="1451814" y="952451"/>
              <a:ext cx="4291263" cy="3737810"/>
              <a:chOff x="2462463" y="1812759"/>
              <a:chExt cx="4291263" cy="3737810"/>
            </a:xfrm>
          </p:grpSpPr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1A600955-E77F-BD3B-434D-DF5CB69AFAE1}"/>
                  </a:ext>
                </a:extLst>
              </p:cNvPr>
              <p:cNvSpPr/>
              <p:nvPr/>
            </p:nvSpPr>
            <p:spPr>
              <a:xfrm>
                <a:off x="2462463" y="1860885"/>
                <a:ext cx="4291263" cy="3689684"/>
              </a:xfrm>
              <a:custGeom>
                <a:avLst/>
                <a:gdLst>
                  <a:gd name="connsiteX0" fmla="*/ 1155032 w 4291263"/>
                  <a:gd name="connsiteY0" fmla="*/ 0 h 3689684"/>
                  <a:gd name="connsiteX1" fmla="*/ 1540042 w 4291263"/>
                  <a:gd name="connsiteY1" fmla="*/ 24063 h 3689684"/>
                  <a:gd name="connsiteX2" fmla="*/ 2237874 w 4291263"/>
                  <a:gd name="connsiteY2" fmla="*/ 352926 h 3689684"/>
                  <a:gd name="connsiteX3" fmla="*/ 2671011 w 4291263"/>
                  <a:gd name="connsiteY3" fmla="*/ 1235242 h 3689684"/>
                  <a:gd name="connsiteX4" fmla="*/ 3176337 w 4291263"/>
                  <a:gd name="connsiteY4" fmla="*/ 1459831 h 3689684"/>
                  <a:gd name="connsiteX5" fmla="*/ 3545305 w 4291263"/>
                  <a:gd name="connsiteY5" fmla="*/ 1748589 h 3689684"/>
                  <a:gd name="connsiteX6" fmla="*/ 3930316 w 4291263"/>
                  <a:gd name="connsiteY6" fmla="*/ 2069431 h 3689684"/>
                  <a:gd name="connsiteX7" fmla="*/ 4090737 w 4291263"/>
                  <a:gd name="connsiteY7" fmla="*/ 2229852 h 3689684"/>
                  <a:gd name="connsiteX8" fmla="*/ 4138863 w 4291263"/>
                  <a:gd name="connsiteY8" fmla="*/ 2422358 h 3689684"/>
                  <a:gd name="connsiteX9" fmla="*/ 4130842 w 4291263"/>
                  <a:gd name="connsiteY9" fmla="*/ 2662989 h 3689684"/>
                  <a:gd name="connsiteX10" fmla="*/ 4227095 w 4291263"/>
                  <a:gd name="connsiteY10" fmla="*/ 3096126 h 3689684"/>
                  <a:gd name="connsiteX11" fmla="*/ 4283242 w 4291263"/>
                  <a:gd name="connsiteY11" fmla="*/ 3320716 h 3689684"/>
                  <a:gd name="connsiteX12" fmla="*/ 4291263 w 4291263"/>
                  <a:gd name="connsiteY12" fmla="*/ 3545305 h 3689684"/>
                  <a:gd name="connsiteX13" fmla="*/ 4267200 w 4291263"/>
                  <a:gd name="connsiteY13" fmla="*/ 3649579 h 3689684"/>
                  <a:gd name="connsiteX14" fmla="*/ 4195011 w 4291263"/>
                  <a:gd name="connsiteY14" fmla="*/ 3689684 h 3689684"/>
                  <a:gd name="connsiteX15" fmla="*/ 4138863 w 4291263"/>
                  <a:gd name="connsiteY15" fmla="*/ 3665621 h 3689684"/>
                  <a:gd name="connsiteX16" fmla="*/ 3994484 w 4291263"/>
                  <a:gd name="connsiteY16" fmla="*/ 3641558 h 3689684"/>
                  <a:gd name="connsiteX17" fmla="*/ 3962400 w 4291263"/>
                  <a:gd name="connsiteY17" fmla="*/ 3633537 h 3689684"/>
                  <a:gd name="connsiteX18" fmla="*/ 3601453 w 4291263"/>
                  <a:gd name="connsiteY18" fmla="*/ 3617495 h 3689684"/>
                  <a:gd name="connsiteX19" fmla="*/ 2983832 w 4291263"/>
                  <a:gd name="connsiteY19" fmla="*/ 3465095 h 3689684"/>
                  <a:gd name="connsiteX20" fmla="*/ 2622884 w 4291263"/>
                  <a:gd name="connsiteY20" fmla="*/ 3360821 h 3689684"/>
                  <a:gd name="connsiteX21" fmla="*/ 2085474 w 4291263"/>
                  <a:gd name="connsiteY21" fmla="*/ 3048000 h 3689684"/>
                  <a:gd name="connsiteX22" fmla="*/ 1483895 w 4291263"/>
                  <a:gd name="connsiteY22" fmla="*/ 2887579 h 3689684"/>
                  <a:gd name="connsiteX23" fmla="*/ 1155032 w 4291263"/>
                  <a:gd name="connsiteY23" fmla="*/ 2574758 h 3689684"/>
                  <a:gd name="connsiteX24" fmla="*/ 834190 w 4291263"/>
                  <a:gd name="connsiteY24" fmla="*/ 2237873 h 3689684"/>
                  <a:gd name="connsiteX25" fmla="*/ 473242 w 4291263"/>
                  <a:gd name="connsiteY25" fmla="*/ 1900989 h 3689684"/>
                  <a:gd name="connsiteX26" fmla="*/ 40105 w 4291263"/>
                  <a:gd name="connsiteY26" fmla="*/ 1411705 h 3689684"/>
                  <a:gd name="connsiteX27" fmla="*/ 0 w 4291263"/>
                  <a:gd name="connsiteY27" fmla="*/ 673768 h 3689684"/>
                  <a:gd name="connsiteX28" fmla="*/ 385011 w 4291263"/>
                  <a:gd name="connsiteY28" fmla="*/ 288758 h 3689684"/>
                  <a:gd name="connsiteX29" fmla="*/ 521369 w 4291263"/>
                  <a:gd name="connsiteY29" fmla="*/ 296779 h 3689684"/>
                  <a:gd name="connsiteX30" fmla="*/ 1155032 w 4291263"/>
                  <a:gd name="connsiteY30" fmla="*/ 0 h 3689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291263" h="3689684">
                    <a:moveTo>
                      <a:pt x="1155032" y="0"/>
                    </a:moveTo>
                    <a:lnTo>
                      <a:pt x="1540042" y="24063"/>
                    </a:lnTo>
                    <a:lnTo>
                      <a:pt x="2237874" y="352926"/>
                    </a:lnTo>
                    <a:lnTo>
                      <a:pt x="2671011" y="1235242"/>
                    </a:lnTo>
                    <a:lnTo>
                      <a:pt x="3176337" y="1459831"/>
                    </a:lnTo>
                    <a:lnTo>
                      <a:pt x="3545305" y="1748589"/>
                    </a:lnTo>
                    <a:lnTo>
                      <a:pt x="3930316" y="2069431"/>
                    </a:lnTo>
                    <a:lnTo>
                      <a:pt x="4090737" y="2229852"/>
                    </a:lnTo>
                    <a:lnTo>
                      <a:pt x="4138863" y="2422358"/>
                    </a:lnTo>
                    <a:lnTo>
                      <a:pt x="4130842" y="2662989"/>
                    </a:lnTo>
                    <a:lnTo>
                      <a:pt x="4227095" y="3096126"/>
                    </a:lnTo>
                    <a:lnTo>
                      <a:pt x="4283242" y="3320716"/>
                    </a:lnTo>
                    <a:lnTo>
                      <a:pt x="4291263" y="3545305"/>
                    </a:lnTo>
                    <a:lnTo>
                      <a:pt x="4267200" y="3649579"/>
                    </a:lnTo>
                    <a:lnTo>
                      <a:pt x="4195011" y="3689684"/>
                    </a:lnTo>
                    <a:lnTo>
                      <a:pt x="4138863" y="3665621"/>
                    </a:lnTo>
                    <a:lnTo>
                      <a:pt x="3994484" y="3641558"/>
                    </a:lnTo>
                    <a:lnTo>
                      <a:pt x="3962400" y="3633537"/>
                    </a:lnTo>
                    <a:lnTo>
                      <a:pt x="3601453" y="3617495"/>
                    </a:lnTo>
                    <a:lnTo>
                      <a:pt x="2983832" y="3465095"/>
                    </a:lnTo>
                    <a:lnTo>
                      <a:pt x="2622884" y="3360821"/>
                    </a:lnTo>
                    <a:lnTo>
                      <a:pt x="2085474" y="3048000"/>
                    </a:lnTo>
                    <a:lnTo>
                      <a:pt x="1483895" y="2887579"/>
                    </a:lnTo>
                    <a:lnTo>
                      <a:pt x="1155032" y="2574758"/>
                    </a:lnTo>
                    <a:lnTo>
                      <a:pt x="834190" y="2237873"/>
                    </a:lnTo>
                    <a:lnTo>
                      <a:pt x="473242" y="1900989"/>
                    </a:lnTo>
                    <a:lnTo>
                      <a:pt x="40105" y="1411705"/>
                    </a:lnTo>
                    <a:lnTo>
                      <a:pt x="0" y="673768"/>
                    </a:lnTo>
                    <a:lnTo>
                      <a:pt x="385011" y="288758"/>
                    </a:lnTo>
                    <a:lnTo>
                      <a:pt x="521369" y="296779"/>
                    </a:lnTo>
                    <a:lnTo>
                      <a:pt x="1155032" y="0"/>
                    </a:lnTo>
                    <a:close/>
                  </a:path>
                </a:pathLst>
              </a:custGeom>
              <a:solidFill>
                <a:srgbClr val="66B2B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DF963517-5D1D-AED9-0F7C-CFF2B1F0575D}"/>
                  </a:ext>
                </a:extLst>
              </p:cNvPr>
              <p:cNvSpPr/>
              <p:nvPr/>
            </p:nvSpPr>
            <p:spPr>
              <a:xfrm>
                <a:off x="2462463" y="1812759"/>
                <a:ext cx="4291263" cy="3689684"/>
              </a:xfrm>
              <a:custGeom>
                <a:avLst/>
                <a:gdLst>
                  <a:gd name="connsiteX0" fmla="*/ 1155032 w 4291263"/>
                  <a:gd name="connsiteY0" fmla="*/ 0 h 3689684"/>
                  <a:gd name="connsiteX1" fmla="*/ 1540042 w 4291263"/>
                  <a:gd name="connsiteY1" fmla="*/ 24063 h 3689684"/>
                  <a:gd name="connsiteX2" fmla="*/ 2237874 w 4291263"/>
                  <a:gd name="connsiteY2" fmla="*/ 352926 h 3689684"/>
                  <a:gd name="connsiteX3" fmla="*/ 2671011 w 4291263"/>
                  <a:gd name="connsiteY3" fmla="*/ 1235242 h 3689684"/>
                  <a:gd name="connsiteX4" fmla="*/ 3176337 w 4291263"/>
                  <a:gd name="connsiteY4" fmla="*/ 1459831 h 3689684"/>
                  <a:gd name="connsiteX5" fmla="*/ 3545305 w 4291263"/>
                  <a:gd name="connsiteY5" fmla="*/ 1748589 h 3689684"/>
                  <a:gd name="connsiteX6" fmla="*/ 3930316 w 4291263"/>
                  <a:gd name="connsiteY6" fmla="*/ 2069431 h 3689684"/>
                  <a:gd name="connsiteX7" fmla="*/ 4090737 w 4291263"/>
                  <a:gd name="connsiteY7" fmla="*/ 2229852 h 3689684"/>
                  <a:gd name="connsiteX8" fmla="*/ 4138863 w 4291263"/>
                  <a:gd name="connsiteY8" fmla="*/ 2422358 h 3689684"/>
                  <a:gd name="connsiteX9" fmla="*/ 4130842 w 4291263"/>
                  <a:gd name="connsiteY9" fmla="*/ 2662989 h 3689684"/>
                  <a:gd name="connsiteX10" fmla="*/ 4227095 w 4291263"/>
                  <a:gd name="connsiteY10" fmla="*/ 3096126 h 3689684"/>
                  <a:gd name="connsiteX11" fmla="*/ 4283242 w 4291263"/>
                  <a:gd name="connsiteY11" fmla="*/ 3320716 h 3689684"/>
                  <a:gd name="connsiteX12" fmla="*/ 4291263 w 4291263"/>
                  <a:gd name="connsiteY12" fmla="*/ 3545305 h 3689684"/>
                  <a:gd name="connsiteX13" fmla="*/ 4267200 w 4291263"/>
                  <a:gd name="connsiteY13" fmla="*/ 3649579 h 3689684"/>
                  <a:gd name="connsiteX14" fmla="*/ 4195011 w 4291263"/>
                  <a:gd name="connsiteY14" fmla="*/ 3689684 h 3689684"/>
                  <a:gd name="connsiteX15" fmla="*/ 4138863 w 4291263"/>
                  <a:gd name="connsiteY15" fmla="*/ 3665621 h 3689684"/>
                  <a:gd name="connsiteX16" fmla="*/ 3994484 w 4291263"/>
                  <a:gd name="connsiteY16" fmla="*/ 3641558 h 3689684"/>
                  <a:gd name="connsiteX17" fmla="*/ 3962400 w 4291263"/>
                  <a:gd name="connsiteY17" fmla="*/ 3633537 h 3689684"/>
                  <a:gd name="connsiteX18" fmla="*/ 3601453 w 4291263"/>
                  <a:gd name="connsiteY18" fmla="*/ 3617495 h 3689684"/>
                  <a:gd name="connsiteX19" fmla="*/ 2983832 w 4291263"/>
                  <a:gd name="connsiteY19" fmla="*/ 3465095 h 3689684"/>
                  <a:gd name="connsiteX20" fmla="*/ 2622884 w 4291263"/>
                  <a:gd name="connsiteY20" fmla="*/ 3360821 h 3689684"/>
                  <a:gd name="connsiteX21" fmla="*/ 2085474 w 4291263"/>
                  <a:gd name="connsiteY21" fmla="*/ 3048000 h 3689684"/>
                  <a:gd name="connsiteX22" fmla="*/ 1483895 w 4291263"/>
                  <a:gd name="connsiteY22" fmla="*/ 2887579 h 3689684"/>
                  <a:gd name="connsiteX23" fmla="*/ 1155032 w 4291263"/>
                  <a:gd name="connsiteY23" fmla="*/ 2574758 h 3689684"/>
                  <a:gd name="connsiteX24" fmla="*/ 834190 w 4291263"/>
                  <a:gd name="connsiteY24" fmla="*/ 2237873 h 3689684"/>
                  <a:gd name="connsiteX25" fmla="*/ 473242 w 4291263"/>
                  <a:gd name="connsiteY25" fmla="*/ 1900989 h 3689684"/>
                  <a:gd name="connsiteX26" fmla="*/ 40105 w 4291263"/>
                  <a:gd name="connsiteY26" fmla="*/ 1411705 h 3689684"/>
                  <a:gd name="connsiteX27" fmla="*/ 0 w 4291263"/>
                  <a:gd name="connsiteY27" fmla="*/ 673768 h 3689684"/>
                  <a:gd name="connsiteX28" fmla="*/ 385011 w 4291263"/>
                  <a:gd name="connsiteY28" fmla="*/ 288758 h 3689684"/>
                  <a:gd name="connsiteX29" fmla="*/ 521369 w 4291263"/>
                  <a:gd name="connsiteY29" fmla="*/ 296779 h 3689684"/>
                  <a:gd name="connsiteX30" fmla="*/ 1155032 w 4291263"/>
                  <a:gd name="connsiteY30" fmla="*/ 0 h 3689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291263" h="3689684">
                    <a:moveTo>
                      <a:pt x="1155032" y="0"/>
                    </a:moveTo>
                    <a:lnTo>
                      <a:pt x="1540042" y="24063"/>
                    </a:lnTo>
                    <a:lnTo>
                      <a:pt x="2237874" y="352926"/>
                    </a:lnTo>
                    <a:lnTo>
                      <a:pt x="2671011" y="1235242"/>
                    </a:lnTo>
                    <a:lnTo>
                      <a:pt x="3176337" y="1459831"/>
                    </a:lnTo>
                    <a:lnTo>
                      <a:pt x="3545305" y="1748589"/>
                    </a:lnTo>
                    <a:lnTo>
                      <a:pt x="3930316" y="2069431"/>
                    </a:lnTo>
                    <a:lnTo>
                      <a:pt x="4090737" y="2229852"/>
                    </a:lnTo>
                    <a:lnTo>
                      <a:pt x="4138863" y="2422358"/>
                    </a:lnTo>
                    <a:lnTo>
                      <a:pt x="4130842" y="2662989"/>
                    </a:lnTo>
                    <a:lnTo>
                      <a:pt x="4227095" y="3096126"/>
                    </a:lnTo>
                    <a:lnTo>
                      <a:pt x="4283242" y="3320716"/>
                    </a:lnTo>
                    <a:lnTo>
                      <a:pt x="4291263" y="3545305"/>
                    </a:lnTo>
                    <a:lnTo>
                      <a:pt x="4267200" y="3649579"/>
                    </a:lnTo>
                    <a:lnTo>
                      <a:pt x="4195011" y="3689684"/>
                    </a:lnTo>
                    <a:lnTo>
                      <a:pt x="4138863" y="3665621"/>
                    </a:lnTo>
                    <a:lnTo>
                      <a:pt x="3994484" y="3641558"/>
                    </a:lnTo>
                    <a:lnTo>
                      <a:pt x="3962400" y="3633537"/>
                    </a:lnTo>
                    <a:lnTo>
                      <a:pt x="3601453" y="3617495"/>
                    </a:lnTo>
                    <a:lnTo>
                      <a:pt x="2983832" y="3465095"/>
                    </a:lnTo>
                    <a:lnTo>
                      <a:pt x="2622884" y="3360821"/>
                    </a:lnTo>
                    <a:lnTo>
                      <a:pt x="2085474" y="3048000"/>
                    </a:lnTo>
                    <a:lnTo>
                      <a:pt x="1483895" y="2887579"/>
                    </a:lnTo>
                    <a:lnTo>
                      <a:pt x="1155032" y="2574758"/>
                    </a:lnTo>
                    <a:lnTo>
                      <a:pt x="834190" y="2237873"/>
                    </a:lnTo>
                    <a:lnTo>
                      <a:pt x="473242" y="1900989"/>
                    </a:lnTo>
                    <a:lnTo>
                      <a:pt x="40105" y="1411705"/>
                    </a:lnTo>
                    <a:lnTo>
                      <a:pt x="0" y="673768"/>
                    </a:lnTo>
                    <a:lnTo>
                      <a:pt x="385011" y="288758"/>
                    </a:lnTo>
                    <a:lnTo>
                      <a:pt x="521369" y="296779"/>
                    </a:lnTo>
                    <a:lnTo>
                      <a:pt x="1155032" y="0"/>
                    </a:lnTo>
                    <a:close/>
                  </a:path>
                </a:pathLst>
              </a:custGeom>
              <a:solidFill>
                <a:srgbClr val="B2D9D8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6523565-CBB1-7511-BCE1-30454C0A6273}"/>
                </a:ext>
              </a:extLst>
            </p:cNvPr>
            <p:cNvGrpSpPr/>
            <p:nvPr/>
          </p:nvGrpSpPr>
          <p:grpSpPr>
            <a:xfrm>
              <a:off x="1763784" y="1178318"/>
              <a:ext cx="3914416" cy="3449053"/>
              <a:chOff x="2791184" y="2013284"/>
              <a:chExt cx="3914416" cy="3449053"/>
            </a:xfrm>
          </p:grpSpPr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67C68E16-A172-F5F7-3E8A-21F999DB86C7}"/>
                  </a:ext>
                </a:extLst>
              </p:cNvPr>
              <p:cNvSpPr/>
              <p:nvPr/>
            </p:nvSpPr>
            <p:spPr>
              <a:xfrm>
                <a:off x="3625516" y="3457074"/>
                <a:ext cx="1034716" cy="681789"/>
              </a:xfrm>
              <a:custGeom>
                <a:avLst/>
                <a:gdLst>
                  <a:gd name="connsiteX0" fmla="*/ 8021 w 1034716"/>
                  <a:gd name="connsiteY0" fmla="*/ 0 h 681789"/>
                  <a:gd name="connsiteX1" fmla="*/ 0 w 1034716"/>
                  <a:gd name="connsiteY1" fmla="*/ 256673 h 681789"/>
                  <a:gd name="connsiteX2" fmla="*/ 136358 w 1034716"/>
                  <a:gd name="connsiteY2" fmla="*/ 336884 h 681789"/>
                  <a:gd name="connsiteX3" fmla="*/ 168442 w 1034716"/>
                  <a:gd name="connsiteY3" fmla="*/ 304800 h 681789"/>
                  <a:gd name="connsiteX4" fmla="*/ 240631 w 1034716"/>
                  <a:gd name="connsiteY4" fmla="*/ 304800 h 681789"/>
                  <a:gd name="connsiteX5" fmla="*/ 320842 w 1034716"/>
                  <a:gd name="connsiteY5" fmla="*/ 409073 h 681789"/>
                  <a:gd name="connsiteX6" fmla="*/ 312821 w 1034716"/>
                  <a:gd name="connsiteY6" fmla="*/ 465221 h 681789"/>
                  <a:gd name="connsiteX7" fmla="*/ 425116 w 1034716"/>
                  <a:gd name="connsiteY7" fmla="*/ 553452 h 681789"/>
                  <a:gd name="connsiteX8" fmla="*/ 561473 w 1034716"/>
                  <a:gd name="connsiteY8" fmla="*/ 601579 h 681789"/>
                  <a:gd name="connsiteX9" fmla="*/ 818147 w 1034716"/>
                  <a:gd name="connsiteY9" fmla="*/ 601579 h 681789"/>
                  <a:gd name="connsiteX10" fmla="*/ 1034716 w 1034716"/>
                  <a:gd name="connsiteY10" fmla="*/ 681789 h 681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34716" h="681789">
                    <a:moveTo>
                      <a:pt x="8021" y="0"/>
                    </a:moveTo>
                    <a:lnTo>
                      <a:pt x="0" y="256673"/>
                    </a:lnTo>
                    <a:lnTo>
                      <a:pt x="136358" y="336884"/>
                    </a:lnTo>
                    <a:lnTo>
                      <a:pt x="168442" y="304800"/>
                    </a:lnTo>
                    <a:lnTo>
                      <a:pt x="240631" y="304800"/>
                    </a:lnTo>
                    <a:lnTo>
                      <a:pt x="320842" y="409073"/>
                    </a:lnTo>
                    <a:lnTo>
                      <a:pt x="312821" y="465221"/>
                    </a:lnTo>
                    <a:lnTo>
                      <a:pt x="425116" y="553452"/>
                    </a:lnTo>
                    <a:lnTo>
                      <a:pt x="561473" y="601579"/>
                    </a:lnTo>
                    <a:lnTo>
                      <a:pt x="818147" y="601579"/>
                    </a:lnTo>
                    <a:lnTo>
                      <a:pt x="1034716" y="681789"/>
                    </a:lnTo>
                  </a:path>
                </a:pathLst>
              </a:cu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67A29670-5D9E-35A2-E61F-C8917BF84BFD}"/>
                  </a:ext>
                </a:extLst>
              </p:cNvPr>
              <p:cNvSpPr/>
              <p:nvPr/>
            </p:nvSpPr>
            <p:spPr>
              <a:xfrm>
                <a:off x="4676274" y="3288632"/>
                <a:ext cx="577515" cy="914400"/>
              </a:xfrm>
              <a:custGeom>
                <a:avLst/>
                <a:gdLst>
                  <a:gd name="connsiteX0" fmla="*/ 0 w 577515"/>
                  <a:gd name="connsiteY0" fmla="*/ 0 h 914400"/>
                  <a:gd name="connsiteX1" fmla="*/ 152400 w 577515"/>
                  <a:gd name="connsiteY1" fmla="*/ 96252 h 914400"/>
                  <a:gd name="connsiteX2" fmla="*/ 144379 w 577515"/>
                  <a:gd name="connsiteY2" fmla="*/ 176463 h 914400"/>
                  <a:gd name="connsiteX3" fmla="*/ 192505 w 577515"/>
                  <a:gd name="connsiteY3" fmla="*/ 272715 h 914400"/>
                  <a:gd name="connsiteX4" fmla="*/ 256673 w 577515"/>
                  <a:gd name="connsiteY4" fmla="*/ 264694 h 914400"/>
                  <a:gd name="connsiteX5" fmla="*/ 312821 w 577515"/>
                  <a:gd name="connsiteY5" fmla="*/ 224589 h 914400"/>
                  <a:gd name="connsiteX6" fmla="*/ 401052 w 577515"/>
                  <a:gd name="connsiteY6" fmla="*/ 393031 h 914400"/>
                  <a:gd name="connsiteX7" fmla="*/ 577515 w 577515"/>
                  <a:gd name="connsiteY7" fmla="*/ 489284 h 914400"/>
                  <a:gd name="connsiteX8" fmla="*/ 521368 w 577515"/>
                  <a:gd name="connsiteY8" fmla="*/ 577515 h 914400"/>
                  <a:gd name="connsiteX9" fmla="*/ 529389 w 577515"/>
                  <a:gd name="connsiteY9" fmla="*/ 673768 h 914400"/>
                  <a:gd name="connsiteX10" fmla="*/ 505326 w 577515"/>
                  <a:gd name="connsiteY10" fmla="*/ 729915 h 914400"/>
                  <a:gd name="connsiteX11" fmla="*/ 497305 w 577515"/>
                  <a:gd name="connsiteY11" fmla="*/ 810126 h 914400"/>
                  <a:gd name="connsiteX12" fmla="*/ 561473 w 577515"/>
                  <a:gd name="connsiteY12" fmla="*/ 9144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7515" h="914400">
                    <a:moveTo>
                      <a:pt x="0" y="0"/>
                    </a:moveTo>
                    <a:lnTo>
                      <a:pt x="152400" y="96252"/>
                    </a:lnTo>
                    <a:lnTo>
                      <a:pt x="144379" y="176463"/>
                    </a:lnTo>
                    <a:lnTo>
                      <a:pt x="192505" y="272715"/>
                    </a:lnTo>
                    <a:lnTo>
                      <a:pt x="256673" y="264694"/>
                    </a:lnTo>
                    <a:lnTo>
                      <a:pt x="312821" y="224589"/>
                    </a:lnTo>
                    <a:lnTo>
                      <a:pt x="401052" y="393031"/>
                    </a:lnTo>
                    <a:lnTo>
                      <a:pt x="577515" y="489284"/>
                    </a:lnTo>
                    <a:lnTo>
                      <a:pt x="521368" y="577515"/>
                    </a:lnTo>
                    <a:lnTo>
                      <a:pt x="529389" y="673768"/>
                    </a:lnTo>
                    <a:lnTo>
                      <a:pt x="505326" y="729915"/>
                    </a:lnTo>
                    <a:lnTo>
                      <a:pt x="497305" y="810126"/>
                    </a:lnTo>
                    <a:lnTo>
                      <a:pt x="561473" y="914400"/>
                    </a:lnTo>
                  </a:path>
                </a:pathLst>
              </a:cu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D9711986-B839-20AD-4213-0E9054ECB782}"/>
                  </a:ext>
                </a:extLst>
              </p:cNvPr>
              <p:cNvSpPr/>
              <p:nvPr/>
            </p:nvSpPr>
            <p:spPr>
              <a:xfrm>
                <a:off x="5881824" y="3869737"/>
                <a:ext cx="248653" cy="986590"/>
              </a:xfrm>
              <a:custGeom>
                <a:avLst/>
                <a:gdLst>
                  <a:gd name="connsiteX0" fmla="*/ 16043 w 248653"/>
                  <a:gd name="connsiteY0" fmla="*/ 0 h 986590"/>
                  <a:gd name="connsiteX1" fmla="*/ 0 w 248653"/>
                  <a:gd name="connsiteY1" fmla="*/ 64169 h 986590"/>
                  <a:gd name="connsiteX2" fmla="*/ 16043 w 248653"/>
                  <a:gd name="connsiteY2" fmla="*/ 128337 h 986590"/>
                  <a:gd name="connsiteX3" fmla="*/ 184485 w 248653"/>
                  <a:gd name="connsiteY3" fmla="*/ 312821 h 986590"/>
                  <a:gd name="connsiteX4" fmla="*/ 200527 w 248653"/>
                  <a:gd name="connsiteY4" fmla="*/ 481263 h 986590"/>
                  <a:gd name="connsiteX5" fmla="*/ 232611 w 248653"/>
                  <a:gd name="connsiteY5" fmla="*/ 593558 h 986590"/>
                  <a:gd name="connsiteX6" fmla="*/ 248653 w 248653"/>
                  <a:gd name="connsiteY6" fmla="*/ 705853 h 986590"/>
                  <a:gd name="connsiteX7" fmla="*/ 240632 w 248653"/>
                  <a:gd name="connsiteY7" fmla="*/ 858253 h 986590"/>
                  <a:gd name="connsiteX8" fmla="*/ 224590 w 248653"/>
                  <a:gd name="connsiteY8" fmla="*/ 922421 h 986590"/>
                  <a:gd name="connsiteX9" fmla="*/ 208548 w 248653"/>
                  <a:gd name="connsiteY9" fmla="*/ 986590 h 986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8653" h="986590">
                    <a:moveTo>
                      <a:pt x="16043" y="0"/>
                    </a:moveTo>
                    <a:lnTo>
                      <a:pt x="0" y="64169"/>
                    </a:lnTo>
                    <a:lnTo>
                      <a:pt x="16043" y="128337"/>
                    </a:lnTo>
                    <a:lnTo>
                      <a:pt x="184485" y="312821"/>
                    </a:lnTo>
                    <a:lnTo>
                      <a:pt x="200527" y="481263"/>
                    </a:lnTo>
                    <a:lnTo>
                      <a:pt x="232611" y="593558"/>
                    </a:lnTo>
                    <a:lnTo>
                      <a:pt x="248653" y="705853"/>
                    </a:lnTo>
                    <a:lnTo>
                      <a:pt x="240632" y="858253"/>
                    </a:lnTo>
                    <a:lnTo>
                      <a:pt x="224590" y="922421"/>
                    </a:lnTo>
                    <a:lnTo>
                      <a:pt x="208548" y="986590"/>
                    </a:lnTo>
                  </a:path>
                </a:pathLst>
              </a:cu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01286128-918B-B355-DE74-344DBECD9869}"/>
                  </a:ext>
                </a:extLst>
              </p:cNvPr>
              <p:cNvSpPr/>
              <p:nvPr/>
            </p:nvSpPr>
            <p:spPr>
              <a:xfrm>
                <a:off x="2799347" y="3064042"/>
                <a:ext cx="978569" cy="280737"/>
              </a:xfrm>
              <a:custGeom>
                <a:avLst/>
                <a:gdLst>
                  <a:gd name="connsiteX0" fmla="*/ 0 w 978569"/>
                  <a:gd name="connsiteY0" fmla="*/ 0 h 280737"/>
                  <a:gd name="connsiteX1" fmla="*/ 48127 w 978569"/>
                  <a:gd name="connsiteY1" fmla="*/ 24063 h 280737"/>
                  <a:gd name="connsiteX2" fmla="*/ 152400 w 978569"/>
                  <a:gd name="connsiteY2" fmla="*/ 56147 h 280737"/>
                  <a:gd name="connsiteX3" fmla="*/ 144379 w 978569"/>
                  <a:gd name="connsiteY3" fmla="*/ 160421 h 280737"/>
                  <a:gd name="connsiteX4" fmla="*/ 184485 w 978569"/>
                  <a:gd name="connsiteY4" fmla="*/ 200526 h 280737"/>
                  <a:gd name="connsiteX5" fmla="*/ 280737 w 978569"/>
                  <a:gd name="connsiteY5" fmla="*/ 216569 h 280737"/>
                  <a:gd name="connsiteX6" fmla="*/ 376990 w 978569"/>
                  <a:gd name="connsiteY6" fmla="*/ 200526 h 280737"/>
                  <a:gd name="connsiteX7" fmla="*/ 593558 w 978569"/>
                  <a:gd name="connsiteY7" fmla="*/ 272716 h 280737"/>
                  <a:gd name="connsiteX8" fmla="*/ 842211 w 978569"/>
                  <a:gd name="connsiteY8" fmla="*/ 280737 h 280737"/>
                  <a:gd name="connsiteX9" fmla="*/ 978569 w 978569"/>
                  <a:gd name="connsiteY9" fmla="*/ 112295 h 280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8569" h="280737">
                    <a:moveTo>
                      <a:pt x="0" y="0"/>
                    </a:moveTo>
                    <a:lnTo>
                      <a:pt x="48127" y="24063"/>
                    </a:lnTo>
                    <a:lnTo>
                      <a:pt x="152400" y="56147"/>
                    </a:lnTo>
                    <a:lnTo>
                      <a:pt x="144379" y="160421"/>
                    </a:lnTo>
                    <a:lnTo>
                      <a:pt x="184485" y="200526"/>
                    </a:lnTo>
                    <a:lnTo>
                      <a:pt x="280737" y="216569"/>
                    </a:lnTo>
                    <a:lnTo>
                      <a:pt x="376990" y="200526"/>
                    </a:lnTo>
                    <a:lnTo>
                      <a:pt x="593558" y="272716"/>
                    </a:lnTo>
                    <a:lnTo>
                      <a:pt x="842211" y="280737"/>
                    </a:lnTo>
                    <a:lnTo>
                      <a:pt x="978569" y="112295"/>
                    </a:lnTo>
                  </a:path>
                </a:pathLst>
              </a:cu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30CE2FE3-90BC-F7FD-F989-FDC752AD932C}"/>
                  </a:ext>
                </a:extLst>
              </p:cNvPr>
              <p:cNvSpPr/>
              <p:nvPr/>
            </p:nvSpPr>
            <p:spPr>
              <a:xfrm>
                <a:off x="3392905" y="2253916"/>
                <a:ext cx="128337" cy="264695"/>
              </a:xfrm>
              <a:custGeom>
                <a:avLst/>
                <a:gdLst>
                  <a:gd name="connsiteX0" fmla="*/ 0 w 128337"/>
                  <a:gd name="connsiteY0" fmla="*/ 0 h 264695"/>
                  <a:gd name="connsiteX1" fmla="*/ 40106 w 128337"/>
                  <a:gd name="connsiteY1" fmla="*/ 32084 h 264695"/>
                  <a:gd name="connsiteX2" fmla="*/ 48127 w 128337"/>
                  <a:gd name="connsiteY2" fmla="*/ 128337 h 264695"/>
                  <a:gd name="connsiteX3" fmla="*/ 128337 w 128337"/>
                  <a:gd name="connsiteY3" fmla="*/ 264695 h 264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337" h="264695">
                    <a:moveTo>
                      <a:pt x="0" y="0"/>
                    </a:moveTo>
                    <a:lnTo>
                      <a:pt x="40106" y="32084"/>
                    </a:lnTo>
                    <a:lnTo>
                      <a:pt x="48127" y="128337"/>
                    </a:lnTo>
                    <a:lnTo>
                      <a:pt x="128337" y="264695"/>
                    </a:lnTo>
                  </a:path>
                </a:pathLst>
              </a:custGeom>
              <a:noFill/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A777A234-D461-E31B-317E-A2BF84E1F788}"/>
                  </a:ext>
                </a:extLst>
              </p:cNvPr>
              <p:cNvSpPr/>
              <p:nvPr/>
            </p:nvSpPr>
            <p:spPr>
              <a:xfrm>
                <a:off x="4082716" y="2358189"/>
                <a:ext cx="144379" cy="176464"/>
              </a:xfrm>
              <a:custGeom>
                <a:avLst/>
                <a:gdLst>
                  <a:gd name="connsiteX0" fmla="*/ 0 w 144379"/>
                  <a:gd name="connsiteY0" fmla="*/ 0 h 176464"/>
                  <a:gd name="connsiteX1" fmla="*/ 32084 w 144379"/>
                  <a:gd name="connsiteY1" fmla="*/ 56148 h 176464"/>
                  <a:gd name="connsiteX2" fmla="*/ 48126 w 144379"/>
                  <a:gd name="connsiteY2" fmla="*/ 136358 h 176464"/>
                  <a:gd name="connsiteX3" fmla="*/ 144379 w 144379"/>
                  <a:gd name="connsiteY3" fmla="*/ 176464 h 176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379" h="176464">
                    <a:moveTo>
                      <a:pt x="0" y="0"/>
                    </a:moveTo>
                    <a:lnTo>
                      <a:pt x="32084" y="56148"/>
                    </a:lnTo>
                    <a:lnTo>
                      <a:pt x="48126" y="136358"/>
                    </a:lnTo>
                    <a:lnTo>
                      <a:pt x="144379" y="176464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0BD4419D-8B07-24C5-AD37-4E3DEFB9B415}"/>
                  </a:ext>
                </a:extLst>
              </p:cNvPr>
              <p:cNvSpPr/>
              <p:nvPr/>
            </p:nvSpPr>
            <p:spPr>
              <a:xfrm>
                <a:off x="2791184" y="3280752"/>
                <a:ext cx="288758" cy="88232"/>
              </a:xfrm>
              <a:custGeom>
                <a:avLst/>
                <a:gdLst>
                  <a:gd name="connsiteX0" fmla="*/ 0 w 288758"/>
                  <a:gd name="connsiteY0" fmla="*/ 80211 h 88232"/>
                  <a:gd name="connsiteX1" fmla="*/ 176464 w 288758"/>
                  <a:gd name="connsiteY1" fmla="*/ 88232 h 88232"/>
                  <a:gd name="connsiteX2" fmla="*/ 288758 w 288758"/>
                  <a:gd name="connsiteY2" fmla="*/ 0 h 88232"/>
                  <a:gd name="connsiteX3" fmla="*/ 288758 w 288758"/>
                  <a:gd name="connsiteY3" fmla="*/ 0 h 88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8758" h="88232">
                    <a:moveTo>
                      <a:pt x="0" y="80211"/>
                    </a:moveTo>
                    <a:lnTo>
                      <a:pt x="176464" y="88232"/>
                    </a:lnTo>
                    <a:lnTo>
                      <a:pt x="288758" y="0"/>
                    </a:lnTo>
                    <a:lnTo>
                      <a:pt x="288758" y="0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10A24DA4-AC47-5976-CB16-DED3A4D67474}"/>
                  </a:ext>
                </a:extLst>
              </p:cNvPr>
              <p:cNvSpPr/>
              <p:nvPr/>
            </p:nvSpPr>
            <p:spPr>
              <a:xfrm>
                <a:off x="3521242" y="3681663"/>
                <a:ext cx="104274" cy="40105"/>
              </a:xfrm>
              <a:custGeom>
                <a:avLst/>
                <a:gdLst>
                  <a:gd name="connsiteX0" fmla="*/ 0 w 104274"/>
                  <a:gd name="connsiteY0" fmla="*/ 0 h 40105"/>
                  <a:gd name="connsiteX1" fmla="*/ 104274 w 104274"/>
                  <a:gd name="connsiteY1" fmla="*/ 40105 h 40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4274" h="40105">
                    <a:moveTo>
                      <a:pt x="0" y="0"/>
                    </a:moveTo>
                    <a:lnTo>
                      <a:pt x="104274" y="40105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A3FA1E70-F9A6-2E05-BEF1-16307A1446B8}"/>
                  </a:ext>
                </a:extLst>
              </p:cNvPr>
              <p:cNvSpPr/>
              <p:nvPr/>
            </p:nvSpPr>
            <p:spPr>
              <a:xfrm>
                <a:off x="4981074" y="3224463"/>
                <a:ext cx="48126" cy="296779"/>
              </a:xfrm>
              <a:custGeom>
                <a:avLst/>
                <a:gdLst>
                  <a:gd name="connsiteX0" fmla="*/ 32084 w 48126"/>
                  <a:gd name="connsiteY0" fmla="*/ 0 h 296779"/>
                  <a:gd name="connsiteX1" fmla="*/ 48126 w 48126"/>
                  <a:gd name="connsiteY1" fmla="*/ 160421 h 296779"/>
                  <a:gd name="connsiteX2" fmla="*/ 0 w 48126"/>
                  <a:gd name="connsiteY2" fmla="*/ 232611 h 296779"/>
                  <a:gd name="connsiteX3" fmla="*/ 8021 w 48126"/>
                  <a:gd name="connsiteY3" fmla="*/ 296779 h 296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126" h="296779">
                    <a:moveTo>
                      <a:pt x="32084" y="0"/>
                    </a:moveTo>
                    <a:lnTo>
                      <a:pt x="48126" y="160421"/>
                    </a:lnTo>
                    <a:lnTo>
                      <a:pt x="0" y="232611"/>
                    </a:lnTo>
                    <a:lnTo>
                      <a:pt x="8021" y="296779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BE7DB1F6-0A19-5EAD-9D25-B1568A5F8022}"/>
                  </a:ext>
                </a:extLst>
              </p:cNvPr>
              <p:cNvSpPr/>
              <p:nvPr/>
            </p:nvSpPr>
            <p:spPr>
              <a:xfrm>
                <a:off x="5959642" y="3850105"/>
                <a:ext cx="64169" cy="224590"/>
              </a:xfrm>
              <a:custGeom>
                <a:avLst/>
                <a:gdLst>
                  <a:gd name="connsiteX0" fmla="*/ 40105 w 64169"/>
                  <a:gd name="connsiteY0" fmla="*/ 0 h 224590"/>
                  <a:gd name="connsiteX1" fmla="*/ 64169 w 64169"/>
                  <a:gd name="connsiteY1" fmla="*/ 88232 h 224590"/>
                  <a:gd name="connsiteX2" fmla="*/ 56147 w 64169"/>
                  <a:gd name="connsiteY2" fmla="*/ 136358 h 224590"/>
                  <a:gd name="connsiteX3" fmla="*/ 0 w 64169"/>
                  <a:gd name="connsiteY3" fmla="*/ 224590 h 224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169" h="224590">
                    <a:moveTo>
                      <a:pt x="40105" y="0"/>
                    </a:moveTo>
                    <a:lnTo>
                      <a:pt x="64169" y="88232"/>
                    </a:lnTo>
                    <a:lnTo>
                      <a:pt x="56147" y="136358"/>
                    </a:lnTo>
                    <a:lnTo>
                      <a:pt x="0" y="224590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39348139-3CC9-2351-415E-ED1BF2EFA4A1}"/>
                  </a:ext>
                </a:extLst>
              </p:cNvPr>
              <p:cNvSpPr/>
              <p:nvPr/>
            </p:nvSpPr>
            <p:spPr>
              <a:xfrm>
                <a:off x="3633608" y="3930245"/>
                <a:ext cx="304800" cy="64168"/>
              </a:xfrm>
              <a:custGeom>
                <a:avLst/>
                <a:gdLst>
                  <a:gd name="connsiteX0" fmla="*/ 0 w 304800"/>
                  <a:gd name="connsiteY0" fmla="*/ 64168 h 64168"/>
                  <a:gd name="connsiteX1" fmla="*/ 40105 w 304800"/>
                  <a:gd name="connsiteY1" fmla="*/ 8021 h 64168"/>
                  <a:gd name="connsiteX2" fmla="*/ 96252 w 304800"/>
                  <a:gd name="connsiteY2" fmla="*/ 8021 h 64168"/>
                  <a:gd name="connsiteX3" fmla="*/ 160421 w 304800"/>
                  <a:gd name="connsiteY3" fmla="*/ 64168 h 64168"/>
                  <a:gd name="connsiteX4" fmla="*/ 232610 w 304800"/>
                  <a:gd name="connsiteY4" fmla="*/ 40105 h 64168"/>
                  <a:gd name="connsiteX5" fmla="*/ 304800 w 304800"/>
                  <a:gd name="connsiteY5" fmla="*/ 0 h 64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4800" h="64168">
                    <a:moveTo>
                      <a:pt x="0" y="64168"/>
                    </a:moveTo>
                    <a:lnTo>
                      <a:pt x="40105" y="8021"/>
                    </a:lnTo>
                    <a:lnTo>
                      <a:pt x="96252" y="8021"/>
                    </a:lnTo>
                    <a:lnTo>
                      <a:pt x="160421" y="64168"/>
                    </a:lnTo>
                    <a:lnTo>
                      <a:pt x="232610" y="40105"/>
                    </a:lnTo>
                    <a:lnTo>
                      <a:pt x="304800" y="0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B9C793D4-6540-80CA-9C33-E3EB3A8641A8}"/>
                  </a:ext>
                </a:extLst>
              </p:cNvPr>
              <p:cNvSpPr/>
              <p:nvPr/>
            </p:nvSpPr>
            <p:spPr>
              <a:xfrm>
                <a:off x="3457074" y="2013284"/>
                <a:ext cx="3248526" cy="3449053"/>
              </a:xfrm>
              <a:custGeom>
                <a:avLst/>
                <a:gdLst>
                  <a:gd name="connsiteX0" fmla="*/ 360947 w 3248526"/>
                  <a:gd name="connsiteY0" fmla="*/ 0 h 3449053"/>
                  <a:gd name="connsiteX1" fmla="*/ 240631 w 3248526"/>
                  <a:gd name="connsiteY1" fmla="*/ 64169 h 3449053"/>
                  <a:gd name="connsiteX2" fmla="*/ 256673 w 3248526"/>
                  <a:gd name="connsiteY2" fmla="*/ 216569 h 3449053"/>
                  <a:gd name="connsiteX3" fmla="*/ 64168 w 3248526"/>
                  <a:gd name="connsiteY3" fmla="*/ 489284 h 3449053"/>
                  <a:gd name="connsiteX4" fmla="*/ 72189 w 3248526"/>
                  <a:gd name="connsiteY4" fmla="*/ 601579 h 3449053"/>
                  <a:gd name="connsiteX5" fmla="*/ 16042 w 3248526"/>
                  <a:gd name="connsiteY5" fmla="*/ 657727 h 3449053"/>
                  <a:gd name="connsiteX6" fmla="*/ 0 w 3248526"/>
                  <a:gd name="connsiteY6" fmla="*/ 762000 h 3449053"/>
                  <a:gd name="connsiteX7" fmla="*/ 176463 w 3248526"/>
                  <a:gd name="connsiteY7" fmla="*/ 1058779 h 3449053"/>
                  <a:gd name="connsiteX8" fmla="*/ 320842 w 3248526"/>
                  <a:gd name="connsiteY8" fmla="*/ 1155032 h 3449053"/>
                  <a:gd name="connsiteX9" fmla="*/ 906379 w 3248526"/>
                  <a:gd name="connsiteY9" fmla="*/ 1299411 h 3449053"/>
                  <a:gd name="connsiteX10" fmla="*/ 1050758 w 3248526"/>
                  <a:gd name="connsiteY10" fmla="*/ 1459832 h 3449053"/>
                  <a:gd name="connsiteX11" fmla="*/ 986589 w 3248526"/>
                  <a:gd name="connsiteY11" fmla="*/ 1724527 h 3449053"/>
                  <a:gd name="connsiteX12" fmla="*/ 1195137 w 3248526"/>
                  <a:gd name="connsiteY12" fmla="*/ 2125579 h 3449053"/>
                  <a:gd name="connsiteX13" fmla="*/ 1524000 w 3248526"/>
                  <a:gd name="connsiteY13" fmla="*/ 2302042 h 3449053"/>
                  <a:gd name="connsiteX14" fmla="*/ 1804737 w 3248526"/>
                  <a:gd name="connsiteY14" fmla="*/ 2189748 h 3449053"/>
                  <a:gd name="connsiteX15" fmla="*/ 1941094 w 3248526"/>
                  <a:gd name="connsiteY15" fmla="*/ 2229853 h 3449053"/>
                  <a:gd name="connsiteX16" fmla="*/ 2245894 w 3248526"/>
                  <a:gd name="connsiteY16" fmla="*/ 2614863 h 3449053"/>
                  <a:gd name="connsiteX17" fmla="*/ 2598821 w 3248526"/>
                  <a:gd name="connsiteY17" fmla="*/ 2823411 h 3449053"/>
                  <a:gd name="connsiteX18" fmla="*/ 2903621 w 3248526"/>
                  <a:gd name="connsiteY18" fmla="*/ 3200400 h 3449053"/>
                  <a:gd name="connsiteX19" fmla="*/ 3176337 w 3248526"/>
                  <a:gd name="connsiteY19" fmla="*/ 3360821 h 3449053"/>
                  <a:gd name="connsiteX20" fmla="*/ 3248526 w 3248526"/>
                  <a:gd name="connsiteY20" fmla="*/ 3449053 h 3449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248526" h="3449053">
                    <a:moveTo>
                      <a:pt x="360947" y="0"/>
                    </a:moveTo>
                    <a:lnTo>
                      <a:pt x="240631" y="64169"/>
                    </a:lnTo>
                    <a:lnTo>
                      <a:pt x="256673" y="216569"/>
                    </a:lnTo>
                    <a:lnTo>
                      <a:pt x="64168" y="489284"/>
                    </a:lnTo>
                    <a:lnTo>
                      <a:pt x="72189" y="601579"/>
                    </a:lnTo>
                    <a:lnTo>
                      <a:pt x="16042" y="657727"/>
                    </a:lnTo>
                    <a:lnTo>
                      <a:pt x="0" y="762000"/>
                    </a:lnTo>
                    <a:lnTo>
                      <a:pt x="176463" y="1058779"/>
                    </a:lnTo>
                    <a:lnTo>
                      <a:pt x="320842" y="1155032"/>
                    </a:lnTo>
                    <a:lnTo>
                      <a:pt x="906379" y="1299411"/>
                    </a:lnTo>
                    <a:lnTo>
                      <a:pt x="1050758" y="1459832"/>
                    </a:lnTo>
                    <a:lnTo>
                      <a:pt x="986589" y="1724527"/>
                    </a:lnTo>
                    <a:lnTo>
                      <a:pt x="1195137" y="2125579"/>
                    </a:lnTo>
                    <a:lnTo>
                      <a:pt x="1524000" y="2302042"/>
                    </a:lnTo>
                    <a:lnTo>
                      <a:pt x="1804737" y="2189748"/>
                    </a:lnTo>
                    <a:lnTo>
                      <a:pt x="1941094" y="2229853"/>
                    </a:lnTo>
                    <a:lnTo>
                      <a:pt x="2245894" y="2614863"/>
                    </a:lnTo>
                    <a:lnTo>
                      <a:pt x="2598821" y="2823411"/>
                    </a:lnTo>
                    <a:lnTo>
                      <a:pt x="2903621" y="3200400"/>
                    </a:lnTo>
                    <a:lnTo>
                      <a:pt x="3176337" y="3360821"/>
                    </a:lnTo>
                    <a:lnTo>
                      <a:pt x="3248526" y="3449053"/>
                    </a:lnTo>
                  </a:path>
                </a:pathLst>
              </a:custGeom>
              <a:noFill/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C223769C-48D4-100C-42CF-FE56369BF286}"/>
                  </a:ext>
                </a:extLst>
              </p:cNvPr>
              <p:cNvSpPr/>
              <p:nvPr/>
            </p:nvSpPr>
            <p:spPr>
              <a:xfrm>
                <a:off x="4178968" y="2189747"/>
                <a:ext cx="224590" cy="1122948"/>
              </a:xfrm>
              <a:custGeom>
                <a:avLst/>
                <a:gdLst>
                  <a:gd name="connsiteX0" fmla="*/ 8021 w 224590"/>
                  <a:gd name="connsiteY0" fmla="*/ 0 h 1122948"/>
                  <a:gd name="connsiteX1" fmla="*/ 0 w 224590"/>
                  <a:gd name="connsiteY1" fmla="*/ 88232 h 1122948"/>
                  <a:gd name="connsiteX2" fmla="*/ 56148 w 224590"/>
                  <a:gd name="connsiteY2" fmla="*/ 200527 h 1122948"/>
                  <a:gd name="connsiteX3" fmla="*/ 40106 w 224590"/>
                  <a:gd name="connsiteY3" fmla="*/ 336885 h 1122948"/>
                  <a:gd name="connsiteX4" fmla="*/ 96253 w 224590"/>
                  <a:gd name="connsiteY4" fmla="*/ 513348 h 1122948"/>
                  <a:gd name="connsiteX5" fmla="*/ 216569 w 224590"/>
                  <a:gd name="connsiteY5" fmla="*/ 842211 h 1122948"/>
                  <a:gd name="connsiteX6" fmla="*/ 224590 w 224590"/>
                  <a:gd name="connsiteY6" fmla="*/ 978569 h 1122948"/>
                  <a:gd name="connsiteX7" fmla="*/ 176464 w 224590"/>
                  <a:gd name="connsiteY7" fmla="*/ 1122948 h 1122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4590" h="1122948">
                    <a:moveTo>
                      <a:pt x="8021" y="0"/>
                    </a:moveTo>
                    <a:lnTo>
                      <a:pt x="0" y="88232"/>
                    </a:lnTo>
                    <a:lnTo>
                      <a:pt x="56148" y="200527"/>
                    </a:lnTo>
                    <a:lnTo>
                      <a:pt x="40106" y="336885"/>
                    </a:lnTo>
                    <a:lnTo>
                      <a:pt x="96253" y="513348"/>
                    </a:lnTo>
                    <a:lnTo>
                      <a:pt x="216569" y="842211"/>
                    </a:lnTo>
                    <a:lnTo>
                      <a:pt x="224590" y="978569"/>
                    </a:lnTo>
                    <a:lnTo>
                      <a:pt x="176464" y="1122948"/>
                    </a:lnTo>
                  </a:path>
                </a:pathLst>
              </a:cu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93D3FEF2-6353-09BC-C3BD-19DF0B54CE53}"/>
                </a:ext>
              </a:extLst>
            </p:cNvPr>
            <p:cNvSpPr/>
            <p:nvPr/>
          </p:nvSpPr>
          <p:spPr>
            <a:xfrm>
              <a:off x="3778985" y="3681880"/>
              <a:ext cx="1310910" cy="890124"/>
            </a:xfrm>
            <a:custGeom>
              <a:avLst/>
              <a:gdLst>
                <a:gd name="connsiteX0" fmla="*/ 0 w 1310910"/>
                <a:gd name="connsiteY0" fmla="*/ 0 h 890124"/>
                <a:gd name="connsiteX1" fmla="*/ 153748 w 1310910"/>
                <a:gd name="connsiteY1" fmla="*/ 72828 h 890124"/>
                <a:gd name="connsiteX2" fmla="*/ 647363 w 1310910"/>
                <a:gd name="connsiteY2" fmla="*/ 315589 h 890124"/>
                <a:gd name="connsiteX3" fmla="*/ 987228 w 1310910"/>
                <a:gd name="connsiteY3" fmla="*/ 590719 h 890124"/>
                <a:gd name="connsiteX4" fmla="*/ 1302817 w 1310910"/>
                <a:gd name="connsiteY4" fmla="*/ 882032 h 890124"/>
                <a:gd name="connsiteX5" fmla="*/ 1310910 w 1310910"/>
                <a:gd name="connsiteY5" fmla="*/ 890124 h 890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0910" h="890124">
                  <a:moveTo>
                    <a:pt x="0" y="0"/>
                  </a:moveTo>
                  <a:lnTo>
                    <a:pt x="153748" y="72828"/>
                  </a:lnTo>
                  <a:lnTo>
                    <a:pt x="647363" y="315589"/>
                  </a:lnTo>
                  <a:lnTo>
                    <a:pt x="987228" y="590719"/>
                  </a:lnTo>
                  <a:lnTo>
                    <a:pt x="1302817" y="882032"/>
                  </a:lnTo>
                  <a:lnTo>
                    <a:pt x="1310910" y="890124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1F88B1D-576C-0AB1-CCA5-0F76EFEFAEDB}"/>
                </a:ext>
              </a:extLst>
            </p:cNvPr>
            <p:cNvSpPr/>
            <p:nvPr/>
          </p:nvSpPr>
          <p:spPr>
            <a:xfrm>
              <a:off x="4118851" y="3552407"/>
              <a:ext cx="1561762" cy="1076240"/>
            </a:xfrm>
            <a:custGeom>
              <a:avLst/>
              <a:gdLst>
                <a:gd name="connsiteX0" fmla="*/ 0 w 1561762"/>
                <a:gd name="connsiteY0" fmla="*/ 0 h 1076240"/>
                <a:gd name="connsiteX1" fmla="*/ 186116 w 1561762"/>
                <a:gd name="connsiteY1" fmla="*/ 24276 h 1076240"/>
                <a:gd name="connsiteX2" fmla="*/ 525982 w 1561762"/>
                <a:gd name="connsiteY2" fmla="*/ 169932 h 1076240"/>
                <a:gd name="connsiteX3" fmla="*/ 647362 w 1561762"/>
                <a:gd name="connsiteY3" fmla="*/ 258945 h 1076240"/>
                <a:gd name="connsiteX4" fmla="*/ 801111 w 1561762"/>
                <a:gd name="connsiteY4" fmla="*/ 380325 h 1076240"/>
                <a:gd name="connsiteX5" fmla="*/ 938676 w 1561762"/>
                <a:gd name="connsiteY5" fmla="*/ 469338 h 1076240"/>
                <a:gd name="connsiteX6" fmla="*/ 1043872 w 1561762"/>
                <a:gd name="connsiteY6" fmla="*/ 517890 h 1076240"/>
                <a:gd name="connsiteX7" fmla="*/ 1262357 w 1561762"/>
                <a:gd name="connsiteY7" fmla="*/ 752559 h 1076240"/>
                <a:gd name="connsiteX8" fmla="*/ 1319001 w 1561762"/>
                <a:gd name="connsiteY8" fmla="*/ 849663 h 1076240"/>
                <a:gd name="connsiteX9" fmla="*/ 1561762 w 1561762"/>
                <a:gd name="connsiteY9" fmla="*/ 1076240 h 107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61762" h="1076240">
                  <a:moveTo>
                    <a:pt x="0" y="0"/>
                  </a:moveTo>
                  <a:lnTo>
                    <a:pt x="186116" y="24276"/>
                  </a:lnTo>
                  <a:lnTo>
                    <a:pt x="525982" y="169932"/>
                  </a:lnTo>
                  <a:lnTo>
                    <a:pt x="647362" y="258945"/>
                  </a:lnTo>
                  <a:lnTo>
                    <a:pt x="801111" y="380325"/>
                  </a:lnTo>
                  <a:lnTo>
                    <a:pt x="938676" y="469338"/>
                  </a:lnTo>
                  <a:lnTo>
                    <a:pt x="1043872" y="517890"/>
                  </a:lnTo>
                  <a:lnTo>
                    <a:pt x="1262357" y="752559"/>
                  </a:lnTo>
                  <a:lnTo>
                    <a:pt x="1319001" y="849663"/>
                  </a:lnTo>
                  <a:lnTo>
                    <a:pt x="1561762" y="107624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A926A94F-2E95-075B-EAB0-82AA0C236210}"/>
                </a:ext>
              </a:extLst>
            </p:cNvPr>
            <p:cNvSpPr/>
            <p:nvPr/>
          </p:nvSpPr>
          <p:spPr>
            <a:xfrm>
              <a:off x="3560500" y="3390566"/>
              <a:ext cx="873940" cy="623087"/>
            </a:xfrm>
            <a:custGeom>
              <a:avLst/>
              <a:gdLst>
                <a:gd name="connsiteX0" fmla="*/ 0 w 873940"/>
                <a:gd name="connsiteY0" fmla="*/ 623087 h 623087"/>
                <a:gd name="connsiteX1" fmla="*/ 364142 w 873940"/>
                <a:gd name="connsiteY1" fmla="*/ 428878 h 623087"/>
                <a:gd name="connsiteX2" fmla="*/ 647363 w 873940"/>
                <a:gd name="connsiteY2" fmla="*/ 226577 h 623087"/>
                <a:gd name="connsiteX3" fmla="*/ 873940 w 873940"/>
                <a:gd name="connsiteY3" fmla="*/ 0 h 623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3940" h="623087">
                  <a:moveTo>
                    <a:pt x="0" y="623087"/>
                  </a:moveTo>
                  <a:lnTo>
                    <a:pt x="364142" y="428878"/>
                  </a:lnTo>
                  <a:lnTo>
                    <a:pt x="647363" y="226577"/>
                  </a:lnTo>
                  <a:lnTo>
                    <a:pt x="873940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1280C5C-E311-9D94-C903-DB56973D4D41}"/>
                </a:ext>
              </a:extLst>
            </p:cNvPr>
            <p:cNvSpPr/>
            <p:nvPr/>
          </p:nvSpPr>
          <p:spPr>
            <a:xfrm>
              <a:off x="3973194" y="3609051"/>
              <a:ext cx="946768" cy="639271"/>
            </a:xfrm>
            <a:custGeom>
              <a:avLst/>
              <a:gdLst>
                <a:gd name="connsiteX0" fmla="*/ 0 w 946768"/>
                <a:gd name="connsiteY0" fmla="*/ 639271 h 639271"/>
                <a:gd name="connsiteX1" fmla="*/ 291313 w 946768"/>
                <a:gd name="connsiteY1" fmla="*/ 517891 h 639271"/>
                <a:gd name="connsiteX2" fmla="*/ 356049 w 946768"/>
                <a:gd name="connsiteY2" fmla="*/ 469338 h 639271"/>
                <a:gd name="connsiteX3" fmla="*/ 420786 w 946768"/>
                <a:gd name="connsiteY3" fmla="*/ 428878 h 639271"/>
                <a:gd name="connsiteX4" fmla="*/ 647363 w 946768"/>
                <a:gd name="connsiteY4" fmla="*/ 283222 h 639271"/>
                <a:gd name="connsiteX5" fmla="*/ 946768 w 946768"/>
                <a:gd name="connsiteY5" fmla="*/ 0 h 63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6768" h="639271">
                  <a:moveTo>
                    <a:pt x="0" y="639271"/>
                  </a:moveTo>
                  <a:lnTo>
                    <a:pt x="291313" y="517891"/>
                  </a:lnTo>
                  <a:lnTo>
                    <a:pt x="356049" y="469338"/>
                  </a:lnTo>
                  <a:lnTo>
                    <a:pt x="420786" y="428878"/>
                  </a:lnTo>
                  <a:lnTo>
                    <a:pt x="647363" y="283222"/>
                  </a:lnTo>
                  <a:lnTo>
                    <a:pt x="946768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DE16F188-16F3-E172-FD33-605452947CA8}"/>
                </a:ext>
              </a:extLst>
            </p:cNvPr>
            <p:cNvSpPr/>
            <p:nvPr/>
          </p:nvSpPr>
          <p:spPr>
            <a:xfrm>
              <a:off x="4491084" y="3908457"/>
              <a:ext cx="784927" cy="534074"/>
            </a:xfrm>
            <a:custGeom>
              <a:avLst/>
              <a:gdLst>
                <a:gd name="connsiteX0" fmla="*/ 0 w 784927"/>
                <a:gd name="connsiteY0" fmla="*/ 534074 h 534074"/>
                <a:gd name="connsiteX1" fmla="*/ 250853 w 784927"/>
                <a:gd name="connsiteY1" fmla="*/ 412693 h 534074"/>
                <a:gd name="connsiteX2" fmla="*/ 404602 w 784927"/>
                <a:gd name="connsiteY2" fmla="*/ 307497 h 534074"/>
                <a:gd name="connsiteX3" fmla="*/ 590719 w 784927"/>
                <a:gd name="connsiteY3" fmla="*/ 194208 h 534074"/>
                <a:gd name="connsiteX4" fmla="*/ 784927 w 784927"/>
                <a:gd name="connsiteY4" fmla="*/ 0 h 534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4927" h="534074">
                  <a:moveTo>
                    <a:pt x="0" y="534074"/>
                  </a:moveTo>
                  <a:lnTo>
                    <a:pt x="250853" y="412693"/>
                  </a:lnTo>
                  <a:lnTo>
                    <a:pt x="404602" y="307497"/>
                  </a:lnTo>
                  <a:lnTo>
                    <a:pt x="590719" y="194208"/>
                  </a:lnTo>
                  <a:lnTo>
                    <a:pt x="784927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BB80694-F062-C55C-09AF-46FA9006F426}"/>
                </a:ext>
              </a:extLst>
            </p:cNvPr>
            <p:cNvSpPr/>
            <p:nvPr/>
          </p:nvSpPr>
          <p:spPr>
            <a:xfrm>
              <a:off x="5089894" y="4207862"/>
              <a:ext cx="517891" cy="356050"/>
            </a:xfrm>
            <a:custGeom>
              <a:avLst/>
              <a:gdLst>
                <a:gd name="connsiteX0" fmla="*/ 0 w 517891"/>
                <a:gd name="connsiteY0" fmla="*/ 356050 h 356050"/>
                <a:gd name="connsiteX1" fmla="*/ 0 w 517891"/>
                <a:gd name="connsiteY1" fmla="*/ 356050 h 356050"/>
                <a:gd name="connsiteX2" fmla="*/ 56645 w 517891"/>
                <a:gd name="connsiteY2" fmla="*/ 315590 h 356050"/>
                <a:gd name="connsiteX3" fmla="*/ 178025 w 517891"/>
                <a:gd name="connsiteY3" fmla="*/ 283221 h 356050"/>
                <a:gd name="connsiteX4" fmla="*/ 331774 w 517891"/>
                <a:gd name="connsiteY4" fmla="*/ 153749 h 356050"/>
                <a:gd name="connsiteX5" fmla="*/ 517891 w 517891"/>
                <a:gd name="connsiteY5" fmla="*/ 0 h 35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7891" h="356050">
                  <a:moveTo>
                    <a:pt x="0" y="356050"/>
                  </a:moveTo>
                  <a:lnTo>
                    <a:pt x="0" y="356050"/>
                  </a:lnTo>
                  <a:lnTo>
                    <a:pt x="56645" y="315590"/>
                  </a:lnTo>
                  <a:lnTo>
                    <a:pt x="178025" y="283221"/>
                  </a:lnTo>
                  <a:lnTo>
                    <a:pt x="331774" y="153749"/>
                  </a:lnTo>
                  <a:lnTo>
                    <a:pt x="517891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35B01311-CA40-47BD-E9C5-C77D94AD5C46}"/>
                </a:ext>
              </a:extLst>
            </p:cNvPr>
            <p:cNvSpPr/>
            <p:nvPr/>
          </p:nvSpPr>
          <p:spPr>
            <a:xfrm>
              <a:off x="5114166" y="4636736"/>
              <a:ext cx="153749" cy="307498"/>
            </a:xfrm>
            <a:custGeom>
              <a:avLst/>
              <a:gdLst>
                <a:gd name="connsiteX0" fmla="*/ 0 w 153749"/>
                <a:gd name="connsiteY0" fmla="*/ 0 h 307498"/>
                <a:gd name="connsiteX1" fmla="*/ 105197 w 153749"/>
                <a:gd name="connsiteY1" fmla="*/ 121381 h 307498"/>
                <a:gd name="connsiteX2" fmla="*/ 145657 w 153749"/>
                <a:gd name="connsiteY2" fmla="*/ 234669 h 307498"/>
                <a:gd name="connsiteX3" fmla="*/ 153749 w 153749"/>
                <a:gd name="connsiteY3" fmla="*/ 307498 h 30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749" h="307498">
                  <a:moveTo>
                    <a:pt x="0" y="0"/>
                  </a:moveTo>
                  <a:lnTo>
                    <a:pt x="105197" y="121381"/>
                  </a:lnTo>
                  <a:lnTo>
                    <a:pt x="145657" y="234669"/>
                  </a:lnTo>
                  <a:lnTo>
                    <a:pt x="153749" y="307498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97084E1-9528-4AB9-8FFF-8CBEE6B9C337}"/>
                </a:ext>
              </a:extLst>
            </p:cNvPr>
            <p:cNvSpPr/>
            <p:nvPr/>
          </p:nvSpPr>
          <p:spPr>
            <a:xfrm>
              <a:off x="3544312" y="4062202"/>
              <a:ext cx="1319001" cy="1173345"/>
            </a:xfrm>
            <a:custGeom>
              <a:avLst/>
              <a:gdLst>
                <a:gd name="connsiteX0" fmla="*/ 0 w 1319001"/>
                <a:gd name="connsiteY0" fmla="*/ 0 h 1173345"/>
                <a:gd name="connsiteX1" fmla="*/ 242761 w 1319001"/>
                <a:gd name="connsiteY1" fmla="*/ 161840 h 1173345"/>
                <a:gd name="connsiteX2" fmla="*/ 347957 w 1319001"/>
                <a:gd name="connsiteY2" fmla="*/ 250853 h 1173345"/>
                <a:gd name="connsiteX3" fmla="*/ 550258 w 1319001"/>
                <a:gd name="connsiteY3" fmla="*/ 364141 h 1173345"/>
                <a:gd name="connsiteX4" fmla="*/ 744467 w 1319001"/>
                <a:gd name="connsiteY4" fmla="*/ 469338 h 1173345"/>
                <a:gd name="connsiteX5" fmla="*/ 801111 w 1319001"/>
                <a:gd name="connsiteY5" fmla="*/ 509798 h 1173345"/>
                <a:gd name="connsiteX6" fmla="*/ 962952 w 1319001"/>
                <a:gd name="connsiteY6" fmla="*/ 647363 h 1173345"/>
                <a:gd name="connsiteX7" fmla="*/ 1116700 w 1319001"/>
                <a:gd name="connsiteY7" fmla="*/ 768743 h 1173345"/>
                <a:gd name="connsiteX8" fmla="*/ 1221897 w 1319001"/>
                <a:gd name="connsiteY8" fmla="*/ 930584 h 1173345"/>
                <a:gd name="connsiteX9" fmla="*/ 1270449 w 1319001"/>
                <a:gd name="connsiteY9" fmla="*/ 1043872 h 1173345"/>
                <a:gd name="connsiteX10" fmla="*/ 1319001 w 1319001"/>
                <a:gd name="connsiteY10" fmla="*/ 1173345 h 1173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9001" h="1173345">
                  <a:moveTo>
                    <a:pt x="0" y="0"/>
                  </a:moveTo>
                  <a:lnTo>
                    <a:pt x="242761" y="161840"/>
                  </a:lnTo>
                  <a:lnTo>
                    <a:pt x="347957" y="250853"/>
                  </a:lnTo>
                  <a:lnTo>
                    <a:pt x="550258" y="364141"/>
                  </a:lnTo>
                  <a:lnTo>
                    <a:pt x="744467" y="469338"/>
                  </a:lnTo>
                  <a:lnTo>
                    <a:pt x="801111" y="509798"/>
                  </a:lnTo>
                  <a:lnTo>
                    <a:pt x="962952" y="647363"/>
                  </a:lnTo>
                  <a:lnTo>
                    <a:pt x="1116700" y="768743"/>
                  </a:lnTo>
                  <a:lnTo>
                    <a:pt x="1221897" y="930584"/>
                  </a:lnTo>
                  <a:lnTo>
                    <a:pt x="1270449" y="1043872"/>
                  </a:lnTo>
                  <a:lnTo>
                    <a:pt x="1319001" y="1173345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EFA7FF41-B032-4259-7F17-B794A0E21833}"/>
                </a:ext>
              </a:extLst>
            </p:cNvPr>
            <p:cNvSpPr/>
            <p:nvPr/>
          </p:nvSpPr>
          <p:spPr>
            <a:xfrm>
              <a:off x="1278542" y="2524715"/>
              <a:ext cx="695915" cy="428878"/>
            </a:xfrm>
            <a:custGeom>
              <a:avLst/>
              <a:gdLst>
                <a:gd name="connsiteX0" fmla="*/ 0 w 695915"/>
                <a:gd name="connsiteY0" fmla="*/ 0 h 428878"/>
                <a:gd name="connsiteX1" fmla="*/ 218485 w 695915"/>
                <a:gd name="connsiteY1" fmla="*/ 113289 h 428878"/>
                <a:gd name="connsiteX2" fmla="*/ 380325 w 695915"/>
                <a:gd name="connsiteY2" fmla="*/ 210393 h 428878"/>
                <a:gd name="connsiteX3" fmla="*/ 582626 w 695915"/>
                <a:gd name="connsiteY3" fmla="*/ 347958 h 428878"/>
                <a:gd name="connsiteX4" fmla="*/ 695915 w 695915"/>
                <a:gd name="connsiteY4" fmla="*/ 428878 h 42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915" h="428878">
                  <a:moveTo>
                    <a:pt x="0" y="0"/>
                  </a:moveTo>
                  <a:lnTo>
                    <a:pt x="218485" y="113289"/>
                  </a:lnTo>
                  <a:lnTo>
                    <a:pt x="380325" y="210393"/>
                  </a:lnTo>
                  <a:lnTo>
                    <a:pt x="582626" y="347958"/>
                  </a:lnTo>
                  <a:lnTo>
                    <a:pt x="695915" y="428878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80F0EF1-3A32-6046-FA5C-93A7511AA229}"/>
                </a:ext>
              </a:extLst>
            </p:cNvPr>
            <p:cNvSpPr/>
            <p:nvPr/>
          </p:nvSpPr>
          <p:spPr>
            <a:xfrm>
              <a:off x="5640149" y="3851809"/>
              <a:ext cx="412693" cy="436970"/>
            </a:xfrm>
            <a:custGeom>
              <a:avLst/>
              <a:gdLst>
                <a:gd name="connsiteX0" fmla="*/ 412693 w 412693"/>
                <a:gd name="connsiteY0" fmla="*/ 436970 h 436970"/>
                <a:gd name="connsiteX1" fmla="*/ 364141 w 412693"/>
                <a:gd name="connsiteY1" fmla="*/ 331773 h 436970"/>
                <a:gd name="connsiteX2" fmla="*/ 218485 w 412693"/>
                <a:gd name="connsiteY2" fmla="*/ 202301 h 436970"/>
                <a:gd name="connsiteX3" fmla="*/ 80920 w 412693"/>
                <a:gd name="connsiteY3" fmla="*/ 64736 h 436970"/>
                <a:gd name="connsiteX4" fmla="*/ 0 w 412693"/>
                <a:gd name="connsiteY4" fmla="*/ 0 h 436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2693" h="436970">
                  <a:moveTo>
                    <a:pt x="412693" y="436970"/>
                  </a:moveTo>
                  <a:lnTo>
                    <a:pt x="364141" y="331773"/>
                  </a:lnTo>
                  <a:lnTo>
                    <a:pt x="218485" y="202301"/>
                  </a:lnTo>
                  <a:lnTo>
                    <a:pt x="80920" y="64736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2BA60460-F955-73E3-F9EF-917B2E0FB015}"/>
                </a:ext>
              </a:extLst>
            </p:cNvPr>
            <p:cNvSpPr/>
            <p:nvPr/>
          </p:nvSpPr>
          <p:spPr>
            <a:xfrm>
              <a:off x="5575412" y="3293458"/>
              <a:ext cx="801112" cy="679731"/>
            </a:xfrm>
            <a:custGeom>
              <a:avLst/>
              <a:gdLst>
                <a:gd name="connsiteX0" fmla="*/ 801112 w 801112"/>
                <a:gd name="connsiteY0" fmla="*/ 679731 h 679731"/>
                <a:gd name="connsiteX1" fmla="*/ 704007 w 801112"/>
                <a:gd name="connsiteY1" fmla="*/ 574535 h 679731"/>
                <a:gd name="connsiteX2" fmla="*/ 590719 w 801112"/>
                <a:gd name="connsiteY2" fmla="*/ 485522 h 679731"/>
                <a:gd name="connsiteX3" fmla="*/ 469338 w 801112"/>
                <a:gd name="connsiteY3" fmla="*/ 404602 h 679731"/>
                <a:gd name="connsiteX4" fmla="*/ 364142 w 801112"/>
                <a:gd name="connsiteY4" fmla="*/ 315590 h 679731"/>
                <a:gd name="connsiteX5" fmla="*/ 283222 w 801112"/>
                <a:gd name="connsiteY5" fmla="*/ 218485 h 679731"/>
                <a:gd name="connsiteX6" fmla="*/ 194209 w 801112"/>
                <a:gd name="connsiteY6" fmla="*/ 105197 h 679731"/>
                <a:gd name="connsiteX7" fmla="*/ 97105 w 801112"/>
                <a:gd name="connsiteY7" fmla="*/ 56645 h 679731"/>
                <a:gd name="connsiteX8" fmla="*/ 0 w 801112"/>
                <a:gd name="connsiteY8" fmla="*/ 0 h 67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1112" h="679731">
                  <a:moveTo>
                    <a:pt x="801112" y="679731"/>
                  </a:moveTo>
                  <a:lnTo>
                    <a:pt x="704007" y="574535"/>
                  </a:lnTo>
                  <a:lnTo>
                    <a:pt x="590719" y="485522"/>
                  </a:lnTo>
                  <a:lnTo>
                    <a:pt x="469338" y="404602"/>
                  </a:lnTo>
                  <a:lnTo>
                    <a:pt x="364142" y="315590"/>
                  </a:lnTo>
                  <a:lnTo>
                    <a:pt x="283222" y="218485"/>
                  </a:lnTo>
                  <a:lnTo>
                    <a:pt x="194209" y="105197"/>
                  </a:lnTo>
                  <a:lnTo>
                    <a:pt x="97105" y="56645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9762FAAE-5077-9C03-6C77-94468DAB420B}"/>
                </a:ext>
              </a:extLst>
            </p:cNvPr>
            <p:cNvSpPr/>
            <p:nvPr/>
          </p:nvSpPr>
          <p:spPr>
            <a:xfrm>
              <a:off x="4094570" y="4620552"/>
              <a:ext cx="930584" cy="550259"/>
            </a:xfrm>
            <a:custGeom>
              <a:avLst/>
              <a:gdLst>
                <a:gd name="connsiteX0" fmla="*/ 0 w 930584"/>
                <a:gd name="connsiteY0" fmla="*/ 550259 h 550259"/>
                <a:gd name="connsiteX1" fmla="*/ 372234 w 930584"/>
                <a:gd name="connsiteY1" fmla="*/ 323682 h 550259"/>
                <a:gd name="connsiteX2" fmla="*/ 550258 w 930584"/>
                <a:gd name="connsiteY2" fmla="*/ 194209 h 550259"/>
                <a:gd name="connsiteX3" fmla="*/ 776835 w 930584"/>
                <a:gd name="connsiteY3" fmla="*/ 64736 h 550259"/>
                <a:gd name="connsiteX4" fmla="*/ 930584 w 930584"/>
                <a:gd name="connsiteY4" fmla="*/ 0 h 550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0584" h="550259">
                  <a:moveTo>
                    <a:pt x="0" y="550259"/>
                  </a:moveTo>
                  <a:lnTo>
                    <a:pt x="372234" y="323682"/>
                  </a:lnTo>
                  <a:lnTo>
                    <a:pt x="550258" y="194209"/>
                  </a:lnTo>
                  <a:lnTo>
                    <a:pt x="776835" y="64736"/>
                  </a:lnTo>
                  <a:lnTo>
                    <a:pt x="930584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5EF7F445-D012-7969-68AC-56D8CDCA98B5}"/>
                </a:ext>
              </a:extLst>
            </p:cNvPr>
            <p:cNvSpPr/>
            <p:nvPr/>
          </p:nvSpPr>
          <p:spPr>
            <a:xfrm>
              <a:off x="3738520" y="4474896"/>
              <a:ext cx="712099" cy="356049"/>
            </a:xfrm>
            <a:custGeom>
              <a:avLst/>
              <a:gdLst>
                <a:gd name="connsiteX0" fmla="*/ 0 w 712099"/>
                <a:gd name="connsiteY0" fmla="*/ 356049 h 356049"/>
                <a:gd name="connsiteX1" fmla="*/ 258945 w 712099"/>
                <a:gd name="connsiteY1" fmla="*/ 218485 h 356049"/>
                <a:gd name="connsiteX2" fmla="*/ 420786 w 712099"/>
                <a:gd name="connsiteY2" fmla="*/ 129472 h 356049"/>
                <a:gd name="connsiteX3" fmla="*/ 534075 w 712099"/>
                <a:gd name="connsiteY3" fmla="*/ 56644 h 356049"/>
                <a:gd name="connsiteX4" fmla="*/ 712099 w 712099"/>
                <a:gd name="connsiteY4" fmla="*/ 0 h 35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2099" h="356049">
                  <a:moveTo>
                    <a:pt x="0" y="356049"/>
                  </a:moveTo>
                  <a:lnTo>
                    <a:pt x="258945" y="218485"/>
                  </a:lnTo>
                  <a:lnTo>
                    <a:pt x="420786" y="129472"/>
                  </a:lnTo>
                  <a:lnTo>
                    <a:pt x="534075" y="56644"/>
                  </a:lnTo>
                  <a:lnTo>
                    <a:pt x="712099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EBD5D0F7-AEA0-4ACE-B440-031351739816}"/>
                </a:ext>
              </a:extLst>
            </p:cNvPr>
            <p:cNvSpPr/>
            <p:nvPr/>
          </p:nvSpPr>
          <p:spPr>
            <a:xfrm>
              <a:off x="3333919" y="4296871"/>
              <a:ext cx="623086" cy="283221"/>
            </a:xfrm>
            <a:custGeom>
              <a:avLst/>
              <a:gdLst>
                <a:gd name="connsiteX0" fmla="*/ 623086 w 623086"/>
                <a:gd name="connsiteY0" fmla="*/ 0 h 283221"/>
                <a:gd name="connsiteX1" fmla="*/ 412693 w 623086"/>
                <a:gd name="connsiteY1" fmla="*/ 64736 h 283221"/>
                <a:gd name="connsiteX2" fmla="*/ 250853 w 623086"/>
                <a:gd name="connsiteY2" fmla="*/ 137564 h 283221"/>
                <a:gd name="connsiteX3" fmla="*/ 64736 w 623086"/>
                <a:gd name="connsiteY3" fmla="*/ 218485 h 283221"/>
                <a:gd name="connsiteX4" fmla="*/ 0 w 623086"/>
                <a:gd name="connsiteY4" fmla="*/ 283221 h 283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3086" h="283221">
                  <a:moveTo>
                    <a:pt x="623086" y="0"/>
                  </a:moveTo>
                  <a:lnTo>
                    <a:pt x="412693" y="64736"/>
                  </a:lnTo>
                  <a:lnTo>
                    <a:pt x="250853" y="137564"/>
                  </a:lnTo>
                  <a:lnTo>
                    <a:pt x="64736" y="218485"/>
                  </a:lnTo>
                  <a:lnTo>
                    <a:pt x="0" y="283221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8E04D92D-5AD7-EFF4-B572-CF5598D7BC4B}"/>
                </a:ext>
              </a:extLst>
            </p:cNvPr>
            <p:cNvSpPr/>
            <p:nvPr/>
          </p:nvSpPr>
          <p:spPr>
            <a:xfrm>
              <a:off x="2937409" y="4070294"/>
              <a:ext cx="614995" cy="331773"/>
            </a:xfrm>
            <a:custGeom>
              <a:avLst/>
              <a:gdLst>
                <a:gd name="connsiteX0" fmla="*/ 0 w 614995"/>
                <a:gd name="connsiteY0" fmla="*/ 331773 h 331773"/>
                <a:gd name="connsiteX1" fmla="*/ 218485 w 614995"/>
                <a:gd name="connsiteY1" fmla="*/ 210393 h 331773"/>
                <a:gd name="connsiteX2" fmla="*/ 404602 w 614995"/>
                <a:gd name="connsiteY2" fmla="*/ 80920 h 331773"/>
                <a:gd name="connsiteX3" fmla="*/ 509798 w 614995"/>
                <a:gd name="connsiteY3" fmla="*/ 24276 h 331773"/>
                <a:gd name="connsiteX4" fmla="*/ 614995 w 614995"/>
                <a:gd name="connsiteY4" fmla="*/ 0 h 331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4995" h="331773">
                  <a:moveTo>
                    <a:pt x="0" y="331773"/>
                  </a:moveTo>
                  <a:lnTo>
                    <a:pt x="218485" y="210393"/>
                  </a:lnTo>
                  <a:lnTo>
                    <a:pt x="404602" y="80920"/>
                  </a:lnTo>
                  <a:lnTo>
                    <a:pt x="509798" y="24276"/>
                  </a:lnTo>
                  <a:lnTo>
                    <a:pt x="614995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A5FFD946-805D-E8B7-C46E-8DDD1F0D8418}"/>
                </a:ext>
              </a:extLst>
            </p:cNvPr>
            <p:cNvSpPr/>
            <p:nvPr/>
          </p:nvSpPr>
          <p:spPr>
            <a:xfrm>
              <a:off x="2573267" y="3819441"/>
              <a:ext cx="275129" cy="186116"/>
            </a:xfrm>
            <a:custGeom>
              <a:avLst/>
              <a:gdLst>
                <a:gd name="connsiteX0" fmla="*/ 0 w 275129"/>
                <a:gd name="connsiteY0" fmla="*/ 186116 h 186116"/>
                <a:gd name="connsiteX1" fmla="*/ 145657 w 275129"/>
                <a:gd name="connsiteY1" fmla="*/ 56644 h 186116"/>
                <a:gd name="connsiteX2" fmla="*/ 275129 w 275129"/>
                <a:gd name="connsiteY2" fmla="*/ 0 h 18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5129" h="186116">
                  <a:moveTo>
                    <a:pt x="0" y="186116"/>
                  </a:moveTo>
                  <a:lnTo>
                    <a:pt x="145657" y="56644"/>
                  </a:lnTo>
                  <a:lnTo>
                    <a:pt x="275129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CE6211B4-B620-6102-A566-B59E2FBAAAE4}"/>
                </a:ext>
              </a:extLst>
            </p:cNvPr>
            <p:cNvSpPr/>
            <p:nvPr/>
          </p:nvSpPr>
          <p:spPr>
            <a:xfrm>
              <a:off x="2201034" y="3528127"/>
              <a:ext cx="347957" cy="194209"/>
            </a:xfrm>
            <a:custGeom>
              <a:avLst/>
              <a:gdLst>
                <a:gd name="connsiteX0" fmla="*/ 0 w 347957"/>
                <a:gd name="connsiteY0" fmla="*/ 194209 h 194209"/>
                <a:gd name="connsiteX1" fmla="*/ 105196 w 347957"/>
                <a:gd name="connsiteY1" fmla="*/ 105197 h 194209"/>
                <a:gd name="connsiteX2" fmla="*/ 234669 w 347957"/>
                <a:gd name="connsiteY2" fmla="*/ 24277 h 194209"/>
                <a:gd name="connsiteX3" fmla="*/ 347957 w 347957"/>
                <a:gd name="connsiteY3" fmla="*/ 0 h 194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7957" h="194209">
                  <a:moveTo>
                    <a:pt x="0" y="194209"/>
                  </a:moveTo>
                  <a:lnTo>
                    <a:pt x="105196" y="105197"/>
                  </a:lnTo>
                  <a:lnTo>
                    <a:pt x="234669" y="24277"/>
                  </a:lnTo>
                  <a:lnTo>
                    <a:pt x="347957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94E1DC25-211F-85AB-944C-19F53AECB594}"/>
                </a:ext>
              </a:extLst>
            </p:cNvPr>
            <p:cNvSpPr/>
            <p:nvPr/>
          </p:nvSpPr>
          <p:spPr>
            <a:xfrm>
              <a:off x="1844984" y="3220630"/>
              <a:ext cx="404602" cy="226577"/>
            </a:xfrm>
            <a:custGeom>
              <a:avLst/>
              <a:gdLst>
                <a:gd name="connsiteX0" fmla="*/ 0 w 404602"/>
                <a:gd name="connsiteY0" fmla="*/ 226577 h 226577"/>
                <a:gd name="connsiteX1" fmla="*/ 194209 w 404602"/>
                <a:gd name="connsiteY1" fmla="*/ 80920 h 226577"/>
                <a:gd name="connsiteX2" fmla="*/ 307497 w 404602"/>
                <a:gd name="connsiteY2" fmla="*/ 24276 h 226577"/>
                <a:gd name="connsiteX3" fmla="*/ 404602 w 404602"/>
                <a:gd name="connsiteY3" fmla="*/ 0 h 2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602" h="226577">
                  <a:moveTo>
                    <a:pt x="0" y="226577"/>
                  </a:moveTo>
                  <a:lnTo>
                    <a:pt x="194209" y="80920"/>
                  </a:lnTo>
                  <a:lnTo>
                    <a:pt x="307497" y="24276"/>
                  </a:lnTo>
                  <a:lnTo>
                    <a:pt x="404602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CC9084EE-120E-D9F3-7E65-EF471AD88DC5}"/>
                </a:ext>
              </a:extLst>
            </p:cNvPr>
            <p:cNvSpPr/>
            <p:nvPr/>
          </p:nvSpPr>
          <p:spPr>
            <a:xfrm>
              <a:off x="1432290" y="2929317"/>
              <a:ext cx="509798" cy="315589"/>
            </a:xfrm>
            <a:custGeom>
              <a:avLst/>
              <a:gdLst>
                <a:gd name="connsiteX0" fmla="*/ 0 w 509798"/>
                <a:gd name="connsiteY0" fmla="*/ 315589 h 315589"/>
                <a:gd name="connsiteX1" fmla="*/ 178025 w 509798"/>
                <a:gd name="connsiteY1" fmla="*/ 202301 h 315589"/>
                <a:gd name="connsiteX2" fmla="*/ 347958 w 509798"/>
                <a:gd name="connsiteY2" fmla="*/ 72828 h 315589"/>
                <a:gd name="connsiteX3" fmla="*/ 509798 w 509798"/>
                <a:gd name="connsiteY3" fmla="*/ 0 h 315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9798" h="315589">
                  <a:moveTo>
                    <a:pt x="0" y="315589"/>
                  </a:moveTo>
                  <a:lnTo>
                    <a:pt x="178025" y="202301"/>
                  </a:lnTo>
                  <a:lnTo>
                    <a:pt x="347958" y="72828"/>
                  </a:lnTo>
                  <a:lnTo>
                    <a:pt x="509798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0EB9A7FE-FA46-ED6C-ECA1-5B58D92338CE}"/>
                </a:ext>
              </a:extLst>
            </p:cNvPr>
            <p:cNvSpPr/>
            <p:nvPr/>
          </p:nvSpPr>
          <p:spPr>
            <a:xfrm>
              <a:off x="1084333" y="2638004"/>
              <a:ext cx="606902" cy="428877"/>
            </a:xfrm>
            <a:custGeom>
              <a:avLst/>
              <a:gdLst>
                <a:gd name="connsiteX0" fmla="*/ 0 w 606902"/>
                <a:gd name="connsiteY0" fmla="*/ 428877 h 428877"/>
                <a:gd name="connsiteX1" fmla="*/ 178025 w 606902"/>
                <a:gd name="connsiteY1" fmla="*/ 267037 h 428877"/>
                <a:gd name="connsiteX2" fmla="*/ 364141 w 606902"/>
                <a:gd name="connsiteY2" fmla="*/ 161840 h 428877"/>
                <a:gd name="connsiteX3" fmla="*/ 493614 w 606902"/>
                <a:gd name="connsiteY3" fmla="*/ 89012 h 428877"/>
                <a:gd name="connsiteX4" fmla="*/ 493614 w 606902"/>
                <a:gd name="connsiteY4" fmla="*/ 89012 h 428877"/>
                <a:gd name="connsiteX5" fmla="*/ 606902 w 606902"/>
                <a:gd name="connsiteY5" fmla="*/ 0 h 428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6902" h="428877">
                  <a:moveTo>
                    <a:pt x="0" y="428877"/>
                  </a:moveTo>
                  <a:lnTo>
                    <a:pt x="178025" y="267037"/>
                  </a:lnTo>
                  <a:lnTo>
                    <a:pt x="364141" y="161840"/>
                  </a:lnTo>
                  <a:lnTo>
                    <a:pt x="493614" y="89012"/>
                  </a:lnTo>
                  <a:lnTo>
                    <a:pt x="493614" y="89012"/>
                  </a:lnTo>
                  <a:lnTo>
                    <a:pt x="606902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91F062F5-95D6-124C-0CA2-862618004D43}"/>
                </a:ext>
              </a:extLst>
            </p:cNvPr>
            <p:cNvSpPr/>
            <p:nvPr/>
          </p:nvSpPr>
          <p:spPr>
            <a:xfrm>
              <a:off x="5696793" y="3414839"/>
              <a:ext cx="614995" cy="720191"/>
            </a:xfrm>
            <a:custGeom>
              <a:avLst/>
              <a:gdLst>
                <a:gd name="connsiteX0" fmla="*/ 0 w 614995"/>
                <a:gd name="connsiteY0" fmla="*/ 720191 h 720191"/>
                <a:gd name="connsiteX1" fmla="*/ 105196 w 614995"/>
                <a:gd name="connsiteY1" fmla="*/ 590719 h 720191"/>
                <a:gd name="connsiteX2" fmla="*/ 234669 w 614995"/>
                <a:gd name="connsiteY2" fmla="*/ 453154 h 720191"/>
                <a:gd name="connsiteX3" fmla="*/ 356049 w 614995"/>
                <a:gd name="connsiteY3" fmla="*/ 291313 h 720191"/>
                <a:gd name="connsiteX4" fmla="*/ 469338 w 614995"/>
                <a:gd name="connsiteY4" fmla="*/ 153749 h 720191"/>
                <a:gd name="connsiteX5" fmla="*/ 614995 w 614995"/>
                <a:gd name="connsiteY5" fmla="*/ 0 h 720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4995" h="720191">
                  <a:moveTo>
                    <a:pt x="0" y="720191"/>
                  </a:moveTo>
                  <a:lnTo>
                    <a:pt x="105196" y="590719"/>
                  </a:lnTo>
                  <a:lnTo>
                    <a:pt x="234669" y="453154"/>
                  </a:lnTo>
                  <a:lnTo>
                    <a:pt x="356049" y="291313"/>
                  </a:lnTo>
                  <a:lnTo>
                    <a:pt x="469338" y="153749"/>
                  </a:lnTo>
                  <a:lnTo>
                    <a:pt x="614995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D6CE8E04-E6B3-24F1-C525-7D355AAC7503}"/>
                </a:ext>
              </a:extLst>
            </p:cNvPr>
            <p:cNvSpPr/>
            <p:nvPr/>
          </p:nvSpPr>
          <p:spPr>
            <a:xfrm>
              <a:off x="5591596" y="3163986"/>
              <a:ext cx="339866" cy="420786"/>
            </a:xfrm>
            <a:custGeom>
              <a:avLst/>
              <a:gdLst>
                <a:gd name="connsiteX0" fmla="*/ 0 w 339866"/>
                <a:gd name="connsiteY0" fmla="*/ 420786 h 420786"/>
                <a:gd name="connsiteX1" fmla="*/ 89013 w 339866"/>
                <a:gd name="connsiteY1" fmla="*/ 299405 h 420786"/>
                <a:gd name="connsiteX2" fmla="*/ 161841 w 339866"/>
                <a:gd name="connsiteY2" fmla="*/ 234669 h 420786"/>
                <a:gd name="connsiteX3" fmla="*/ 267038 w 339866"/>
                <a:gd name="connsiteY3" fmla="*/ 105196 h 420786"/>
                <a:gd name="connsiteX4" fmla="*/ 339866 w 339866"/>
                <a:gd name="connsiteY4" fmla="*/ 0 h 420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866" h="420786">
                  <a:moveTo>
                    <a:pt x="0" y="420786"/>
                  </a:moveTo>
                  <a:lnTo>
                    <a:pt x="89013" y="299405"/>
                  </a:lnTo>
                  <a:lnTo>
                    <a:pt x="161841" y="234669"/>
                  </a:lnTo>
                  <a:lnTo>
                    <a:pt x="267038" y="105196"/>
                  </a:lnTo>
                  <a:lnTo>
                    <a:pt x="339866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1E3A6121-8A73-FA17-EE11-64477E6A2820}"/>
                </a:ext>
              </a:extLst>
            </p:cNvPr>
            <p:cNvSpPr/>
            <p:nvPr/>
          </p:nvSpPr>
          <p:spPr>
            <a:xfrm>
              <a:off x="5405480" y="2880765"/>
              <a:ext cx="105196" cy="161840"/>
            </a:xfrm>
            <a:custGeom>
              <a:avLst/>
              <a:gdLst>
                <a:gd name="connsiteX0" fmla="*/ 0 w 105196"/>
                <a:gd name="connsiteY0" fmla="*/ 161840 h 161840"/>
                <a:gd name="connsiteX1" fmla="*/ 0 w 105196"/>
                <a:gd name="connsiteY1" fmla="*/ 161840 h 161840"/>
                <a:gd name="connsiteX2" fmla="*/ 56644 w 105196"/>
                <a:gd name="connsiteY2" fmla="*/ 48552 h 161840"/>
                <a:gd name="connsiteX3" fmla="*/ 105196 w 105196"/>
                <a:gd name="connsiteY3" fmla="*/ 0 h 161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196" h="161840">
                  <a:moveTo>
                    <a:pt x="0" y="161840"/>
                  </a:moveTo>
                  <a:lnTo>
                    <a:pt x="0" y="161840"/>
                  </a:lnTo>
                  <a:lnTo>
                    <a:pt x="56644" y="48552"/>
                  </a:lnTo>
                  <a:lnTo>
                    <a:pt x="105196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614E1AF6-3C6E-814C-4E4E-530680E56DFC}"/>
                </a:ext>
              </a:extLst>
            </p:cNvPr>
            <p:cNvSpPr/>
            <p:nvPr/>
          </p:nvSpPr>
          <p:spPr>
            <a:xfrm>
              <a:off x="4992786" y="2548991"/>
              <a:ext cx="137564" cy="137565"/>
            </a:xfrm>
            <a:custGeom>
              <a:avLst/>
              <a:gdLst>
                <a:gd name="connsiteX0" fmla="*/ 0 w 137564"/>
                <a:gd name="connsiteY0" fmla="*/ 137565 h 137565"/>
                <a:gd name="connsiteX1" fmla="*/ 72828 w 137564"/>
                <a:gd name="connsiteY1" fmla="*/ 48552 h 137565"/>
                <a:gd name="connsiteX2" fmla="*/ 137564 w 137564"/>
                <a:gd name="connsiteY2" fmla="*/ 0 h 137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564" h="137565">
                  <a:moveTo>
                    <a:pt x="0" y="137565"/>
                  </a:moveTo>
                  <a:lnTo>
                    <a:pt x="72828" y="48552"/>
                  </a:lnTo>
                  <a:lnTo>
                    <a:pt x="137564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0294FBFC-F45F-3F43-9D8A-F9D285196496}"/>
                </a:ext>
              </a:extLst>
            </p:cNvPr>
            <p:cNvSpPr/>
            <p:nvPr/>
          </p:nvSpPr>
          <p:spPr>
            <a:xfrm>
              <a:off x="4628644" y="2273862"/>
              <a:ext cx="169933" cy="129473"/>
            </a:xfrm>
            <a:custGeom>
              <a:avLst/>
              <a:gdLst>
                <a:gd name="connsiteX0" fmla="*/ 0 w 169933"/>
                <a:gd name="connsiteY0" fmla="*/ 129473 h 129473"/>
                <a:gd name="connsiteX1" fmla="*/ 72829 w 169933"/>
                <a:gd name="connsiteY1" fmla="*/ 48552 h 129473"/>
                <a:gd name="connsiteX2" fmla="*/ 169933 w 169933"/>
                <a:gd name="connsiteY2" fmla="*/ 0 h 129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9933" h="129473">
                  <a:moveTo>
                    <a:pt x="0" y="129473"/>
                  </a:moveTo>
                  <a:lnTo>
                    <a:pt x="72829" y="48552"/>
                  </a:lnTo>
                  <a:lnTo>
                    <a:pt x="169933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598B461A-9FFC-E728-0A6F-A637CDFCCE84}"/>
                </a:ext>
              </a:extLst>
            </p:cNvPr>
            <p:cNvSpPr/>
            <p:nvPr/>
          </p:nvSpPr>
          <p:spPr>
            <a:xfrm>
              <a:off x="4207858" y="2055377"/>
              <a:ext cx="121381" cy="161841"/>
            </a:xfrm>
            <a:custGeom>
              <a:avLst/>
              <a:gdLst>
                <a:gd name="connsiteX0" fmla="*/ 0 w 121381"/>
                <a:gd name="connsiteY0" fmla="*/ 161841 h 161841"/>
                <a:gd name="connsiteX1" fmla="*/ 64737 w 121381"/>
                <a:gd name="connsiteY1" fmla="*/ 56644 h 161841"/>
                <a:gd name="connsiteX2" fmla="*/ 121381 w 121381"/>
                <a:gd name="connsiteY2" fmla="*/ 0 h 161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381" h="161841">
                  <a:moveTo>
                    <a:pt x="0" y="161841"/>
                  </a:moveTo>
                  <a:lnTo>
                    <a:pt x="64737" y="56644"/>
                  </a:lnTo>
                  <a:lnTo>
                    <a:pt x="121381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7BE48009-9B5B-E24D-CEEE-B60A4983C77C}"/>
              </a:ext>
            </a:extLst>
          </p:cNvPr>
          <p:cNvGrpSpPr/>
          <p:nvPr/>
        </p:nvGrpSpPr>
        <p:grpSpPr>
          <a:xfrm>
            <a:off x="1266024" y="2352859"/>
            <a:ext cx="1164986" cy="493110"/>
            <a:chOff x="1266024" y="2352859"/>
            <a:chExt cx="1164986" cy="493110"/>
          </a:xfrm>
        </p:grpSpPr>
        <p:pic>
          <p:nvPicPr>
            <p:cNvPr id="15" name="Picture 14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C302398D-7F1E-8C23-38ED-B7564BF09E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6897" y="2422842"/>
              <a:ext cx="192304" cy="192304"/>
            </a:xfrm>
            <a:prstGeom prst="rect">
              <a:avLst/>
            </a:prstGeom>
          </p:spPr>
        </p:pic>
        <p:pic>
          <p:nvPicPr>
            <p:cNvPr id="16" name="Picture 15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CF96C782-BC69-6058-CE10-B6F754CEF4E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266024" y="2605589"/>
              <a:ext cx="240380" cy="240380"/>
            </a:xfrm>
            <a:prstGeom prst="rect">
              <a:avLst/>
            </a:prstGeom>
          </p:spPr>
        </p:pic>
        <p:pic>
          <p:nvPicPr>
            <p:cNvPr id="17" name="Picture 16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545D9F52-4A90-17A8-05F7-DB4DD826E9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0630" y="2352859"/>
              <a:ext cx="240380" cy="240380"/>
            </a:xfrm>
            <a:prstGeom prst="rect">
              <a:avLst/>
            </a:prstGeom>
          </p:spPr>
        </p:pic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D96CCBF5-1249-8573-4C11-F18CD966AAE1}"/>
              </a:ext>
            </a:extLst>
          </p:cNvPr>
          <p:cNvGrpSpPr/>
          <p:nvPr/>
        </p:nvGrpSpPr>
        <p:grpSpPr>
          <a:xfrm>
            <a:off x="1995218" y="3993509"/>
            <a:ext cx="540798" cy="426769"/>
            <a:chOff x="1995218" y="3993509"/>
            <a:chExt cx="540798" cy="426769"/>
          </a:xfrm>
        </p:grpSpPr>
        <p:pic>
          <p:nvPicPr>
            <p:cNvPr id="18" name="Picture 17" descr="A picture containing text, plant&#10;&#10;Description automatically generated">
              <a:extLst>
                <a:ext uri="{FF2B5EF4-FFF2-40B4-BE49-F238E27FC236}">
                  <a16:creationId xmlns:a16="http://schemas.microsoft.com/office/drawing/2014/main" id="{B4F11D0F-657C-45B0-4712-05D029A831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5218" y="3993509"/>
              <a:ext cx="300475" cy="300475"/>
            </a:xfrm>
            <a:prstGeom prst="rect">
              <a:avLst/>
            </a:prstGeom>
          </p:spPr>
        </p:pic>
        <p:pic>
          <p:nvPicPr>
            <p:cNvPr id="20" name="Picture 19" descr="A picture containing text, plant&#10;&#10;Description automatically generated">
              <a:extLst>
                <a:ext uri="{FF2B5EF4-FFF2-40B4-BE49-F238E27FC236}">
                  <a16:creationId xmlns:a16="http://schemas.microsoft.com/office/drawing/2014/main" id="{1A0999C5-747E-39E2-7222-7B51FFF8273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0423" y="4044684"/>
              <a:ext cx="375593" cy="375594"/>
            </a:xfrm>
            <a:prstGeom prst="rect">
              <a:avLst/>
            </a:prstGeom>
          </p:spPr>
        </p:pic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067AA5DD-EA22-CE7D-CD8F-C2185CF8240D}"/>
              </a:ext>
            </a:extLst>
          </p:cNvPr>
          <p:cNvGrpSpPr/>
          <p:nvPr/>
        </p:nvGrpSpPr>
        <p:grpSpPr>
          <a:xfrm>
            <a:off x="3888003" y="3682693"/>
            <a:ext cx="511776" cy="511778"/>
            <a:chOff x="3888003" y="3682693"/>
            <a:chExt cx="511776" cy="511778"/>
          </a:xfrm>
        </p:grpSpPr>
        <p:pic>
          <p:nvPicPr>
            <p:cNvPr id="14" name="Picture 13" descr="A picture containing plant, clipart&#10;&#10;Description automatically generated">
              <a:extLst>
                <a:ext uri="{FF2B5EF4-FFF2-40B4-BE49-F238E27FC236}">
                  <a16:creationId xmlns:a16="http://schemas.microsoft.com/office/drawing/2014/main" id="{356DC9CA-4366-0282-C7DE-31492DA7405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88003" y="3682693"/>
              <a:ext cx="300475" cy="300475"/>
            </a:xfrm>
            <a:prstGeom prst="rect">
              <a:avLst/>
            </a:prstGeom>
          </p:spPr>
        </p:pic>
        <p:pic>
          <p:nvPicPr>
            <p:cNvPr id="21" name="Picture 20" descr="A picture containing plant, clipart&#10;&#10;Description automatically generated">
              <a:extLst>
                <a:ext uri="{FF2B5EF4-FFF2-40B4-BE49-F238E27FC236}">
                  <a16:creationId xmlns:a16="http://schemas.microsoft.com/office/drawing/2014/main" id="{CAE8C0AB-D06A-D92F-9E81-E0E53D80DA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6384" y="3781075"/>
              <a:ext cx="300475" cy="300475"/>
            </a:xfrm>
            <a:prstGeom prst="rect">
              <a:avLst/>
            </a:prstGeom>
          </p:spPr>
        </p:pic>
        <p:pic>
          <p:nvPicPr>
            <p:cNvPr id="22" name="Picture 21" descr="A picture containing plant, clipart&#10;&#10;Description automatically generated">
              <a:extLst>
                <a:ext uri="{FF2B5EF4-FFF2-40B4-BE49-F238E27FC236}">
                  <a16:creationId xmlns:a16="http://schemas.microsoft.com/office/drawing/2014/main" id="{F3A56BA3-5A3A-8333-58A5-E221708B92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99304" y="3893996"/>
              <a:ext cx="300475" cy="300475"/>
            </a:xfrm>
            <a:prstGeom prst="rect">
              <a:avLst/>
            </a:prstGeom>
          </p:spPr>
        </p:pic>
      </p:grpSp>
      <p:sp>
        <p:nvSpPr>
          <p:cNvPr id="152" name="TextBox 151">
            <a:extLst>
              <a:ext uri="{FF2B5EF4-FFF2-40B4-BE49-F238E27FC236}">
                <a16:creationId xmlns:a16="http://schemas.microsoft.com/office/drawing/2014/main" id="{AD34AD96-883C-2ED5-3FC5-4808A514A9C4}"/>
              </a:ext>
            </a:extLst>
          </p:cNvPr>
          <p:cNvSpPr txBox="1"/>
          <p:nvPr/>
        </p:nvSpPr>
        <p:spPr>
          <a:xfrm>
            <a:off x="5773783" y="1834646"/>
            <a:ext cx="3065417" cy="2936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tabLst>
                <a:tab pos="444500" algn="l"/>
              </a:tabLst>
            </a:pPr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Sequential calibration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81F61EF9-5B12-5D93-8B52-A6B603A3C95C}"/>
              </a:ext>
            </a:extLst>
          </p:cNvPr>
          <p:cNvSpPr txBox="1"/>
          <p:nvPr/>
        </p:nvSpPr>
        <p:spPr>
          <a:xfrm>
            <a:off x="8527732" y="1831581"/>
            <a:ext cx="3065417" cy="2936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tabLst>
                <a:tab pos="444500" algn="l"/>
              </a:tabLst>
            </a:pPr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Simultaneous calibration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38B4CBC8-5785-E5E1-C02D-5AF22157A3DB}"/>
              </a:ext>
            </a:extLst>
          </p:cNvPr>
          <p:cNvGrpSpPr/>
          <p:nvPr/>
        </p:nvGrpSpPr>
        <p:grpSpPr>
          <a:xfrm>
            <a:off x="1003792" y="962256"/>
            <a:ext cx="4200316" cy="738220"/>
            <a:chOff x="1003661" y="1071199"/>
            <a:chExt cx="4200316" cy="738220"/>
          </a:xfrm>
        </p:grpSpPr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F3E7B656-1E00-4F49-152D-E083890AA672}"/>
                </a:ext>
              </a:extLst>
            </p:cNvPr>
            <p:cNvSpPr txBox="1"/>
            <p:nvPr/>
          </p:nvSpPr>
          <p:spPr>
            <a:xfrm>
              <a:off x="1398382" y="1072614"/>
              <a:ext cx="1953153" cy="7368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tabLst>
                  <a:tab pos="444500" algn="l"/>
                </a:tabLst>
              </a:pPr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Water level (E)</a:t>
              </a:r>
            </a:p>
            <a:p>
              <a:pPr>
                <a:lnSpc>
                  <a:spcPct val="120000"/>
                </a:lnSpc>
                <a:tabLst>
                  <a:tab pos="444500" algn="l"/>
                </a:tabLst>
              </a:pPr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Water surface area (A) </a:t>
              </a:r>
            </a:p>
            <a:p>
              <a:pPr>
                <a:lnSpc>
                  <a:spcPct val="120000"/>
                </a:lnSpc>
                <a:tabLst>
                  <a:tab pos="444500" algn="l"/>
                </a:tabLst>
              </a:pPr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Bathymetry (E-A-S curve)</a:t>
              </a:r>
            </a:p>
          </p:txBody>
        </p:sp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0792B3B6-99B3-DD1C-169D-948C597EC4B7}"/>
                </a:ext>
              </a:extLst>
            </p:cNvPr>
            <p:cNvSpPr txBox="1"/>
            <p:nvPr/>
          </p:nvSpPr>
          <p:spPr>
            <a:xfrm>
              <a:off x="3359213" y="1291793"/>
              <a:ext cx="1844764" cy="2936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tabLst>
                  <a:tab pos="444500" algn="l"/>
                </a:tabLst>
              </a:pPr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  Storage volume (S)</a:t>
              </a:r>
            </a:p>
          </p:txBody>
        </p:sp>
        <p:sp>
          <p:nvSpPr>
            <p:cNvPr id="190" name="Left Bracket 189">
              <a:extLst>
                <a:ext uri="{FF2B5EF4-FFF2-40B4-BE49-F238E27FC236}">
                  <a16:creationId xmlns:a16="http://schemas.microsoft.com/office/drawing/2014/main" id="{C54353DC-8CE7-8538-835F-13BA632411C6}"/>
                </a:ext>
              </a:extLst>
            </p:cNvPr>
            <p:cNvSpPr/>
            <p:nvPr/>
          </p:nvSpPr>
          <p:spPr>
            <a:xfrm flipH="1">
              <a:off x="3293559" y="1071199"/>
              <a:ext cx="59168" cy="731563"/>
            </a:xfrm>
            <a:prstGeom prst="leftBracket">
              <a:avLst>
                <a:gd name="adj" fmla="val 0"/>
              </a:avLst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grpSp>
          <p:nvGrpSpPr>
            <p:cNvPr id="191" name="Group 190">
              <a:extLst>
                <a:ext uri="{FF2B5EF4-FFF2-40B4-BE49-F238E27FC236}">
                  <a16:creationId xmlns:a16="http://schemas.microsoft.com/office/drawing/2014/main" id="{D5286752-04E0-5B41-D0E6-6E1D0D413C75}"/>
                </a:ext>
              </a:extLst>
            </p:cNvPr>
            <p:cNvGrpSpPr/>
            <p:nvPr/>
          </p:nvGrpSpPr>
          <p:grpSpPr>
            <a:xfrm>
              <a:off x="1003661" y="1281059"/>
              <a:ext cx="385899" cy="304314"/>
              <a:chOff x="1332409" y="2871562"/>
              <a:chExt cx="463818" cy="365760"/>
            </a:xfrm>
          </p:grpSpPr>
          <p:pic>
            <p:nvPicPr>
              <p:cNvPr id="192" name="Graphic 191" descr="Harvey Balls 100% with solid fill">
                <a:extLst>
                  <a:ext uri="{FF2B5EF4-FFF2-40B4-BE49-F238E27FC236}">
                    <a16:creationId xmlns:a16="http://schemas.microsoft.com/office/drawing/2014/main" id="{C800ADD7-23F5-2C8E-A8F7-E91DB4A128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1332409" y="2919781"/>
                <a:ext cx="274320" cy="274320"/>
              </a:xfrm>
              <a:prstGeom prst="rect">
                <a:avLst/>
              </a:prstGeom>
            </p:spPr>
          </p:pic>
          <p:pic>
            <p:nvPicPr>
              <p:cNvPr id="193" name="Graphic 192" descr="Badge 1 with solid fill">
                <a:extLst>
                  <a:ext uri="{FF2B5EF4-FFF2-40B4-BE49-F238E27FC236}">
                    <a16:creationId xmlns:a16="http://schemas.microsoft.com/office/drawing/2014/main" id="{16C006DB-83EF-F130-54BB-5B6BF7648E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1430467" y="2871562"/>
                <a:ext cx="365760" cy="365760"/>
              </a:xfrm>
              <a:prstGeom prst="rect">
                <a:avLst/>
              </a:prstGeom>
            </p:spPr>
          </p:pic>
        </p:grp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52C24F79-21FF-4D57-1E9E-E4BAD217A4D6}"/>
              </a:ext>
            </a:extLst>
          </p:cNvPr>
          <p:cNvGrpSpPr/>
          <p:nvPr/>
        </p:nvGrpSpPr>
        <p:grpSpPr>
          <a:xfrm>
            <a:off x="6699363" y="962249"/>
            <a:ext cx="3811883" cy="736805"/>
            <a:chOff x="6699363" y="1066757"/>
            <a:chExt cx="3811883" cy="736805"/>
          </a:xfrm>
        </p:grpSpPr>
        <p:sp>
          <p:nvSpPr>
            <p:cNvPr id="170" name="TextBox 169">
              <a:extLst>
                <a:ext uri="{FF2B5EF4-FFF2-40B4-BE49-F238E27FC236}">
                  <a16:creationId xmlns:a16="http://schemas.microsoft.com/office/drawing/2014/main" id="{EAEC46DF-CC4F-93B9-F6A4-E39283F47561}"/>
                </a:ext>
              </a:extLst>
            </p:cNvPr>
            <p:cNvSpPr txBox="1"/>
            <p:nvPr/>
          </p:nvSpPr>
          <p:spPr>
            <a:xfrm>
              <a:off x="9171662" y="1305004"/>
              <a:ext cx="1339584" cy="2936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tabLst>
                  <a:tab pos="444500" algn="l"/>
                </a:tabLst>
              </a:pPr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 Discharge (Q)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FD9FE372-AC09-7163-3B92-F75F89190480}"/>
                </a:ext>
              </a:extLst>
            </p:cNvPr>
            <p:cNvSpPr txBox="1"/>
            <p:nvPr/>
          </p:nvSpPr>
          <p:spPr>
            <a:xfrm>
              <a:off x="7061419" y="1066757"/>
              <a:ext cx="2098283" cy="7368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tabLst>
                  <a:tab pos="444500" algn="l"/>
                </a:tabLst>
              </a:pPr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Water level (E)</a:t>
              </a:r>
            </a:p>
            <a:p>
              <a:pPr>
                <a:lnSpc>
                  <a:spcPct val="120000"/>
                </a:lnSpc>
                <a:tabLst>
                  <a:tab pos="444500" algn="l"/>
                </a:tabLst>
              </a:pPr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River width (W)	</a:t>
              </a:r>
            </a:p>
            <a:p>
              <a:pPr>
                <a:lnSpc>
                  <a:spcPct val="120000"/>
                </a:lnSpc>
                <a:tabLst>
                  <a:tab pos="444500" algn="l"/>
                </a:tabLst>
              </a:pPr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(River slope, cross-section)</a:t>
              </a:r>
            </a:p>
          </p:txBody>
        </p:sp>
        <p:grpSp>
          <p:nvGrpSpPr>
            <p:cNvPr id="194" name="Group 193">
              <a:extLst>
                <a:ext uri="{FF2B5EF4-FFF2-40B4-BE49-F238E27FC236}">
                  <a16:creationId xmlns:a16="http://schemas.microsoft.com/office/drawing/2014/main" id="{7A9B3361-C827-0432-0072-98D695493990}"/>
                </a:ext>
              </a:extLst>
            </p:cNvPr>
            <p:cNvGrpSpPr/>
            <p:nvPr/>
          </p:nvGrpSpPr>
          <p:grpSpPr>
            <a:xfrm>
              <a:off x="6699363" y="1294894"/>
              <a:ext cx="358240" cy="298314"/>
              <a:chOff x="3890163" y="3899903"/>
              <a:chExt cx="439235" cy="365760"/>
            </a:xfrm>
          </p:grpSpPr>
          <p:pic>
            <p:nvPicPr>
              <p:cNvPr id="195" name="Graphic 194" descr="Harvey Balls 100% with solid fill">
                <a:extLst>
                  <a:ext uri="{FF2B5EF4-FFF2-40B4-BE49-F238E27FC236}">
                    <a16:creationId xmlns:a16="http://schemas.microsoft.com/office/drawing/2014/main" id="{35D9D54F-F0EF-B17D-3EEE-6DB994C99C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3890163" y="3932465"/>
                <a:ext cx="274320" cy="274320"/>
              </a:xfrm>
              <a:prstGeom prst="rect">
                <a:avLst/>
              </a:prstGeom>
            </p:spPr>
          </p:pic>
          <p:pic>
            <p:nvPicPr>
              <p:cNvPr id="196" name="Graphic 195" descr="Badge with solid fill">
                <a:extLst>
                  <a:ext uri="{FF2B5EF4-FFF2-40B4-BE49-F238E27FC236}">
                    <a16:creationId xmlns:a16="http://schemas.microsoft.com/office/drawing/2014/main" id="{74F041CC-4AB4-EAAC-AED8-41C9222BB7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3963638" y="3899903"/>
                <a:ext cx="365760" cy="365760"/>
              </a:xfrm>
              <a:prstGeom prst="rect">
                <a:avLst/>
              </a:prstGeom>
            </p:spPr>
          </p:pic>
        </p:grpSp>
        <p:sp>
          <p:nvSpPr>
            <p:cNvPr id="197" name="Left Bracket 196">
              <a:extLst>
                <a:ext uri="{FF2B5EF4-FFF2-40B4-BE49-F238E27FC236}">
                  <a16:creationId xmlns:a16="http://schemas.microsoft.com/office/drawing/2014/main" id="{392EA3BA-C364-95D5-C11C-F03D61A74DE9}"/>
                </a:ext>
              </a:extLst>
            </p:cNvPr>
            <p:cNvSpPr/>
            <p:nvPr/>
          </p:nvSpPr>
          <p:spPr>
            <a:xfrm flipH="1">
              <a:off x="9103866" y="1066757"/>
              <a:ext cx="59168" cy="731563"/>
            </a:xfrm>
            <a:prstGeom prst="leftBracket">
              <a:avLst>
                <a:gd name="adj" fmla="val 0"/>
              </a:avLst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6453175-2A38-44CC-A049-233F5565AF73}"/>
              </a:ext>
            </a:extLst>
          </p:cNvPr>
          <p:cNvSpPr txBox="1"/>
          <p:nvPr/>
        </p:nvSpPr>
        <p:spPr>
          <a:xfrm>
            <a:off x="1024248" y="404933"/>
            <a:ext cx="10557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Problem Statement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6749858-4842-AEF2-94F3-3AD418F5D6A9}"/>
              </a:ext>
            </a:extLst>
          </p:cNvPr>
          <p:cNvSpPr/>
          <p:nvPr/>
        </p:nvSpPr>
        <p:spPr>
          <a:xfrm>
            <a:off x="609832" y="387881"/>
            <a:ext cx="407995" cy="407995"/>
          </a:xfrm>
          <a:prstGeom prst="ellipse">
            <a:avLst/>
          </a:prstGeom>
          <a:gradFill flip="none" rotWithShape="1">
            <a:gsLst>
              <a:gs pos="25000">
                <a:srgbClr val="006766">
                  <a:lumMod val="90000"/>
                  <a:lumOff val="10000"/>
                </a:srgbClr>
              </a:gs>
              <a:gs pos="85000">
                <a:schemeClr val="accent2">
                  <a:lumMod val="99000"/>
                  <a:lumOff val="1000"/>
                </a:schemeClr>
              </a:gs>
              <a:gs pos="6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EA924FD9-0D8D-A4D2-C2D3-8D0EE2585588}"/>
              </a:ext>
            </a:extLst>
          </p:cNvPr>
          <p:cNvGrpSpPr/>
          <p:nvPr/>
        </p:nvGrpSpPr>
        <p:grpSpPr>
          <a:xfrm>
            <a:off x="2289687" y="3198640"/>
            <a:ext cx="1476532" cy="1278230"/>
            <a:chOff x="2289976" y="3206306"/>
            <a:chExt cx="1476532" cy="1278230"/>
          </a:xfrm>
        </p:grpSpPr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4931C2CA-5E99-5716-CD00-7811335CE99E}"/>
                </a:ext>
              </a:extLst>
            </p:cNvPr>
            <p:cNvGrpSpPr/>
            <p:nvPr/>
          </p:nvGrpSpPr>
          <p:grpSpPr>
            <a:xfrm>
              <a:off x="3329737" y="3206306"/>
              <a:ext cx="436771" cy="329634"/>
              <a:chOff x="3304607" y="2138694"/>
              <a:chExt cx="523264" cy="394910"/>
            </a:xfrm>
          </p:grpSpPr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B210C757-9C27-EFBF-63BD-9F02B4618E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3548889" y="2254622"/>
                <a:ext cx="278982" cy="278982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A7E3E72C-07F2-3DCE-1587-00BA9CEB44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3304607" y="2138694"/>
                <a:ext cx="278982" cy="278982"/>
              </a:xfrm>
              <a:prstGeom prst="rect">
                <a:avLst/>
              </a:prstGeom>
            </p:spPr>
          </p:pic>
        </p:grp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7FB0DCC0-9273-A87A-910F-5B7D8F4B7A47}"/>
                </a:ext>
              </a:extLst>
            </p:cNvPr>
            <p:cNvSpPr/>
            <p:nvPr/>
          </p:nvSpPr>
          <p:spPr>
            <a:xfrm>
              <a:off x="2289976" y="3379304"/>
              <a:ext cx="1264468" cy="1105232"/>
            </a:xfrm>
            <a:custGeom>
              <a:avLst/>
              <a:gdLst>
                <a:gd name="connsiteX0" fmla="*/ 0 w 1264468"/>
                <a:gd name="connsiteY0" fmla="*/ 1105232 h 1105232"/>
                <a:gd name="connsiteX1" fmla="*/ 270344 w 1264468"/>
                <a:gd name="connsiteY1" fmla="*/ 1001865 h 1105232"/>
                <a:gd name="connsiteX2" fmla="*/ 508883 w 1264468"/>
                <a:gd name="connsiteY2" fmla="*/ 922352 h 1105232"/>
                <a:gd name="connsiteX3" fmla="*/ 699714 w 1264468"/>
                <a:gd name="connsiteY3" fmla="*/ 755374 h 1105232"/>
                <a:gd name="connsiteX4" fmla="*/ 842838 w 1264468"/>
                <a:gd name="connsiteY4" fmla="*/ 596348 h 1105232"/>
                <a:gd name="connsiteX5" fmla="*/ 938254 w 1264468"/>
                <a:gd name="connsiteY5" fmla="*/ 492981 h 1105232"/>
                <a:gd name="connsiteX6" fmla="*/ 985961 w 1264468"/>
                <a:gd name="connsiteY6" fmla="*/ 421419 h 1105232"/>
                <a:gd name="connsiteX7" fmla="*/ 1025718 w 1264468"/>
                <a:gd name="connsiteY7" fmla="*/ 341906 h 1105232"/>
                <a:gd name="connsiteX8" fmla="*/ 1113182 w 1264468"/>
                <a:gd name="connsiteY8" fmla="*/ 214686 h 1105232"/>
                <a:gd name="connsiteX9" fmla="*/ 1240403 w 1264468"/>
                <a:gd name="connsiteY9" fmla="*/ 55659 h 1105232"/>
                <a:gd name="connsiteX10" fmla="*/ 1264257 w 1264468"/>
                <a:gd name="connsiteY10" fmla="*/ 0 h 1105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4468" h="1105232">
                  <a:moveTo>
                    <a:pt x="0" y="1105232"/>
                  </a:moveTo>
                  <a:cubicBezTo>
                    <a:pt x="92765" y="1068788"/>
                    <a:pt x="185530" y="1032345"/>
                    <a:pt x="270344" y="1001865"/>
                  </a:cubicBezTo>
                  <a:cubicBezTo>
                    <a:pt x="355158" y="971385"/>
                    <a:pt x="437321" y="963434"/>
                    <a:pt x="508883" y="922352"/>
                  </a:cubicBezTo>
                  <a:cubicBezTo>
                    <a:pt x="580445" y="881270"/>
                    <a:pt x="644055" y="809708"/>
                    <a:pt x="699714" y="755374"/>
                  </a:cubicBezTo>
                  <a:cubicBezTo>
                    <a:pt x="755373" y="701040"/>
                    <a:pt x="803081" y="640080"/>
                    <a:pt x="842838" y="596348"/>
                  </a:cubicBezTo>
                  <a:cubicBezTo>
                    <a:pt x="882595" y="552616"/>
                    <a:pt x="914400" y="522136"/>
                    <a:pt x="938254" y="492981"/>
                  </a:cubicBezTo>
                  <a:cubicBezTo>
                    <a:pt x="962108" y="463826"/>
                    <a:pt x="971384" y="446598"/>
                    <a:pt x="985961" y="421419"/>
                  </a:cubicBezTo>
                  <a:cubicBezTo>
                    <a:pt x="1000538" y="396240"/>
                    <a:pt x="1004515" y="376361"/>
                    <a:pt x="1025718" y="341906"/>
                  </a:cubicBezTo>
                  <a:cubicBezTo>
                    <a:pt x="1046921" y="307451"/>
                    <a:pt x="1077401" y="262394"/>
                    <a:pt x="1113182" y="214686"/>
                  </a:cubicBezTo>
                  <a:cubicBezTo>
                    <a:pt x="1148963" y="166978"/>
                    <a:pt x="1215224" y="91440"/>
                    <a:pt x="1240403" y="55659"/>
                  </a:cubicBezTo>
                  <a:cubicBezTo>
                    <a:pt x="1265582" y="19878"/>
                    <a:pt x="1264919" y="9939"/>
                    <a:pt x="1264257" y="0"/>
                  </a:cubicBezTo>
                </a:path>
              </a:pathLst>
            </a:custGeom>
            <a:noFill/>
            <a:ln>
              <a:prstDash val="dash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57E5D507-89FF-52E9-5FF4-B64C703B70C8}"/>
              </a:ext>
            </a:extLst>
          </p:cNvPr>
          <p:cNvGrpSpPr/>
          <p:nvPr/>
        </p:nvGrpSpPr>
        <p:grpSpPr>
          <a:xfrm>
            <a:off x="2318073" y="2206507"/>
            <a:ext cx="1342703" cy="1715577"/>
            <a:chOff x="3581072" y="1727177"/>
            <a:chExt cx="1342703" cy="1715577"/>
          </a:xfrm>
        </p:grpSpPr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AF61E045-4920-AF34-35E3-D7998390F6FE}"/>
                </a:ext>
              </a:extLst>
            </p:cNvPr>
            <p:cNvSpPr/>
            <p:nvPr/>
          </p:nvSpPr>
          <p:spPr>
            <a:xfrm rot="2198212">
              <a:off x="3581072" y="1899099"/>
              <a:ext cx="1142347" cy="1543655"/>
            </a:xfrm>
            <a:prstGeom prst="triangle">
              <a:avLst/>
            </a:prstGeom>
            <a:gradFill flip="none" rotWithShape="1">
              <a:gsLst>
                <a:gs pos="50000">
                  <a:schemeClr val="bg1">
                    <a:alpha val="3000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0" name="Picture 99">
              <a:extLst>
                <a:ext uri="{FF2B5EF4-FFF2-40B4-BE49-F238E27FC236}">
                  <a16:creationId xmlns:a16="http://schemas.microsoft.com/office/drawing/2014/main" id="{1A69E815-9835-9F3B-0CA2-F7B8914F8F1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 rot="7926364">
              <a:off x="4487224" y="1727177"/>
              <a:ext cx="436551" cy="436551"/>
            </a:xfrm>
            <a:prstGeom prst="rect">
              <a:avLst/>
            </a:prstGeom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334521BE-AA5F-4E9E-5C79-55769CEEC1E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8900000">
            <a:off x="2752770" y="3891488"/>
            <a:ext cx="216342" cy="216342"/>
          </a:xfrm>
          <a:prstGeom prst="rect">
            <a:avLst/>
          </a:prstGeom>
        </p:spPr>
      </p:pic>
      <p:grpSp>
        <p:nvGrpSpPr>
          <p:cNvPr id="189" name="Group 188">
            <a:extLst>
              <a:ext uri="{FF2B5EF4-FFF2-40B4-BE49-F238E27FC236}">
                <a16:creationId xmlns:a16="http://schemas.microsoft.com/office/drawing/2014/main" id="{A19F97ED-1DF1-0BB9-FA6A-830CE5E3CE7F}"/>
              </a:ext>
            </a:extLst>
          </p:cNvPr>
          <p:cNvGrpSpPr/>
          <p:nvPr/>
        </p:nvGrpSpPr>
        <p:grpSpPr>
          <a:xfrm>
            <a:off x="2707988" y="3601573"/>
            <a:ext cx="298314" cy="298314"/>
            <a:chOff x="3846180" y="3899903"/>
            <a:chExt cx="365760" cy="365760"/>
          </a:xfrm>
        </p:grpSpPr>
        <p:pic>
          <p:nvPicPr>
            <p:cNvPr id="186" name="Graphic 185" descr="Harvey Balls 100% with solid fill">
              <a:extLst>
                <a:ext uri="{FF2B5EF4-FFF2-40B4-BE49-F238E27FC236}">
                  <a16:creationId xmlns:a16="http://schemas.microsoft.com/office/drawing/2014/main" id="{F9A42247-8820-A104-D79B-1C06CC7D86A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890163" y="3932465"/>
              <a:ext cx="274320" cy="274320"/>
            </a:xfrm>
            <a:prstGeom prst="rect">
              <a:avLst/>
            </a:prstGeom>
          </p:spPr>
        </p:pic>
        <p:pic>
          <p:nvPicPr>
            <p:cNvPr id="181" name="Graphic 180" descr="Badge with solid fill">
              <a:extLst>
                <a:ext uri="{FF2B5EF4-FFF2-40B4-BE49-F238E27FC236}">
                  <a16:creationId xmlns:a16="http://schemas.microsoft.com/office/drawing/2014/main" id="{E3340622-E9D9-829E-3E6B-F0870FF0A34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846180" y="3899903"/>
              <a:ext cx="365760" cy="365760"/>
            </a:xfrm>
            <a:prstGeom prst="rect">
              <a:avLst/>
            </a:prstGeom>
          </p:spPr>
        </p:pic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66604B31-B179-2A2C-5A01-6C7A80765286}"/>
              </a:ext>
            </a:extLst>
          </p:cNvPr>
          <p:cNvGrpSpPr/>
          <p:nvPr/>
        </p:nvGrpSpPr>
        <p:grpSpPr>
          <a:xfrm>
            <a:off x="2221645" y="3140058"/>
            <a:ext cx="451254" cy="414215"/>
            <a:chOff x="2472025" y="2509118"/>
            <a:chExt cx="540614" cy="496240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62D5C066-1C45-ECE5-B239-20EE024A45C5}"/>
                </a:ext>
              </a:extLst>
            </p:cNvPr>
            <p:cNvSpPr/>
            <p:nvPr/>
          </p:nvSpPr>
          <p:spPr>
            <a:xfrm>
              <a:off x="2472025" y="2509118"/>
              <a:ext cx="466378" cy="366986"/>
            </a:xfrm>
            <a:custGeom>
              <a:avLst/>
              <a:gdLst>
                <a:gd name="connsiteX0" fmla="*/ 436970 w 493615"/>
                <a:gd name="connsiteY0" fmla="*/ 388418 h 388418"/>
                <a:gd name="connsiteX1" fmla="*/ 0 w 493615"/>
                <a:gd name="connsiteY1" fmla="*/ 283221 h 388418"/>
                <a:gd name="connsiteX2" fmla="*/ 161841 w 493615"/>
                <a:gd name="connsiteY2" fmla="*/ 267037 h 388418"/>
                <a:gd name="connsiteX3" fmla="*/ 242762 w 493615"/>
                <a:gd name="connsiteY3" fmla="*/ 250853 h 388418"/>
                <a:gd name="connsiteX4" fmla="*/ 331774 w 493615"/>
                <a:gd name="connsiteY4" fmla="*/ 210393 h 388418"/>
                <a:gd name="connsiteX5" fmla="*/ 364142 w 493615"/>
                <a:gd name="connsiteY5" fmla="*/ 186117 h 388418"/>
                <a:gd name="connsiteX6" fmla="*/ 388418 w 493615"/>
                <a:gd name="connsiteY6" fmla="*/ 137565 h 388418"/>
                <a:gd name="connsiteX7" fmla="*/ 420786 w 493615"/>
                <a:gd name="connsiteY7" fmla="*/ 80920 h 388418"/>
                <a:gd name="connsiteX8" fmla="*/ 436970 w 493615"/>
                <a:gd name="connsiteY8" fmla="*/ 0 h 388418"/>
                <a:gd name="connsiteX9" fmla="*/ 493615 w 493615"/>
                <a:gd name="connsiteY9" fmla="*/ 129473 h 388418"/>
                <a:gd name="connsiteX10" fmla="*/ 493615 w 493615"/>
                <a:gd name="connsiteY10" fmla="*/ 226577 h 388418"/>
                <a:gd name="connsiteX11" fmla="*/ 436970 w 493615"/>
                <a:gd name="connsiteY11" fmla="*/ 388418 h 388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3615" h="388418">
                  <a:moveTo>
                    <a:pt x="436970" y="388418"/>
                  </a:moveTo>
                  <a:lnTo>
                    <a:pt x="0" y="283221"/>
                  </a:lnTo>
                  <a:lnTo>
                    <a:pt x="161841" y="267037"/>
                  </a:lnTo>
                  <a:lnTo>
                    <a:pt x="242762" y="250853"/>
                  </a:lnTo>
                  <a:lnTo>
                    <a:pt x="331774" y="210393"/>
                  </a:lnTo>
                  <a:lnTo>
                    <a:pt x="364142" y="186117"/>
                  </a:lnTo>
                  <a:lnTo>
                    <a:pt x="388418" y="137565"/>
                  </a:lnTo>
                  <a:lnTo>
                    <a:pt x="420786" y="80920"/>
                  </a:lnTo>
                  <a:lnTo>
                    <a:pt x="436970" y="0"/>
                  </a:lnTo>
                  <a:lnTo>
                    <a:pt x="493615" y="129473"/>
                  </a:lnTo>
                  <a:lnTo>
                    <a:pt x="493615" y="226577"/>
                  </a:lnTo>
                  <a:lnTo>
                    <a:pt x="436970" y="38841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2207335-8FB4-3719-5A7C-15A9631DCD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42656" y="2735375"/>
              <a:ext cx="269983" cy="269983"/>
            </a:xfrm>
            <a:prstGeom prst="rect">
              <a:avLst/>
            </a:prstGeom>
          </p:spPr>
        </p:pic>
      </p:grpSp>
      <p:grpSp>
        <p:nvGrpSpPr>
          <p:cNvPr id="187" name="Group 186">
            <a:extLst>
              <a:ext uri="{FF2B5EF4-FFF2-40B4-BE49-F238E27FC236}">
                <a16:creationId xmlns:a16="http://schemas.microsoft.com/office/drawing/2014/main" id="{CD3565E5-9CA4-2392-0908-3FA2231BC4D9}"/>
              </a:ext>
            </a:extLst>
          </p:cNvPr>
          <p:cNvGrpSpPr/>
          <p:nvPr/>
        </p:nvGrpSpPr>
        <p:grpSpPr>
          <a:xfrm>
            <a:off x="2408338" y="3034401"/>
            <a:ext cx="304314" cy="304314"/>
            <a:chOff x="1294397" y="2871562"/>
            <a:chExt cx="365760" cy="365760"/>
          </a:xfrm>
        </p:grpSpPr>
        <p:pic>
          <p:nvPicPr>
            <p:cNvPr id="184" name="Graphic 183" descr="Harvey Balls 100% with solid fill">
              <a:extLst>
                <a:ext uri="{FF2B5EF4-FFF2-40B4-BE49-F238E27FC236}">
                  <a16:creationId xmlns:a16="http://schemas.microsoft.com/office/drawing/2014/main" id="{4BB1A5B2-098B-91D9-DC48-76B6D57D4F4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332409" y="2919781"/>
              <a:ext cx="274320" cy="274320"/>
            </a:xfrm>
            <a:prstGeom prst="rect">
              <a:avLst/>
            </a:prstGeom>
          </p:spPr>
        </p:pic>
        <p:pic>
          <p:nvPicPr>
            <p:cNvPr id="185" name="Graphic 184" descr="?1&#10;">
              <a:extLst>
                <a:ext uri="{FF2B5EF4-FFF2-40B4-BE49-F238E27FC236}">
                  <a16:creationId xmlns:a16="http://schemas.microsoft.com/office/drawing/2014/main" id="{83DCF7AD-FC5D-1E31-990E-F784F3D3C143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1294397" y="2871562"/>
              <a:ext cx="365760" cy="365760"/>
            </a:xfrm>
            <a:prstGeom prst="rect">
              <a:avLst/>
            </a:prstGeom>
          </p:spPr>
        </p:pic>
      </p:grpSp>
      <p:pic>
        <p:nvPicPr>
          <p:cNvPr id="105" name="Picture 104">
            <a:extLst>
              <a:ext uri="{FF2B5EF4-FFF2-40B4-BE49-F238E27FC236}">
                <a16:creationId xmlns:a16="http://schemas.microsoft.com/office/drawing/2014/main" id="{F3BE75E6-0B75-54EB-6832-A3BC86CD2D2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640697" y="2129243"/>
            <a:ext cx="6088748" cy="3050978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A7C09730-B4A0-4C47-55A4-3F53BC1FE6B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785317" y="5337908"/>
            <a:ext cx="3787560" cy="992313"/>
          </a:xfrm>
          <a:prstGeom prst="rect">
            <a:avLst/>
          </a:prstGeom>
        </p:spPr>
      </p:pic>
      <p:pic>
        <p:nvPicPr>
          <p:cNvPr id="110" name="Picture 109">
            <a:extLst>
              <a:ext uri="{FF2B5EF4-FFF2-40B4-BE49-F238E27FC236}">
                <a16:creationId xmlns:a16="http://schemas.microsoft.com/office/drawing/2014/main" id="{3AAE93E5-88D1-CCDB-8505-67231B10A044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640500" y="2124891"/>
            <a:ext cx="6088945" cy="3055330"/>
          </a:xfrm>
          <a:prstGeom prst="rect">
            <a:avLst/>
          </a:prstGeom>
        </p:spPr>
      </p:pic>
      <p:pic>
        <p:nvPicPr>
          <p:cNvPr id="114" name="Picture 113">
            <a:extLst>
              <a:ext uri="{FF2B5EF4-FFF2-40B4-BE49-F238E27FC236}">
                <a16:creationId xmlns:a16="http://schemas.microsoft.com/office/drawing/2014/main" id="{07DB5A17-0DBD-0A9F-C40F-205F8D0E04F6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639409" y="2124891"/>
            <a:ext cx="6088748" cy="3055330"/>
          </a:xfrm>
          <a:prstGeom prst="rect">
            <a:avLst/>
          </a:prstGeom>
        </p:spPr>
      </p:pic>
      <p:pic>
        <p:nvPicPr>
          <p:cNvPr id="115" name="Picture 114">
            <a:extLst>
              <a:ext uri="{FF2B5EF4-FFF2-40B4-BE49-F238E27FC236}">
                <a16:creationId xmlns:a16="http://schemas.microsoft.com/office/drawing/2014/main" id="{AC2BBC93-AA1F-E704-3ED3-68A6A29F427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639212" y="2127358"/>
            <a:ext cx="6088945" cy="3055330"/>
          </a:xfrm>
          <a:prstGeom prst="rect">
            <a:avLst/>
          </a:prstGeom>
        </p:spPr>
      </p:pic>
      <p:pic>
        <p:nvPicPr>
          <p:cNvPr id="116" name="Picture 115">
            <a:extLst>
              <a:ext uri="{FF2B5EF4-FFF2-40B4-BE49-F238E27FC236}">
                <a16:creationId xmlns:a16="http://schemas.microsoft.com/office/drawing/2014/main" id="{583EF39E-C619-AF9D-4BEF-E9162C623D3C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639607" y="2124202"/>
            <a:ext cx="6088748" cy="3056709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0C134C25-CBC2-1023-302E-BC54CB79DDD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639607" y="2124202"/>
            <a:ext cx="6088550" cy="3058486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:a16="http://schemas.microsoft.com/office/drawing/2014/main" id="{E3521E59-875E-3295-0EA5-EF5A1B7F7619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428843" y="3085327"/>
            <a:ext cx="164806" cy="164806"/>
          </a:xfrm>
          <a:prstGeom prst="rect">
            <a:avLst/>
          </a:prstGeom>
        </p:spPr>
      </p:pic>
      <p:pic>
        <p:nvPicPr>
          <p:cNvPr id="121" name="Picture 120">
            <a:extLst>
              <a:ext uri="{FF2B5EF4-FFF2-40B4-BE49-F238E27FC236}">
                <a16:creationId xmlns:a16="http://schemas.microsoft.com/office/drawing/2014/main" id="{01CF4700-1462-D62A-30E4-2974359FA7BA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1332173" y="3350499"/>
            <a:ext cx="164806" cy="164806"/>
          </a:xfrm>
          <a:prstGeom prst="rect">
            <a:avLst/>
          </a:prstGeom>
        </p:spPr>
      </p:pic>
      <p:pic>
        <p:nvPicPr>
          <p:cNvPr id="122" name="Picture 121">
            <a:extLst>
              <a:ext uri="{FF2B5EF4-FFF2-40B4-BE49-F238E27FC236}">
                <a16:creationId xmlns:a16="http://schemas.microsoft.com/office/drawing/2014/main" id="{47163777-91F0-A13E-6BB8-FBAC5C32DA0E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1337563" y="4269591"/>
            <a:ext cx="164806" cy="164806"/>
          </a:xfrm>
          <a:prstGeom prst="rect">
            <a:avLst/>
          </a:prstGeom>
        </p:spPr>
      </p:pic>
      <p:pic>
        <p:nvPicPr>
          <p:cNvPr id="123" name="Picture 122">
            <a:extLst>
              <a:ext uri="{FF2B5EF4-FFF2-40B4-BE49-F238E27FC236}">
                <a16:creationId xmlns:a16="http://schemas.microsoft.com/office/drawing/2014/main" id="{40A3D25C-35F4-D697-51A7-42963FBB0BC9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428843" y="4544384"/>
            <a:ext cx="164806" cy="164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34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0"/>
      <p:bldP spid="153" grpId="0"/>
      <p:bldP spid="153" grpId="1"/>
      <p:bldP spid="153" grpId="2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125">
            <a:extLst>
              <a:ext uri="{FF2B5EF4-FFF2-40B4-BE49-F238E27FC236}">
                <a16:creationId xmlns:a16="http://schemas.microsoft.com/office/drawing/2014/main" id="{6A877594-C1AE-6C25-49DA-9BC8856D48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9607" y="2124202"/>
            <a:ext cx="6088550" cy="3058486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B7085B-B601-E9F9-53B0-CCD083F95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502306"/>
            <a:ext cx="2743200" cy="365125"/>
          </a:xfrm>
        </p:spPr>
        <p:txBody>
          <a:bodyPr/>
          <a:lstStyle/>
          <a:p>
            <a:fld id="{A30C8C96-9A58-4EE6-A7AA-182F0BFB4876}" type="slidenum">
              <a:rPr lang="en-US" smtClean="0"/>
              <a:t>22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3371EA5-6CEF-8C47-FF6C-CEB05BA7F147}"/>
              </a:ext>
            </a:extLst>
          </p:cNvPr>
          <p:cNvGrpSpPr/>
          <p:nvPr/>
        </p:nvGrpSpPr>
        <p:grpSpPr>
          <a:xfrm>
            <a:off x="625733" y="2276366"/>
            <a:ext cx="4558075" cy="3896886"/>
            <a:chOff x="779289" y="952451"/>
            <a:chExt cx="5939554" cy="5077965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071A342B-53BA-6F23-D618-6D810DA6110F}"/>
                </a:ext>
              </a:extLst>
            </p:cNvPr>
            <p:cNvGrpSpPr/>
            <p:nvPr/>
          </p:nvGrpSpPr>
          <p:grpSpPr>
            <a:xfrm>
              <a:off x="779289" y="1180021"/>
              <a:ext cx="5939554" cy="4850395"/>
              <a:chOff x="1782697" y="1989221"/>
              <a:chExt cx="5939554" cy="4850395"/>
            </a:xfrm>
          </p:grpSpPr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71B467FE-A258-0E87-8138-3D32B4BF6E6E}"/>
                  </a:ext>
                </a:extLst>
              </p:cNvPr>
              <p:cNvSpPr/>
              <p:nvPr/>
            </p:nvSpPr>
            <p:spPr>
              <a:xfrm>
                <a:off x="1788695" y="1989221"/>
                <a:ext cx="5927558" cy="4363453"/>
              </a:xfrm>
              <a:custGeom>
                <a:avLst/>
                <a:gdLst>
                  <a:gd name="connsiteX0" fmla="*/ 0 w 5927558"/>
                  <a:gd name="connsiteY0" fmla="*/ 1732547 h 4363453"/>
                  <a:gd name="connsiteX1" fmla="*/ 1106905 w 5927558"/>
                  <a:gd name="connsiteY1" fmla="*/ 2302042 h 4363453"/>
                  <a:gd name="connsiteX2" fmla="*/ 1499937 w 5927558"/>
                  <a:gd name="connsiteY2" fmla="*/ 2598821 h 4363453"/>
                  <a:gd name="connsiteX3" fmla="*/ 1820779 w 5927558"/>
                  <a:gd name="connsiteY3" fmla="*/ 2863516 h 4363453"/>
                  <a:gd name="connsiteX4" fmla="*/ 2149642 w 5927558"/>
                  <a:gd name="connsiteY4" fmla="*/ 3224463 h 4363453"/>
                  <a:gd name="connsiteX5" fmla="*/ 2614863 w 5927558"/>
                  <a:gd name="connsiteY5" fmla="*/ 3433011 h 4363453"/>
                  <a:gd name="connsiteX6" fmla="*/ 3023937 w 5927558"/>
                  <a:gd name="connsiteY6" fmla="*/ 3705726 h 4363453"/>
                  <a:gd name="connsiteX7" fmla="*/ 3152273 w 5927558"/>
                  <a:gd name="connsiteY7" fmla="*/ 3793958 h 4363453"/>
                  <a:gd name="connsiteX8" fmla="*/ 3360821 w 5927558"/>
                  <a:gd name="connsiteY8" fmla="*/ 4042611 h 4363453"/>
                  <a:gd name="connsiteX9" fmla="*/ 3649579 w 5927558"/>
                  <a:gd name="connsiteY9" fmla="*/ 4363453 h 4363453"/>
                  <a:gd name="connsiteX10" fmla="*/ 4074694 w 5927558"/>
                  <a:gd name="connsiteY10" fmla="*/ 4058653 h 4363453"/>
                  <a:gd name="connsiteX11" fmla="*/ 4491789 w 5927558"/>
                  <a:gd name="connsiteY11" fmla="*/ 3769895 h 4363453"/>
                  <a:gd name="connsiteX12" fmla="*/ 4916905 w 5927558"/>
                  <a:gd name="connsiteY12" fmla="*/ 3481137 h 4363453"/>
                  <a:gd name="connsiteX13" fmla="*/ 5350042 w 5927558"/>
                  <a:gd name="connsiteY13" fmla="*/ 3023937 h 4363453"/>
                  <a:gd name="connsiteX14" fmla="*/ 5927558 w 5927558"/>
                  <a:gd name="connsiteY14" fmla="*/ 2462463 h 4363453"/>
                  <a:gd name="connsiteX15" fmla="*/ 5815263 w 5927558"/>
                  <a:gd name="connsiteY15" fmla="*/ 2342147 h 4363453"/>
                  <a:gd name="connsiteX16" fmla="*/ 5582652 w 5927558"/>
                  <a:gd name="connsiteY16" fmla="*/ 2253916 h 4363453"/>
                  <a:gd name="connsiteX17" fmla="*/ 5157537 w 5927558"/>
                  <a:gd name="connsiteY17" fmla="*/ 1989221 h 4363453"/>
                  <a:gd name="connsiteX18" fmla="*/ 4900863 w 5927558"/>
                  <a:gd name="connsiteY18" fmla="*/ 1764632 h 4363453"/>
                  <a:gd name="connsiteX19" fmla="*/ 4732421 w 5927558"/>
                  <a:gd name="connsiteY19" fmla="*/ 1708484 h 4363453"/>
                  <a:gd name="connsiteX20" fmla="*/ 4539916 w 5927558"/>
                  <a:gd name="connsiteY20" fmla="*/ 1580147 h 4363453"/>
                  <a:gd name="connsiteX21" fmla="*/ 4379494 w 5927558"/>
                  <a:gd name="connsiteY21" fmla="*/ 1403684 h 4363453"/>
                  <a:gd name="connsiteX22" fmla="*/ 4339389 w 5927558"/>
                  <a:gd name="connsiteY22" fmla="*/ 1347537 h 4363453"/>
                  <a:gd name="connsiteX23" fmla="*/ 4211052 w 5927558"/>
                  <a:gd name="connsiteY23" fmla="*/ 1163053 h 4363453"/>
                  <a:gd name="connsiteX24" fmla="*/ 4010526 w 5927558"/>
                  <a:gd name="connsiteY24" fmla="*/ 1082842 h 4363453"/>
                  <a:gd name="connsiteX25" fmla="*/ 3585410 w 5927558"/>
                  <a:gd name="connsiteY25" fmla="*/ 906379 h 4363453"/>
                  <a:gd name="connsiteX26" fmla="*/ 3096126 w 5927558"/>
                  <a:gd name="connsiteY26" fmla="*/ 617621 h 4363453"/>
                  <a:gd name="connsiteX27" fmla="*/ 2831431 w 5927558"/>
                  <a:gd name="connsiteY27" fmla="*/ 288758 h 4363453"/>
                  <a:gd name="connsiteX28" fmla="*/ 2181726 w 5927558"/>
                  <a:gd name="connsiteY28" fmla="*/ 0 h 4363453"/>
                  <a:gd name="connsiteX29" fmla="*/ 0 w 5927558"/>
                  <a:gd name="connsiteY29" fmla="*/ 1732547 h 4363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5927558" h="4363453">
                    <a:moveTo>
                      <a:pt x="0" y="1732547"/>
                    </a:moveTo>
                    <a:lnTo>
                      <a:pt x="1106905" y="2302042"/>
                    </a:lnTo>
                    <a:lnTo>
                      <a:pt x="1499937" y="2598821"/>
                    </a:lnTo>
                    <a:lnTo>
                      <a:pt x="1820779" y="2863516"/>
                    </a:lnTo>
                    <a:lnTo>
                      <a:pt x="2149642" y="3224463"/>
                    </a:lnTo>
                    <a:lnTo>
                      <a:pt x="2614863" y="3433011"/>
                    </a:lnTo>
                    <a:lnTo>
                      <a:pt x="3023937" y="3705726"/>
                    </a:lnTo>
                    <a:lnTo>
                      <a:pt x="3152273" y="3793958"/>
                    </a:lnTo>
                    <a:lnTo>
                      <a:pt x="3360821" y="4042611"/>
                    </a:lnTo>
                    <a:lnTo>
                      <a:pt x="3649579" y="4363453"/>
                    </a:lnTo>
                    <a:lnTo>
                      <a:pt x="4074694" y="4058653"/>
                    </a:lnTo>
                    <a:lnTo>
                      <a:pt x="4491789" y="3769895"/>
                    </a:lnTo>
                    <a:lnTo>
                      <a:pt x="4916905" y="3481137"/>
                    </a:lnTo>
                    <a:lnTo>
                      <a:pt x="5350042" y="3023937"/>
                    </a:lnTo>
                    <a:lnTo>
                      <a:pt x="5927558" y="2462463"/>
                    </a:lnTo>
                    <a:lnTo>
                      <a:pt x="5815263" y="2342147"/>
                    </a:lnTo>
                    <a:lnTo>
                      <a:pt x="5582652" y="2253916"/>
                    </a:lnTo>
                    <a:lnTo>
                      <a:pt x="5157537" y="1989221"/>
                    </a:lnTo>
                    <a:lnTo>
                      <a:pt x="4900863" y="1764632"/>
                    </a:lnTo>
                    <a:lnTo>
                      <a:pt x="4732421" y="1708484"/>
                    </a:lnTo>
                    <a:lnTo>
                      <a:pt x="4539916" y="1580147"/>
                    </a:lnTo>
                    <a:lnTo>
                      <a:pt x="4379494" y="1403684"/>
                    </a:lnTo>
                    <a:lnTo>
                      <a:pt x="4339389" y="1347537"/>
                    </a:lnTo>
                    <a:lnTo>
                      <a:pt x="4211052" y="1163053"/>
                    </a:lnTo>
                    <a:lnTo>
                      <a:pt x="4010526" y="1082842"/>
                    </a:lnTo>
                    <a:lnTo>
                      <a:pt x="3585410" y="906379"/>
                    </a:lnTo>
                    <a:lnTo>
                      <a:pt x="3096126" y="617621"/>
                    </a:lnTo>
                    <a:lnTo>
                      <a:pt x="2831431" y="288758"/>
                    </a:lnTo>
                    <a:lnTo>
                      <a:pt x="2181726" y="0"/>
                    </a:lnTo>
                    <a:lnTo>
                      <a:pt x="0" y="17325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5A0163D9-468A-DC69-2196-BDF2538D4BAD}"/>
                  </a:ext>
                </a:extLst>
              </p:cNvPr>
              <p:cNvSpPr/>
              <p:nvPr/>
            </p:nvSpPr>
            <p:spPr>
              <a:xfrm>
                <a:off x="6689558" y="5470358"/>
                <a:ext cx="8021" cy="304800"/>
              </a:xfrm>
              <a:custGeom>
                <a:avLst/>
                <a:gdLst>
                  <a:gd name="connsiteX0" fmla="*/ 0 w 8021"/>
                  <a:gd name="connsiteY0" fmla="*/ 0 h 304800"/>
                  <a:gd name="connsiteX1" fmla="*/ 8021 w 8021"/>
                  <a:gd name="connsiteY1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021" h="304800">
                    <a:moveTo>
                      <a:pt x="0" y="0"/>
                    </a:moveTo>
                    <a:lnTo>
                      <a:pt x="8021" y="30480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E6838B24-BABA-161A-7681-2FF205BFF662}"/>
                  </a:ext>
                </a:extLst>
              </p:cNvPr>
              <p:cNvSpPr/>
              <p:nvPr/>
            </p:nvSpPr>
            <p:spPr>
              <a:xfrm>
                <a:off x="6280484" y="5751095"/>
                <a:ext cx="16042" cy="368968"/>
              </a:xfrm>
              <a:custGeom>
                <a:avLst/>
                <a:gdLst>
                  <a:gd name="connsiteX0" fmla="*/ 0 w 16042"/>
                  <a:gd name="connsiteY0" fmla="*/ 0 h 368968"/>
                  <a:gd name="connsiteX1" fmla="*/ 16042 w 16042"/>
                  <a:gd name="connsiteY1" fmla="*/ 368968 h 368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042" h="368968">
                    <a:moveTo>
                      <a:pt x="0" y="0"/>
                    </a:moveTo>
                    <a:lnTo>
                      <a:pt x="16042" y="368968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683289F9-F561-C26A-B489-4C56B3700937}"/>
                  </a:ext>
                </a:extLst>
              </p:cNvPr>
              <p:cNvSpPr/>
              <p:nvPr/>
            </p:nvSpPr>
            <p:spPr>
              <a:xfrm>
                <a:off x="5863389" y="6039782"/>
                <a:ext cx="0" cy="449179"/>
              </a:xfrm>
              <a:custGeom>
                <a:avLst/>
                <a:gdLst>
                  <a:gd name="connsiteX0" fmla="*/ 0 w 0"/>
                  <a:gd name="connsiteY0" fmla="*/ 0 h 449179"/>
                  <a:gd name="connsiteX1" fmla="*/ 0 w 0"/>
                  <a:gd name="connsiteY1" fmla="*/ 449179 h 449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449179">
                    <a:moveTo>
                      <a:pt x="0" y="0"/>
                    </a:moveTo>
                    <a:lnTo>
                      <a:pt x="0" y="449179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B6E493C6-2CB1-3450-E111-85DE481EEBA9}"/>
                  </a:ext>
                </a:extLst>
              </p:cNvPr>
              <p:cNvSpPr/>
              <p:nvPr/>
            </p:nvSpPr>
            <p:spPr>
              <a:xfrm>
                <a:off x="7058528" y="5085348"/>
                <a:ext cx="16042" cy="385010"/>
              </a:xfrm>
              <a:custGeom>
                <a:avLst/>
                <a:gdLst>
                  <a:gd name="connsiteX0" fmla="*/ 0 w 16042"/>
                  <a:gd name="connsiteY0" fmla="*/ 0 h 385010"/>
                  <a:gd name="connsiteX1" fmla="*/ 16042 w 16042"/>
                  <a:gd name="connsiteY1" fmla="*/ 385010 h 385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042" h="385010">
                    <a:moveTo>
                      <a:pt x="0" y="0"/>
                    </a:moveTo>
                    <a:lnTo>
                      <a:pt x="16042" y="38501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8FF9CC73-E562-F038-BFF3-1F68E2736878}"/>
                  </a:ext>
                </a:extLst>
              </p:cNvPr>
              <p:cNvSpPr/>
              <p:nvPr/>
            </p:nvSpPr>
            <p:spPr>
              <a:xfrm>
                <a:off x="7379227" y="4780690"/>
                <a:ext cx="0" cy="441158"/>
              </a:xfrm>
              <a:custGeom>
                <a:avLst/>
                <a:gdLst>
                  <a:gd name="connsiteX0" fmla="*/ 0 w 0"/>
                  <a:gd name="connsiteY0" fmla="*/ 0 h 441158"/>
                  <a:gd name="connsiteX1" fmla="*/ 0 w 0"/>
                  <a:gd name="connsiteY1" fmla="*/ 441158 h 441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441158">
                    <a:moveTo>
                      <a:pt x="0" y="0"/>
                    </a:moveTo>
                    <a:lnTo>
                      <a:pt x="0" y="441158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CBB05124-9FF5-39B6-6EDA-DBC4A6D8C351}"/>
                  </a:ext>
                </a:extLst>
              </p:cNvPr>
              <p:cNvSpPr/>
              <p:nvPr/>
            </p:nvSpPr>
            <p:spPr>
              <a:xfrm>
                <a:off x="3553326" y="4820653"/>
                <a:ext cx="16042" cy="673768"/>
              </a:xfrm>
              <a:custGeom>
                <a:avLst/>
                <a:gdLst>
                  <a:gd name="connsiteX0" fmla="*/ 16042 w 16042"/>
                  <a:gd name="connsiteY0" fmla="*/ 0 h 673768"/>
                  <a:gd name="connsiteX1" fmla="*/ 0 w 16042"/>
                  <a:gd name="connsiteY1" fmla="*/ 673768 h 673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042" h="673768">
                    <a:moveTo>
                      <a:pt x="16042" y="0"/>
                    </a:moveTo>
                    <a:lnTo>
                      <a:pt x="0" y="673768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80FE6916-2CCF-937E-91C6-19703D17471E}"/>
                  </a:ext>
                </a:extLst>
              </p:cNvPr>
              <p:cNvSpPr/>
              <p:nvPr/>
            </p:nvSpPr>
            <p:spPr>
              <a:xfrm>
                <a:off x="3938337" y="5229726"/>
                <a:ext cx="8021" cy="537411"/>
              </a:xfrm>
              <a:custGeom>
                <a:avLst/>
                <a:gdLst>
                  <a:gd name="connsiteX0" fmla="*/ 8021 w 8021"/>
                  <a:gd name="connsiteY0" fmla="*/ 0 h 537411"/>
                  <a:gd name="connsiteX1" fmla="*/ 0 w 8021"/>
                  <a:gd name="connsiteY1" fmla="*/ 537411 h 537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021" h="537411">
                    <a:moveTo>
                      <a:pt x="8021" y="0"/>
                    </a:moveTo>
                    <a:lnTo>
                      <a:pt x="0" y="537411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83D894D6-342E-1CC7-9FFE-D0DBDD9D4421}"/>
                  </a:ext>
                </a:extLst>
              </p:cNvPr>
              <p:cNvSpPr/>
              <p:nvPr/>
            </p:nvSpPr>
            <p:spPr>
              <a:xfrm>
                <a:off x="4339389" y="5398168"/>
                <a:ext cx="8022" cy="657727"/>
              </a:xfrm>
              <a:custGeom>
                <a:avLst/>
                <a:gdLst>
                  <a:gd name="connsiteX0" fmla="*/ 0 w 8022"/>
                  <a:gd name="connsiteY0" fmla="*/ 0 h 657727"/>
                  <a:gd name="connsiteX1" fmla="*/ 8022 w 8022"/>
                  <a:gd name="connsiteY1" fmla="*/ 657727 h 657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022" h="657727">
                    <a:moveTo>
                      <a:pt x="0" y="0"/>
                    </a:moveTo>
                    <a:lnTo>
                      <a:pt x="8022" y="657727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A0CD9A83-9E82-0A67-3482-8DF3D823AD62}"/>
                  </a:ext>
                </a:extLst>
              </p:cNvPr>
              <p:cNvSpPr/>
              <p:nvPr/>
            </p:nvSpPr>
            <p:spPr>
              <a:xfrm>
                <a:off x="4724400" y="5654842"/>
                <a:ext cx="16042" cy="681790"/>
              </a:xfrm>
              <a:custGeom>
                <a:avLst/>
                <a:gdLst>
                  <a:gd name="connsiteX0" fmla="*/ 16042 w 16042"/>
                  <a:gd name="connsiteY0" fmla="*/ 0 h 681790"/>
                  <a:gd name="connsiteX1" fmla="*/ 16042 w 16042"/>
                  <a:gd name="connsiteY1" fmla="*/ 0 h 681790"/>
                  <a:gd name="connsiteX2" fmla="*/ 0 w 16042"/>
                  <a:gd name="connsiteY2" fmla="*/ 681790 h 681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042" h="681790">
                    <a:moveTo>
                      <a:pt x="16042" y="0"/>
                    </a:moveTo>
                    <a:lnTo>
                      <a:pt x="16042" y="0"/>
                    </a:lnTo>
                    <a:lnTo>
                      <a:pt x="0" y="68179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45D1EC07-78F4-DFE2-F6DB-5C9F9C64126A}"/>
                  </a:ext>
                </a:extLst>
              </p:cNvPr>
              <p:cNvSpPr/>
              <p:nvPr/>
            </p:nvSpPr>
            <p:spPr>
              <a:xfrm>
                <a:off x="5085347" y="5975542"/>
                <a:ext cx="16042" cy="609600"/>
              </a:xfrm>
              <a:custGeom>
                <a:avLst/>
                <a:gdLst>
                  <a:gd name="connsiteX0" fmla="*/ 16042 w 16042"/>
                  <a:gd name="connsiteY0" fmla="*/ 0 h 609600"/>
                  <a:gd name="connsiteX1" fmla="*/ 0 w 16042"/>
                  <a:gd name="connsiteY1" fmla="*/ 6096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042" h="609600">
                    <a:moveTo>
                      <a:pt x="16042" y="0"/>
                    </a:moveTo>
                    <a:lnTo>
                      <a:pt x="0" y="60960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5E786A62-A39E-AFB3-A9A0-EEE12373A04E}"/>
                  </a:ext>
                </a:extLst>
              </p:cNvPr>
              <p:cNvSpPr/>
              <p:nvPr/>
            </p:nvSpPr>
            <p:spPr>
              <a:xfrm>
                <a:off x="2831432" y="4251087"/>
                <a:ext cx="16042" cy="721895"/>
              </a:xfrm>
              <a:custGeom>
                <a:avLst/>
                <a:gdLst>
                  <a:gd name="connsiteX0" fmla="*/ 16042 w 16042"/>
                  <a:gd name="connsiteY0" fmla="*/ 0 h 721895"/>
                  <a:gd name="connsiteX1" fmla="*/ 0 w 16042"/>
                  <a:gd name="connsiteY1" fmla="*/ 721895 h 721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042" h="721895">
                    <a:moveTo>
                      <a:pt x="16042" y="0"/>
                    </a:moveTo>
                    <a:lnTo>
                      <a:pt x="0" y="721895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129F99BB-763E-0E82-24C6-C96FF4D4BEDF}"/>
                  </a:ext>
                </a:extLst>
              </p:cNvPr>
              <p:cNvSpPr/>
              <p:nvPr/>
            </p:nvSpPr>
            <p:spPr>
              <a:xfrm>
                <a:off x="3192379" y="4539916"/>
                <a:ext cx="16042" cy="689810"/>
              </a:xfrm>
              <a:custGeom>
                <a:avLst/>
                <a:gdLst>
                  <a:gd name="connsiteX0" fmla="*/ 16042 w 16042"/>
                  <a:gd name="connsiteY0" fmla="*/ 0 h 689810"/>
                  <a:gd name="connsiteX1" fmla="*/ 0 w 16042"/>
                  <a:gd name="connsiteY1" fmla="*/ 689810 h 68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042" h="689810">
                    <a:moveTo>
                      <a:pt x="16042" y="0"/>
                    </a:moveTo>
                    <a:lnTo>
                      <a:pt x="0" y="68981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688BA1D2-2E1F-8477-0632-E382C7E82D3D}"/>
                  </a:ext>
                </a:extLst>
              </p:cNvPr>
              <p:cNvSpPr/>
              <p:nvPr/>
            </p:nvSpPr>
            <p:spPr>
              <a:xfrm>
                <a:off x="2422358" y="4066674"/>
                <a:ext cx="16042" cy="609600"/>
              </a:xfrm>
              <a:custGeom>
                <a:avLst/>
                <a:gdLst>
                  <a:gd name="connsiteX0" fmla="*/ 16042 w 16042"/>
                  <a:gd name="connsiteY0" fmla="*/ 0 h 609600"/>
                  <a:gd name="connsiteX1" fmla="*/ 0 w 16042"/>
                  <a:gd name="connsiteY1" fmla="*/ 6096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042" h="609600">
                    <a:moveTo>
                      <a:pt x="16042" y="0"/>
                    </a:moveTo>
                    <a:lnTo>
                      <a:pt x="0" y="60960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917BF753-ED5A-B494-F11C-46142724C4A8}"/>
                  </a:ext>
                </a:extLst>
              </p:cNvPr>
              <p:cNvSpPr/>
              <p:nvPr/>
            </p:nvSpPr>
            <p:spPr>
              <a:xfrm>
                <a:off x="2069432" y="3882189"/>
                <a:ext cx="16042" cy="537411"/>
              </a:xfrm>
              <a:custGeom>
                <a:avLst/>
                <a:gdLst>
                  <a:gd name="connsiteX0" fmla="*/ 16042 w 16042"/>
                  <a:gd name="connsiteY0" fmla="*/ 0 h 537411"/>
                  <a:gd name="connsiteX1" fmla="*/ 0 w 16042"/>
                  <a:gd name="connsiteY1" fmla="*/ 537411 h 537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042" h="537411">
                    <a:moveTo>
                      <a:pt x="16042" y="0"/>
                    </a:moveTo>
                    <a:lnTo>
                      <a:pt x="0" y="537411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DED224E9-F828-B527-BC00-AFD3AEDDB6BB}"/>
                  </a:ext>
                </a:extLst>
              </p:cNvPr>
              <p:cNvSpPr/>
              <p:nvPr/>
            </p:nvSpPr>
            <p:spPr>
              <a:xfrm>
                <a:off x="1788695" y="3898232"/>
                <a:ext cx="5927558" cy="2590800"/>
              </a:xfrm>
              <a:custGeom>
                <a:avLst/>
                <a:gdLst>
                  <a:gd name="connsiteX0" fmla="*/ 0 w 5959642"/>
                  <a:gd name="connsiteY0" fmla="*/ 0 h 2590800"/>
                  <a:gd name="connsiteX1" fmla="*/ 1074821 w 5959642"/>
                  <a:gd name="connsiteY1" fmla="*/ 633663 h 2590800"/>
                  <a:gd name="connsiteX2" fmla="*/ 1804736 w 5959642"/>
                  <a:gd name="connsiteY2" fmla="*/ 1211179 h 2590800"/>
                  <a:gd name="connsiteX3" fmla="*/ 2173705 w 5959642"/>
                  <a:gd name="connsiteY3" fmla="*/ 1540042 h 2590800"/>
                  <a:gd name="connsiteX4" fmla="*/ 2566736 w 5959642"/>
                  <a:gd name="connsiteY4" fmla="*/ 1772652 h 2590800"/>
                  <a:gd name="connsiteX5" fmla="*/ 2975810 w 5959642"/>
                  <a:gd name="connsiteY5" fmla="*/ 2045368 h 2590800"/>
                  <a:gd name="connsiteX6" fmla="*/ 3657600 w 5959642"/>
                  <a:gd name="connsiteY6" fmla="*/ 2590800 h 2590800"/>
                  <a:gd name="connsiteX7" fmla="*/ 4924926 w 5959642"/>
                  <a:gd name="connsiteY7" fmla="*/ 1684421 h 2590800"/>
                  <a:gd name="connsiteX8" fmla="*/ 5959642 w 5959642"/>
                  <a:gd name="connsiteY8" fmla="*/ 721894 h 259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59642" h="2590800">
                    <a:moveTo>
                      <a:pt x="0" y="0"/>
                    </a:moveTo>
                    <a:lnTo>
                      <a:pt x="1074821" y="633663"/>
                    </a:lnTo>
                    <a:lnTo>
                      <a:pt x="1804736" y="1211179"/>
                    </a:lnTo>
                    <a:lnTo>
                      <a:pt x="2173705" y="1540042"/>
                    </a:lnTo>
                    <a:lnTo>
                      <a:pt x="2566736" y="1772652"/>
                    </a:lnTo>
                    <a:lnTo>
                      <a:pt x="2975810" y="2045368"/>
                    </a:lnTo>
                    <a:lnTo>
                      <a:pt x="3657600" y="2590800"/>
                    </a:lnTo>
                    <a:lnTo>
                      <a:pt x="4924926" y="1684421"/>
                    </a:lnTo>
                    <a:lnTo>
                      <a:pt x="5959642" y="721894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83EA8B17-C540-ADDE-A009-465638769A17}"/>
                  </a:ext>
                </a:extLst>
              </p:cNvPr>
              <p:cNvSpPr/>
              <p:nvPr/>
            </p:nvSpPr>
            <p:spPr>
              <a:xfrm>
                <a:off x="1782697" y="4066674"/>
                <a:ext cx="5939554" cy="2590800"/>
              </a:xfrm>
              <a:custGeom>
                <a:avLst/>
                <a:gdLst>
                  <a:gd name="connsiteX0" fmla="*/ 0 w 5975684"/>
                  <a:gd name="connsiteY0" fmla="*/ 0 h 2598821"/>
                  <a:gd name="connsiteX1" fmla="*/ 3665621 w 5975684"/>
                  <a:gd name="connsiteY1" fmla="*/ 2598821 h 2598821"/>
                  <a:gd name="connsiteX2" fmla="*/ 4940968 w 5975684"/>
                  <a:gd name="connsiteY2" fmla="*/ 1612231 h 2598821"/>
                  <a:gd name="connsiteX3" fmla="*/ 5975684 w 5975684"/>
                  <a:gd name="connsiteY3" fmla="*/ 689810 h 2598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75684" h="2598821">
                    <a:moveTo>
                      <a:pt x="0" y="0"/>
                    </a:moveTo>
                    <a:lnTo>
                      <a:pt x="3665621" y="2598821"/>
                    </a:lnTo>
                    <a:lnTo>
                      <a:pt x="4940968" y="1612231"/>
                    </a:lnTo>
                    <a:lnTo>
                      <a:pt x="5975684" y="68981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2BCAB397-7469-7A6E-BE07-D2AD1CCB5CBE}"/>
                  </a:ext>
                </a:extLst>
              </p:cNvPr>
              <p:cNvSpPr/>
              <p:nvPr/>
            </p:nvSpPr>
            <p:spPr>
              <a:xfrm>
                <a:off x="1782697" y="3716090"/>
                <a:ext cx="5939554" cy="3123526"/>
              </a:xfrm>
              <a:custGeom>
                <a:avLst/>
                <a:gdLst>
                  <a:gd name="connsiteX0" fmla="*/ 5939554 w 5939554"/>
                  <a:gd name="connsiteY0" fmla="*/ 728283 h 3123526"/>
                  <a:gd name="connsiteX1" fmla="*/ 5939554 w 5939554"/>
                  <a:gd name="connsiteY1" fmla="*/ 1213806 h 3123526"/>
                  <a:gd name="connsiteX2" fmla="*/ 3657600 w 5939554"/>
                  <a:gd name="connsiteY2" fmla="*/ 3123526 h 3123526"/>
                  <a:gd name="connsiteX3" fmla="*/ 0 w 5939554"/>
                  <a:gd name="connsiteY3" fmla="*/ 493614 h 3123526"/>
                  <a:gd name="connsiteX4" fmla="*/ 8092 w 5939554"/>
                  <a:gd name="connsiteY4" fmla="*/ 0 h 3123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39554" h="3123526">
                    <a:moveTo>
                      <a:pt x="5939554" y="728283"/>
                    </a:moveTo>
                    <a:lnTo>
                      <a:pt x="5939554" y="1213806"/>
                    </a:lnTo>
                    <a:lnTo>
                      <a:pt x="3657600" y="3123526"/>
                    </a:lnTo>
                    <a:lnTo>
                      <a:pt x="0" y="493614"/>
                    </a:lnTo>
                    <a:lnTo>
                      <a:pt x="8092" y="0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F8113DB2-C68B-36A3-337B-1455C87ACB14}"/>
                  </a:ext>
                </a:extLst>
              </p:cNvPr>
              <p:cNvSpPr/>
              <p:nvPr/>
            </p:nvSpPr>
            <p:spPr>
              <a:xfrm>
                <a:off x="5429756" y="6352248"/>
                <a:ext cx="8092" cy="477430"/>
              </a:xfrm>
              <a:custGeom>
                <a:avLst/>
                <a:gdLst>
                  <a:gd name="connsiteX0" fmla="*/ 0 w 8092"/>
                  <a:gd name="connsiteY0" fmla="*/ 477430 h 477430"/>
                  <a:gd name="connsiteX1" fmla="*/ 8092 w 8092"/>
                  <a:gd name="connsiteY1" fmla="*/ 0 h 47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092" h="477430">
                    <a:moveTo>
                      <a:pt x="0" y="477430"/>
                    </a:moveTo>
                    <a:lnTo>
                      <a:pt x="8092" y="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EC4BF6E1-84E9-55B5-D026-50F6E053D4E1}"/>
                </a:ext>
              </a:extLst>
            </p:cNvPr>
            <p:cNvGrpSpPr/>
            <p:nvPr/>
          </p:nvGrpSpPr>
          <p:grpSpPr>
            <a:xfrm>
              <a:off x="1451814" y="952451"/>
              <a:ext cx="4291263" cy="3737810"/>
              <a:chOff x="2462463" y="1812759"/>
              <a:chExt cx="4291263" cy="3737810"/>
            </a:xfrm>
          </p:grpSpPr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1A600955-E77F-BD3B-434D-DF5CB69AFAE1}"/>
                  </a:ext>
                </a:extLst>
              </p:cNvPr>
              <p:cNvSpPr/>
              <p:nvPr/>
            </p:nvSpPr>
            <p:spPr>
              <a:xfrm>
                <a:off x="2462463" y="1860885"/>
                <a:ext cx="4291263" cy="3689684"/>
              </a:xfrm>
              <a:custGeom>
                <a:avLst/>
                <a:gdLst>
                  <a:gd name="connsiteX0" fmla="*/ 1155032 w 4291263"/>
                  <a:gd name="connsiteY0" fmla="*/ 0 h 3689684"/>
                  <a:gd name="connsiteX1" fmla="*/ 1540042 w 4291263"/>
                  <a:gd name="connsiteY1" fmla="*/ 24063 h 3689684"/>
                  <a:gd name="connsiteX2" fmla="*/ 2237874 w 4291263"/>
                  <a:gd name="connsiteY2" fmla="*/ 352926 h 3689684"/>
                  <a:gd name="connsiteX3" fmla="*/ 2671011 w 4291263"/>
                  <a:gd name="connsiteY3" fmla="*/ 1235242 h 3689684"/>
                  <a:gd name="connsiteX4" fmla="*/ 3176337 w 4291263"/>
                  <a:gd name="connsiteY4" fmla="*/ 1459831 h 3689684"/>
                  <a:gd name="connsiteX5" fmla="*/ 3545305 w 4291263"/>
                  <a:gd name="connsiteY5" fmla="*/ 1748589 h 3689684"/>
                  <a:gd name="connsiteX6" fmla="*/ 3930316 w 4291263"/>
                  <a:gd name="connsiteY6" fmla="*/ 2069431 h 3689684"/>
                  <a:gd name="connsiteX7" fmla="*/ 4090737 w 4291263"/>
                  <a:gd name="connsiteY7" fmla="*/ 2229852 h 3689684"/>
                  <a:gd name="connsiteX8" fmla="*/ 4138863 w 4291263"/>
                  <a:gd name="connsiteY8" fmla="*/ 2422358 h 3689684"/>
                  <a:gd name="connsiteX9" fmla="*/ 4130842 w 4291263"/>
                  <a:gd name="connsiteY9" fmla="*/ 2662989 h 3689684"/>
                  <a:gd name="connsiteX10" fmla="*/ 4227095 w 4291263"/>
                  <a:gd name="connsiteY10" fmla="*/ 3096126 h 3689684"/>
                  <a:gd name="connsiteX11" fmla="*/ 4283242 w 4291263"/>
                  <a:gd name="connsiteY11" fmla="*/ 3320716 h 3689684"/>
                  <a:gd name="connsiteX12" fmla="*/ 4291263 w 4291263"/>
                  <a:gd name="connsiteY12" fmla="*/ 3545305 h 3689684"/>
                  <a:gd name="connsiteX13" fmla="*/ 4267200 w 4291263"/>
                  <a:gd name="connsiteY13" fmla="*/ 3649579 h 3689684"/>
                  <a:gd name="connsiteX14" fmla="*/ 4195011 w 4291263"/>
                  <a:gd name="connsiteY14" fmla="*/ 3689684 h 3689684"/>
                  <a:gd name="connsiteX15" fmla="*/ 4138863 w 4291263"/>
                  <a:gd name="connsiteY15" fmla="*/ 3665621 h 3689684"/>
                  <a:gd name="connsiteX16" fmla="*/ 3994484 w 4291263"/>
                  <a:gd name="connsiteY16" fmla="*/ 3641558 h 3689684"/>
                  <a:gd name="connsiteX17" fmla="*/ 3962400 w 4291263"/>
                  <a:gd name="connsiteY17" fmla="*/ 3633537 h 3689684"/>
                  <a:gd name="connsiteX18" fmla="*/ 3601453 w 4291263"/>
                  <a:gd name="connsiteY18" fmla="*/ 3617495 h 3689684"/>
                  <a:gd name="connsiteX19" fmla="*/ 2983832 w 4291263"/>
                  <a:gd name="connsiteY19" fmla="*/ 3465095 h 3689684"/>
                  <a:gd name="connsiteX20" fmla="*/ 2622884 w 4291263"/>
                  <a:gd name="connsiteY20" fmla="*/ 3360821 h 3689684"/>
                  <a:gd name="connsiteX21" fmla="*/ 2085474 w 4291263"/>
                  <a:gd name="connsiteY21" fmla="*/ 3048000 h 3689684"/>
                  <a:gd name="connsiteX22" fmla="*/ 1483895 w 4291263"/>
                  <a:gd name="connsiteY22" fmla="*/ 2887579 h 3689684"/>
                  <a:gd name="connsiteX23" fmla="*/ 1155032 w 4291263"/>
                  <a:gd name="connsiteY23" fmla="*/ 2574758 h 3689684"/>
                  <a:gd name="connsiteX24" fmla="*/ 834190 w 4291263"/>
                  <a:gd name="connsiteY24" fmla="*/ 2237873 h 3689684"/>
                  <a:gd name="connsiteX25" fmla="*/ 473242 w 4291263"/>
                  <a:gd name="connsiteY25" fmla="*/ 1900989 h 3689684"/>
                  <a:gd name="connsiteX26" fmla="*/ 40105 w 4291263"/>
                  <a:gd name="connsiteY26" fmla="*/ 1411705 h 3689684"/>
                  <a:gd name="connsiteX27" fmla="*/ 0 w 4291263"/>
                  <a:gd name="connsiteY27" fmla="*/ 673768 h 3689684"/>
                  <a:gd name="connsiteX28" fmla="*/ 385011 w 4291263"/>
                  <a:gd name="connsiteY28" fmla="*/ 288758 h 3689684"/>
                  <a:gd name="connsiteX29" fmla="*/ 521369 w 4291263"/>
                  <a:gd name="connsiteY29" fmla="*/ 296779 h 3689684"/>
                  <a:gd name="connsiteX30" fmla="*/ 1155032 w 4291263"/>
                  <a:gd name="connsiteY30" fmla="*/ 0 h 3689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291263" h="3689684">
                    <a:moveTo>
                      <a:pt x="1155032" y="0"/>
                    </a:moveTo>
                    <a:lnTo>
                      <a:pt x="1540042" y="24063"/>
                    </a:lnTo>
                    <a:lnTo>
                      <a:pt x="2237874" y="352926"/>
                    </a:lnTo>
                    <a:lnTo>
                      <a:pt x="2671011" y="1235242"/>
                    </a:lnTo>
                    <a:lnTo>
                      <a:pt x="3176337" y="1459831"/>
                    </a:lnTo>
                    <a:lnTo>
                      <a:pt x="3545305" y="1748589"/>
                    </a:lnTo>
                    <a:lnTo>
                      <a:pt x="3930316" y="2069431"/>
                    </a:lnTo>
                    <a:lnTo>
                      <a:pt x="4090737" y="2229852"/>
                    </a:lnTo>
                    <a:lnTo>
                      <a:pt x="4138863" y="2422358"/>
                    </a:lnTo>
                    <a:lnTo>
                      <a:pt x="4130842" y="2662989"/>
                    </a:lnTo>
                    <a:lnTo>
                      <a:pt x="4227095" y="3096126"/>
                    </a:lnTo>
                    <a:lnTo>
                      <a:pt x="4283242" y="3320716"/>
                    </a:lnTo>
                    <a:lnTo>
                      <a:pt x="4291263" y="3545305"/>
                    </a:lnTo>
                    <a:lnTo>
                      <a:pt x="4267200" y="3649579"/>
                    </a:lnTo>
                    <a:lnTo>
                      <a:pt x="4195011" y="3689684"/>
                    </a:lnTo>
                    <a:lnTo>
                      <a:pt x="4138863" y="3665621"/>
                    </a:lnTo>
                    <a:lnTo>
                      <a:pt x="3994484" y="3641558"/>
                    </a:lnTo>
                    <a:lnTo>
                      <a:pt x="3962400" y="3633537"/>
                    </a:lnTo>
                    <a:lnTo>
                      <a:pt x="3601453" y="3617495"/>
                    </a:lnTo>
                    <a:lnTo>
                      <a:pt x="2983832" y="3465095"/>
                    </a:lnTo>
                    <a:lnTo>
                      <a:pt x="2622884" y="3360821"/>
                    </a:lnTo>
                    <a:lnTo>
                      <a:pt x="2085474" y="3048000"/>
                    </a:lnTo>
                    <a:lnTo>
                      <a:pt x="1483895" y="2887579"/>
                    </a:lnTo>
                    <a:lnTo>
                      <a:pt x="1155032" y="2574758"/>
                    </a:lnTo>
                    <a:lnTo>
                      <a:pt x="834190" y="2237873"/>
                    </a:lnTo>
                    <a:lnTo>
                      <a:pt x="473242" y="1900989"/>
                    </a:lnTo>
                    <a:lnTo>
                      <a:pt x="40105" y="1411705"/>
                    </a:lnTo>
                    <a:lnTo>
                      <a:pt x="0" y="673768"/>
                    </a:lnTo>
                    <a:lnTo>
                      <a:pt x="385011" y="288758"/>
                    </a:lnTo>
                    <a:lnTo>
                      <a:pt x="521369" y="296779"/>
                    </a:lnTo>
                    <a:lnTo>
                      <a:pt x="1155032" y="0"/>
                    </a:lnTo>
                    <a:close/>
                  </a:path>
                </a:pathLst>
              </a:custGeom>
              <a:solidFill>
                <a:srgbClr val="66B2B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DF963517-5D1D-AED9-0F7C-CFF2B1F0575D}"/>
                  </a:ext>
                </a:extLst>
              </p:cNvPr>
              <p:cNvSpPr/>
              <p:nvPr/>
            </p:nvSpPr>
            <p:spPr>
              <a:xfrm>
                <a:off x="2462463" y="1812759"/>
                <a:ext cx="4291263" cy="3689684"/>
              </a:xfrm>
              <a:custGeom>
                <a:avLst/>
                <a:gdLst>
                  <a:gd name="connsiteX0" fmla="*/ 1155032 w 4291263"/>
                  <a:gd name="connsiteY0" fmla="*/ 0 h 3689684"/>
                  <a:gd name="connsiteX1" fmla="*/ 1540042 w 4291263"/>
                  <a:gd name="connsiteY1" fmla="*/ 24063 h 3689684"/>
                  <a:gd name="connsiteX2" fmla="*/ 2237874 w 4291263"/>
                  <a:gd name="connsiteY2" fmla="*/ 352926 h 3689684"/>
                  <a:gd name="connsiteX3" fmla="*/ 2671011 w 4291263"/>
                  <a:gd name="connsiteY3" fmla="*/ 1235242 h 3689684"/>
                  <a:gd name="connsiteX4" fmla="*/ 3176337 w 4291263"/>
                  <a:gd name="connsiteY4" fmla="*/ 1459831 h 3689684"/>
                  <a:gd name="connsiteX5" fmla="*/ 3545305 w 4291263"/>
                  <a:gd name="connsiteY5" fmla="*/ 1748589 h 3689684"/>
                  <a:gd name="connsiteX6" fmla="*/ 3930316 w 4291263"/>
                  <a:gd name="connsiteY6" fmla="*/ 2069431 h 3689684"/>
                  <a:gd name="connsiteX7" fmla="*/ 4090737 w 4291263"/>
                  <a:gd name="connsiteY7" fmla="*/ 2229852 h 3689684"/>
                  <a:gd name="connsiteX8" fmla="*/ 4138863 w 4291263"/>
                  <a:gd name="connsiteY8" fmla="*/ 2422358 h 3689684"/>
                  <a:gd name="connsiteX9" fmla="*/ 4130842 w 4291263"/>
                  <a:gd name="connsiteY9" fmla="*/ 2662989 h 3689684"/>
                  <a:gd name="connsiteX10" fmla="*/ 4227095 w 4291263"/>
                  <a:gd name="connsiteY10" fmla="*/ 3096126 h 3689684"/>
                  <a:gd name="connsiteX11" fmla="*/ 4283242 w 4291263"/>
                  <a:gd name="connsiteY11" fmla="*/ 3320716 h 3689684"/>
                  <a:gd name="connsiteX12" fmla="*/ 4291263 w 4291263"/>
                  <a:gd name="connsiteY12" fmla="*/ 3545305 h 3689684"/>
                  <a:gd name="connsiteX13" fmla="*/ 4267200 w 4291263"/>
                  <a:gd name="connsiteY13" fmla="*/ 3649579 h 3689684"/>
                  <a:gd name="connsiteX14" fmla="*/ 4195011 w 4291263"/>
                  <a:gd name="connsiteY14" fmla="*/ 3689684 h 3689684"/>
                  <a:gd name="connsiteX15" fmla="*/ 4138863 w 4291263"/>
                  <a:gd name="connsiteY15" fmla="*/ 3665621 h 3689684"/>
                  <a:gd name="connsiteX16" fmla="*/ 3994484 w 4291263"/>
                  <a:gd name="connsiteY16" fmla="*/ 3641558 h 3689684"/>
                  <a:gd name="connsiteX17" fmla="*/ 3962400 w 4291263"/>
                  <a:gd name="connsiteY17" fmla="*/ 3633537 h 3689684"/>
                  <a:gd name="connsiteX18" fmla="*/ 3601453 w 4291263"/>
                  <a:gd name="connsiteY18" fmla="*/ 3617495 h 3689684"/>
                  <a:gd name="connsiteX19" fmla="*/ 2983832 w 4291263"/>
                  <a:gd name="connsiteY19" fmla="*/ 3465095 h 3689684"/>
                  <a:gd name="connsiteX20" fmla="*/ 2622884 w 4291263"/>
                  <a:gd name="connsiteY20" fmla="*/ 3360821 h 3689684"/>
                  <a:gd name="connsiteX21" fmla="*/ 2085474 w 4291263"/>
                  <a:gd name="connsiteY21" fmla="*/ 3048000 h 3689684"/>
                  <a:gd name="connsiteX22" fmla="*/ 1483895 w 4291263"/>
                  <a:gd name="connsiteY22" fmla="*/ 2887579 h 3689684"/>
                  <a:gd name="connsiteX23" fmla="*/ 1155032 w 4291263"/>
                  <a:gd name="connsiteY23" fmla="*/ 2574758 h 3689684"/>
                  <a:gd name="connsiteX24" fmla="*/ 834190 w 4291263"/>
                  <a:gd name="connsiteY24" fmla="*/ 2237873 h 3689684"/>
                  <a:gd name="connsiteX25" fmla="*/ 473242 w 4291263"/>
                  <a:gd name="connsiteY25" fmla="*/ 1900989 h 3689684"/>
                  <a:gd name="connsiteX26" fmla="*/ 40105 w 4291263"/>
                  <a:gd name="connsiteY26" fmla="*/ 1411705 h 3689684"/>
                  <a:gd name="connsiteX27" fmla="*/ 0 w 4291263"/>
                  <a:gd name="connsiteY27" fmla="*/ 673768 h 3689684"/>
                  <a:gd name="connsiteX28" fmla="*/ 385011 w 4291263"/>
                  <a:gd name="connsiteY28" fmla="*/ 288758 h 3689684"/>
                  <a:gd name="connsiteX29" fmla="*/ 521369 w 4291263"/>
                  <a:gd name="connsiteY29" fmla="*/ 296779 h 3689684"/>
                  <a:gd name="connsiteX30" fmla="*/ 1155032 w 4291263"/>
                  <a:gd name="connsiteY30" fmla="*/ 0 h 3689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291263" h="3689684">
                    <a:moveTo>
                      <a:pt x="1155032" y="0"/>
                    </a:moveTo>
                    <a:lnTo>
                      <a:pt x="1540042" y="24063"/>
                    </a:lnTo>
                    <a:lnTo>
                      <a:pt x="2237874" y="352926"/>
                    </a:lnTo>
                    <a:lnTo>
                      <a:pt x="2671011" y="1235242"/>
                    </a:lnTo>
                    <a:lnTo>
                      <a:pt x="3176337" y="1459831"/>
                    </a:lnTo>
                    <a:lnTo>
                      <a:pt x="3545305" y="1748589"/>
                    </a:lnTo>
                    <a:lnTo>
                      <a:pt x="3930316" y="2069431"/>
                    </a:lnTo>
                    <a:lnTo>
                      <a:pt x="4090737" y="2229852"/>
                    </a:lnTo>
                    <a:lnTo>
                      <a:pt x="4138863" y="2422358"/>
                    </a:lnTo>
                    <a:lnTo>
                      <a:pt x="4130842" y="2662989"/>
                    </a:lnTo>
                    <a:lnTo>
                      <a:pt x="4227095" y="3096126"/>
                    </a:lnTo>
                    <a:lnTo>
                      <a:pt x="4283242" y="3320716"/>
                    </a:lnTo>
                    <a:lnTo>
                      <a:pt x="4291263" y="3545305"/>
                    </a:lnTo>
                    <a:lnTo>
                      <a:pt x="4267200" y="3649579"/>
                    </a:lnTo>
                    <a:lnTo>
                      <a:pt x="4195011" y="3689684"/>
                    </a:lnTo>
                    <a:lnTo>
                      <a:pt x="4138863" y="3665621"/>
                    </a:lnTo>
                    <a:lnTo>
                      <a:pt x="3994484" y="3641558"/>
                    </a:lnTo>
                    <a:lnTo>
                      <a:pt x="3962400" y="3633537"/>
                    </a:lnTo>
                    <a:lnTo>
                      <a:pt x="3601453" y="3617495"/>
                    </a:lnTo>
                    <a:lnTo>
                      <a:pt x="2983832" y="3465095"/>
                    </a:lnTo>
                    <a:lnTo>
                      <a:pt x="2622884" y="3360821"/>
                    </a:lnTo>
                    <a:lnTo>
                      <a:pt x="2085474" y="3048000"/>
                    </a:lnTo>
                    <a:lnTo>
                      <a:pt x="1483895" y="2887579"/>
                    </a:lnTo>
                    <a:lnTo>
                      <a:pt x="1155032" y="2574758"/>
                    </a:lnTo>
                    <a:lnTo>
                      <a:pt x="834190" y="2237873"/>
                    </a:lnTo>
                    <a:lnTo>
                      <a:pt x="473242" y="1900989"/>
                    </a:lnTo>
                    <a:lnTo>
                      <a:pt x="40105" y="1411705"/>
                    </a:lnTo>
                    <a:lnTo>
                      <a:pt x="0" y="673768"/>
                    </a:lnTo>
                    <a:lnTo>
                      <a:pt x="385011" y="288758"/>
                    </a:lnTo>
                    <a:lnTo>
                      <a:pt x="521369" y="296779"/>
                    </a:lnTo>
                    <a:lnTo>
                      <a:pt x="1155032" y="0"/>
                    </a:lnTo>
                    <a:close/>
                  </a:path>
                </a:pathLst>
              </a:custGeom>
              <a:solidFill>
                <a:srgbClr val="B2D9D8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6523565-CBB1-7511-BCE1-30454C0A6273}"/>
                </a:ext>
              </a:extLst>
            </p:cNvPr>
            <p:cNvGrpSpPr/>
            <p:nvPr/>
          </p:nvGrpSpPr>
          <p:grpSpPr>
            <a:xfrm>
              <a:off x="1763784" y="1178318"/>
              <a:ext cx="3914416" cy="3449053"/>
              <a:chOff x="2791184" y="2013284"/>
              <a:chExt cx="3914416" cy="3449053"/>
            </a:xfrm>
          </p:grpSpPr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67C68E16-A172-F5F7-3E8A-21F999DB86C7}"/>
                  </a:ext>
                </a:extLst>
              </p:cNvPr>
              <p:cNvSpPr/>
              <p:nvPr/>
            </p:nvSpPr>
            <p:spPr>
              <a:xfrm>
                <a:off x="3625516" y="3457074"/>
                <a:ext cx="1034716" cy="681789"/>
              </a:xfrm>
              <a:custGeom>
                <a:avLst/>
                <a:gdLst>
                  <a:gd name="connsiteX0" fmla="*/ 8021 w 1034716"/>
                  <a:gd name="connsiteY0" fmla="*/ 0 h 681789"/>
                  <a:gd name="connsiteX1" fmla="*/ 0 w 1034716"/>
                  <a:gd name="connsiteY1" fmla="*/ 256673 h 681789"/>
                  <a:gd name="connsiteX2" fmla="*/ 136358 w 1034716"/>
                  <a:gd name="connsiteY2" fmla="*/ 336884 h 681789"/>
                  <a:gd name="connsiteX3" fmla="*/ 168442 w 1034716"/>
                  <a:gd name="connsiteY3" fmla="*/ 304800 h 681789"/>
                  <a:gd name="connsiteX4" fmla="*/ 240631 w 1034716"/>
                  <a:gd name="connsiteY4" fmla="*/ 304800 h 681789"/>
                  <a:gd name="connsiteX5" fmla="*/ 320842 w 1034716"/>
                  <a:gd name="connsiteY5" fmla="*/ 409073 h 681789"/>
                  <a:gd name="connsiteX6" fmla="*/ 312821 w 1034716"/>
                  <a:gd name="connsiteY6" fmla="*/ 465221 h 681789"/>
                  <a:gd name="connsiteX7" fmla="*/ 425116 w 1034716"/>
                  <a:gd name="connsiteY7" fmla="*/ 553452 h 681789"/>
                  <a:gd name="connsiteX8" fmla="*/ 561473 w 1034716"/>
                  <a:gd name="connsiteY8" fmla="*/ 601579 h 681789"/>
                  <a:gd name="connsiteX9" fmla="*/ 818147 w 1034716"/>
                  <a:gd name="connsiteY9" fmla="*/ 601579 h 681789"/>
                  <a:gd name="connsiteX10" fmla="*/ 1034716 w 1034716"/>
                  <a:gd name="connsiteY10" fmla="*/ 681789 h 681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34716" h="681789">
                    <a:moveTo>
                      <a:pt x="8021" y="0"/>
                    </a:moveTo>
                    <a:lnTo>
                      <a:pt x="0" y="256673"/>
                    </a:lnTo>
                    <a:lnTo>
                      <a:pt x="136358" y="336884"/>
                    </a:lnTo>
                    <a:lnTo>
                      <a:pt x="168442" y="304800"/>
                    </a:lnTo>
                    <a:lnTo>
                      <a:pt x="240631" y="304800"/>
                    </a:lnTo>
                    <a:lnTo>
                      <a:pt x="320842" y="409073"/>
                    </a:lnTo>
                    <a:lnTo>
                      <a:pt x="312821" y="465221"/>
                    </a:lnTo>
                    <a:lnTo>
                      <a:pt x="425116" y="553452"/>
                    </a:lnTo>
                    <a:lnTo>
                      <a:pt x="561473" y="601579"/>
                    </a:lnTo>
                    <a:lnTo>
                      <a:pt x="818147" y="601579"/>
                    </a:lnTo>
                    <a:lnTo>
                      <a:pt x="1034716" y="681789"/>
                    </a:lnTo>
                  </a:path>
                </a:pathLst>
              </a:cu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67A29670-5D9E-35A2-E61F-C8917BF84BFD}"/>
                  </a:ext>
                </a:extLst>
              </p:cNvPr>
              <p:cNvSpPr/>
              <p:nvPr/>
            </p:nvSpPr>
            <p:spPr>
              <a:xfrm>
                <a:off x="4676274" y="3288632"/>
                <a:ext cx="577515" cy="914400"/>
              </a:xfrm>
              <a:custGeom>
                <a:avLst/>
                <a:gdLst>
                  <a:gd name="connsiteX0" fmla="*/ 0 w 577515"/>
                  <a:gd name="connsiteY0" fmla="*/ 0 h 914400"/>
                  <a:gd name="connsiteX1" fmla="*/ 152400 w 577515"/>
                  <a:gd name="connsiteY1" fmla="*/ 96252 h 914400"/>
                  <a:gd name="connsiteX2" fmla="*/ 144379 w 577515"/>
                  <a:gd name="connsiteY2" fmla="*/ 176463 h 914400"/>
                  <a:gd name="connsiteX3" fmla="*/ 192505 w 577515"/>
                  <a:gd name="connsiteY3" fmla="*/ 272715 h 914400"/>
                  <a:gd name="connsiteX4" fmla="*/ 256673 w 577515"/>
                  <a:gd name="connsiteY4" fmla="*/ 264694 h 914400"/>
                  <a:gd name="connsiteX5" fmla="*/ 312821 w 577515"/>
                  <a:gd name="connsiteY5" fmla="*/ 224589 h 914400"/>
                  <a:gd name="connsiteX6" fmla="*/ 401052 w 577515"/>
                  <a:gd name="connsiteY6" fmla="*/ 393031 h 914400"/>
                  <a:gd name="connsiteX7" fmla="*/ 577515 w 577515"/>
                  <a:gd name="connsiteY7" fmla="*/ 489284 h 914400"/>
                  <a:gd name="connsiteX8" fmla="*/ 521368 w 577515"/>
                  <a:gd name="connsiteY8" fmla="*/ 577515 h 914400"/>
                  <a:gd name="connsiteX9" fmla="*/ 529389 w 577515"/>
                  <a:gd name="connsiteY9" fmla="*/ 673768 h 914400"/>
                  <a:gd name="connsiteX10" fmla="*/ 505326 w 577515"/>
                  <a:gd name="connsiteY10" fmla="*/ 729915 h 914400"/>
                  <a:gd name="connsiteX11" fmla="*/ 497305 w 577515"/>
                  <a:gd name="connsiteY11" fmla="*/ 810126 h 914400"/>
                  <a:gd name="connsiteX12" fmla="*/ 561473 w 577515"/>
                  <a:gd name="connsiteY12" fmla="*/ 9144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7515" h="914400">
                    <a:moveTo>
                      <a:pt x="0" y="0"/>
                    </a:moveTo>
                    <a:lnTo>
                      <a:pt x="152400" y="96252"/>
                    </a:lnTo>
                    <a:lnTo>
                      <a:pt x="144379" y="176463"/>
                    </a:lnTo>
                    <a:lnTo>
                      <a:pt x="192505" y="272715"/>
                    </a:lnTo>
                    <a:lnTo>
                      <a:pt x="256673" y="264694"/>
                    </a:lnTo>
                    <a:lnTo>
                      <a:pt x="312821" y="224589"/>
                    </a:lnTo>
                    <a:lnTo>
                      <a:pt x="401052" y="393031"/>
                    </a:lnTo>
                    <a:lnTo>
                      <a:pt x="577515" y="489284"/>
                    </a:lnTo>
                    <a:lnTo>
                      <a:pt x="521368" y="577515"/>
                    </a:lnTo>
                    <a:lnTo>
                      <a:pt x="529389" y="673768"/>
                    </a:lnTo>
                    <a:lnTo>
                      <a:pt x="505326" y="729915"/>
                    </a:lnTo>
                    <a:lnTo>
                      <a:pt x="497305" y="810126"/>
                    </a:lnTo>
                    <a:lnTo>
                      <a:pt x="561473" y="914400"/>
                    </a:lnTo>
                  </a:path>
                </a:pathLst>
              </a:cu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D9711986-B839-20AD-4213-0E9054ECB782}"/>
                  </a:ext>
                </a:extLst>
              </p:cNvPr>
              <p:cNvSpPr/>
              <p:nvPr/>
            </p:nvSpPr>
            <p:spPr>
              <a:xfrm>
                <a:off x="5881824" y="3869737"/>
                <a:ext cx="248653" cy="986590"/>
              </a:xfrm>
              <a:custGeom>
                <a:avLst/>
                <a:gdLst>
                  <a:gd name="connsiteX0" fmla="*/ 16043 w 248653"/>
                  <a:gd name="connsiteY0" fmla="*/ 0 h 986590"/>
                  <a:gd name="connsiteX1" fmla="*/ 0 w 248653"/>
                  <a:gd name="connsiteY1" fmla="*/ 64169 h 986590"/>
                  <a:gd name="connsiteX2" fmla="*/ 16043 w 248653"/>
                  <a:gd name="connsiteY2" fmla="*/ 128337 h 986590"/>
                  <a:gd name="connsiteX3" fmla="*/ 184485 w 248653"/>
                  <a:gd name="connsiteY3" fmla="*/ 312821 h 986590"/>
                  <a:gd name="connsiteX4" fmla="*/ 200527 w 248653"/>
                  <a:gd name="connsiteY4" fmla="*/ 481263 h 986590"/>
                  <a:gd name="connsiteX5" fmla="*/ 232611 w 248653"/>
                  <a:gd name="connsiteY5" fmla="*/ 593558 h 986590"/>
                  <a:gd name="connsiteX6" fmla="*/ 248653 w 248653"/>
                  <a:gd name="connsiteY6" fmla="*/ 705853 h 986590"/>
                  <a:gd name="connsiteX7" fmla="*/ 240632 w 248653"/>
                  <a:gd name="connsiteY7" fmla="*/ 858253 h 986590"/>
                  <a:gd name="connsiteX8" fmla="*/ 224590 w 248653"/>
                  <a:gd name="connsiteY8" fmla="*/ 922421 h 986590"/>
                  <a:gd name="connsiteX9" fmla="*/ 208548 w 248653"/>
                  <a:gd name="connsiteY9" fmla="*/ 986590 h 986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8653" h="986590">
                    <a:moveTo>
                      <a:pt x="16043" y="0"/>
                    </a:moveTo>
                    <a:lnTo>
                      <a:pt x="0" y="64169"/>
                    </a:lnTo>
                    <a:lnTo>
                      <a:pt x="16043" y="128337"/>
                    </a:lnTo>
                    <a:lnTo>
                      <a:pt x="184485" y="312821"/>
                    </a:lnTo>
                    <a:lnTo>
                      <a:pt x="200527" y="481263"/>
                    </a:lnTo>
                    <a:lnTo>
                      <a:pt x="232611" y="593558"/>
                    </a:lnTo>
                    <a:lnTo>
                      <a:pt x="248653" y="705853"/>
                    </a:lnTo>
                    <a:lnTo>
                      <a:pt x="240632" y="858253"/>
                    </a:lnTo>
                    <a:lnTo>
                      <a:pt x="224590" y="922421"/>
                    </a:lnTo>
                    <a:lnTo>
                      <a:pt x="208548" y="986590"/>
                    </a:lnTo>
                  </a:path>
                </a:pathLst>
              </a:cu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01286128-918B-B355-DE74-344DBECD9869}"/>
                  </a:ext>
                </a:extLst>
              </p:cNvPr>
              <p:cNvSpPr/>
              <p:nvPr/>
            </p:nvSpPr>
            <p:spPr>
              <a:xfrm>
                <a:off x="2799347" y="3064042"/>
                <a:ext cx="978569" cy="280737"/>
              </a:xfrm>
              <a:custGeom>
                <a:avLst/>
                <a:gdLst>
                  <a:gd name="connsiteX0" fmla="*/ 0 w 978569"/>
                  <a:gd name="connsiteY0" fmla="*/ 0 h 280737"/>
                  <a:gd name="connsiteX1" fmla="*/ 48127 w 978569"/>
                  <a:gd name="connsiteY1" fmla="*/ 24063 h 280737"/>
                  <a:gd name="connsiteX2" fmla="*/ 152400 w 978569"/>
                  <a:gd name="connsiteY2" fmla="*/ 56147 h 280737"/>
                  <a:gd name="connsiteX3" fmla="*/ 144379 w 978569"/>
                  <a:gd name="connsiteY3" fmla="*/ 160421 h 280737"/>
                  <a:gd name="connsiteX4" fmla="*/ 184485 w 978569"/>
                  <a:gd name="connsiteY4" fmla="*/ 200526 h 280737"/>
                  <a:gd name="connsiteX5" fmla="*/ 280737 w 978569"/>
                  <a:gd name="connsiteY5" fmla="*/ 216569 h 280737"/>
                  <a:gd name="connsiteX6" fmla="*/ 376990 w 978569"/>
                  <a:gd name="connsiteY6" fmla="*/ 200526 h 280737"/>
                  <a:gd name="connsiteX7" fmla="*/ 593558 w 978569"/>
                  <a:gd name="connsiteY7" fmla="*/ 272716 h 280737"/>
                  <a:gd name="connsiteX8" fmla="*/ 842211 w 978569"/>
                  <a:gd name="connsiteY8" fmla="*/ 280737 h 280737"/>
                  <a:gd name="connsiteX9" fmla="*/ 978569 w 978569"/>
                  <a:gd name="connsiteY9" fmla="*/ 112295 h 280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8569" h="280737">
                    <a:moveTo>
                      <a:pt x="0" y="0"/>
                    </a:moveTo>
                    <a:lnTo>
                      <a:pt x="48127" y="24063"/>
                    </a:lnTo>
                    <a:lnTo>
                      <a:pt x="152400" y="56147"/>
                    </a:lnTo>
                    <a:lnTo>
                      <a:pt x="144379" y="160421"/>
                    </a:lnTo>
                    <a:lnTo>
                      <a:pt x="184485" y="200526"/>
                    </a:lnTo>
                    <a:lnTo>
                      <a:pt x="280737" y="216569"/>
                    </a:lnTo>
                    <a:lnTo>
                      <a:pt x="376990" y="200526"/>
                    </a:lnTo>
                    <a:lnTo>
                      <a:pt x="593558" y="272716"/>
                    </a:lnTo>
                    <a:lnTo>
                      <a:pt x="842211" y="280737"/>
                    </a:lnTo>
                    <a:lnTo>
                      <a:pt x="978569" y="112295"/>
                    </a:lnTo>
                  </a:path>
                </a:pathLst>
              </a:cu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30CE2FE3-90BC-F7FD-F989-FDC752AD932C}"/>
                  </a:ext>
                </a:extLst>
              </p:cNvPr>
              <p:cNvSpPr/>
              <p:nvPr/>
            </p:nvSpPr>
            <p:spPr>
              <a:xfrm>
                <a:off x="3392905" y="2253916"/>
                <a:ext cx="128337" cy="264695"/>
              </a:xfrm>
              <a:custGeom>
                <a:avLst/>
                <a:gdLst>
                  <a:gd name="connsiteX0" fmla="*/ 0 w 128337"/>
                  <a:gd name="connsiteY0" fmla="*/ 0 h 264695"/>
                  <a:gd name="connsiteX1" fmla="*/ 40106 w 128337"/>
                  <a:gd name="connsiteY1" fmla="*/ 32084 h 264695"/>
                  <a:gd name="connsiteX2" fmla="*/ 48127 w 128337"/>
                  <a:gd name="connsiteY2" fmla="*/ 128337 h 264695"/>
                  <a:gd name="connsiteX3" fmla="*/ 128337 w 128337"/>
                  <a:gd name="connsiteY3" fmla="*/ 264695 h 264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337" h="264695">
                    <a:moveTo>
                      <a:pt x="0" y="0"/>
                    </a:moveTo>
                    <a:lnTo>
                      <a:pt x="40106" y="32084"/>
                    </a:lnTo>
                    <a:lnTo>
                      <a:pt x="48127" y="128337"/>
                    </a:lnTo>
                    <a:lnTo>
                      <a:pt x="128337" y="264695"/>
                    </a:lnTo>
                  </a:path>
                </a:pathLst>
              </a:custGeom>
              <a:noFill/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A777A234-D461-E31B-317E-A2BF84E1F788}"/>
                  </a:ext>
                </a:extLst>
              </p:cNvPr>
              <p:cNvSpPr/>
              <p:nvPr/>
            </p:nvSpPr>
            <p:spPr>
              <a:xfrm>
                <a:off x="4082716" y="2358189"/>
                <a:ext cx="144379" cy="176464"/>
              </a:xfrm>
              <a:custGeom>
                <a:avLst/>
                <a:gdLst>
                  <a:gd name="connsiteX0" fmla="*/ 0 w 144379"/>
                  <a:gd name="connsiteY0" fmla="*/ 0 h 176464"/>
                  <a:gd name="connsiteX1" fmla="*/ 32084 w 144379"/>
                  <a:gd name="connsiteY1" fmla="*/ 56148 h 176464"/>
                  <a:gd name="connsiteX2" fmla="*/ 48126 w 144379"/>
                  <a:gd name="connsiteY2" fmla="*/ 136358 h 176464"/>
                  <a:gd name="connsiteX3" fmla="*/ 144379 w 144379"/>
                  <a:gd name="connsiteY3" fmla="*/ 176464 h 176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379" h="176464">
                    <a:moveTo>
                      <a:pt x="0" y="0"/>
                    </a:moveTo>
                    <a:lnTo>
                      <a:pt x="32084" y="56148"/>
                    </a:lnTo>
                    <a:lnTo>
                      <a:pt x="48126" y="136358"/>
                    </a:lnTo>
                    <a:lnTo>
                      <a:pt x="144379" y="176464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0BD4419D-8B07-24C5-AD37-4E3DEFB9B415}"/>
                  </a:ext>
                </a:extLst>
              </p:cNvPr>
              <p:cNvSpPr/>
              <p:nvPr/>
            </p:nvSpPr>
            <p:spPr>
              <a:xfrm>
                <a:off x="2791184" y="3280752"/>
                <a:ext cx="288758" cy="88232"/>
              </a:xfrm>
              <a:custGeom>
                <a:avLst/>
                <a:gdLst>
                  <a:gd name="connsiteX0" fmla="*/ 0 w 288758"/>
                  <a:gd name="connsiteY0" fmla="*/ 80211 h 88232"/>
                  <a:gd name="connsiteX1" fmla="*/ 176464 w 288758"/>
                  <a:gd name="connsiteY1" fmla="*/ 88232 h 88232"/>
                  <a:gd name="connsiteX2" fmla="*/ 288758 w 288758"/>
                  <a:gd name="connsiteY2" fmla="*/ 0 h 88232"/>
                  <a:gd name="connsiteX3" fmla="*/ 288758 w 288758"/>
                  <a:gd name="connsiteY3" fmla="*/ 0 h 88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8758" h="88232">
                    <a:moveTo>
                      <a:pt x="0" y="80211"/>
                    </a:moveTo>
                    <a:lnTo>
                      <a:pt x="176464" y="88232"/>
                    </a:lnTo>
                    <a:lnTo>
                      <a:pt x="288758" y="0"/>
                    </a:lnTo>
                    <a:lnTo>
                      <a:pt x="288758" y="0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10A24DA4-AC47-5976-CB16-DED3A4D67474}"/>
                  </a:ext>
                </a:extLst>
              </p:cNvPr>
              <p:cNvSpPr/>
              <p:nvPr/>
            </p:nvSpPr>
            <p:spPr>
              <a:xfrm>
                <a:off x="3521242" y="3681663"/>
                <a:ext cx="104274" cy="40105"/>
              </a:xfrm>
              <a:custGeom>
                <a:avLst/>
                <a:gdLst>
                  <a:gd name="connsiteX0" fmla="*/ 0 w 104274"/>
                  <a:gd name="connsiteY0" fmla="*/ 0 h 40105"/>
                  <a:gd name="connsiteX1" fmla="*/ 104274 w 104274"/>
                  <a:gd name="connsiteY1" fmla="*/ 40105 h 40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4274" h="40105">
                    <a:moveTo>
                      <a:pt x="0" y="0"/>
                    </a:moveTo>
                    <a:lnTo>
                      <a:pt x="104274" y="40105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A3FA1E70-F9A6-2E05-BEF1-16307A1446B8}"/>
                  </a:ext>
                </a:extLst>
              </p:cNvPr>
              <p:cNvSpPr/>
              <p:nvPr/>
            </p:nvSpPr>
            <p:spPr>
              <a:xfrm>
                <a:off x="4981074" y="3224463"/>
                <a:ext cx="48126" cy="296779"/>
              </a:xfrm>
              <a:custGeom>
                <a:avLst/>
                <a:gdLst>
                  <a:gd name="connsiteX0" fmla="*/ 32084 w 48126"/>
                  <a:gd name="connsiteY0" fmla="*/ 0 h 296779"/>
                  <a:gd name="connsiteX1" fmla="*/ 48126 w 48126"/>
                  <a:gd name="connsiteY1" fmla="*/ 160421 h 296779"/>
                  <a:gd name="connsiteX2" fmla="*/ 0 w 48126"/>
                  <a:gd name="connsiteY2" fmla="*/ 232611 h 296779"/>
                  <a:gd name="connsiteX3" fmla="*/ 8021 w 48126"/>
                  <a:gd name="connsiteY3" fmla="*/ 296779 h 296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126" h="296779">
                    <a:moveTo>
                      <a:pt x="32084" y="0"/>
                    </a:moveTo>
                    <a:lnTo>
                      <a:pt x="48126" y="160421"/>
                    </a:lnTo>
                    <a:lnTo>
                      <a:pt x="0" y="232611"/>
                    </a:lnTo>
                    <a:lnTo>
                      <a:pt x="8021" y="296779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BE7DB1F6-0A19-5EAD-9D25-B1568A5F8022}"/>
                  </a:ext>
                </a:extLst>
              </p:cNvPr>
              <p:cNvSpPr/>
              <p:nvPr/>
            </p:nvSpPr>
            <p:spPr>
              <a:xfrm>
                <a:off x="5959642" y="3850105"/>
                <a:ext cx="64169" cy="224590"/>
              </a:xfrm>
              <a:custGeom>
                <a:avLst/>
                <a:gdLst>
                  <a:gd name="connsiteX0" fmla="*/ 40105 w 64169"/>
                  <a:gd name="connsiteY0" fmla="*/ 0 h 224590"/>
                  <a:gd name="connsiteX1" fmla="*/ 64169 w 64169"/>
                  <a:gd name="connsiteY1" fmla="*/ 88232 h 224590"/>
                  <a:gd name="connsiteX2" fmla="*/ 56147 w 64169"/>
                  <a:gd name="connsiteY2" fmla="*/ 136358 h 224590"/>
                  <a:gd name="connsiteX3" fmla="*/ 0 w 64169"/>
                  <a:gd name="connsiteY3" fmla="*/ 224590 h 224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169" h="224590">
                    <a:moveTo>
                      <a:pt x="40105" y="0"/>
                    </a:moveTo>
                    <a:lnTo>
                      <a:pt x="64169" y="88232"/>
                    </a:lnTo>
                    <a:lnTo>
                      <a:pt x="56147" y="136358"/>
                    </a:lnTo>
                    <a:lnTo>
                      <a:pt x="0" y="224590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39348139-3CC9-2351-415E-ED1BF2EFA4A1}"/>
                  </a:ext>
                </a:extLst>
              </p:cNvPr>
              <p:cNvSpPr/>
              <p:nvPr/>
            </p:nvSpPr>
            <p:spPr>
              <a:xfrm>
                <a:off x="3633608" y="3930245"/>
                <a:ext cx="304800" cy="64168"/>
              </a:xfrm>
              <a:custGeom>
                <a:avLst/>
                <a:gdLst>
                  <a:gd name="connsiteX0" fmla="*/ 0 w 304800"/>
                  <a:gd name="connsiteY0" fmla="*/ 64168 h 64168"/>
                  <a:gd name="connsiteX1" fmla="*/ 40105 w 304800"/>
                  <a:gd name="connsiteY1" fmla="*/ 8021 h 64168"/>
                  <a:gd name="connsiteX2" fmla="*/ 96252 w 304800"/>
                  <a:gd name="connsiteY2" fmla="*/ 8021 h 64168"/>
                  <a:gd name="connsiteX3" fmla="*/ 160421 w 304800"/>
                  <a:gd name="connsiteY3" fmla="*/ 64168 h 64168"/>
                  <a:gd name="connsiteX4" fmla="*/ 232610 w 304800"/>
                  <a:gd name="connsiteY4" fmla="*/ 40105 h 64168"/>
                  <a:gd name="connsiteX5" fmla="*/ 304800 w 304800"/>
                  <a:gd name="connsiteY5" fmla="*/ 0 h 64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4800" h="64168">
                    <a:moveTo>
                      <a:pt x="0" y="64168"/>
                    </a:moveTo>
                    <a:lnTo>
                      <a:pt x="40105" y="8021"/>
                    </a:lnTo>
                    <a:lnTo>
                      <a:pt x="96252" y="8021"/>
                    </a:lnTo>
                    <a:lnTo>
                      <a:pt x="160421" y="64168"/>
                    </a:lnTo>
                    <a:lnTo>
                      <a:pt x="232610" y="40105"/>
                    </a:lnTo>
                    <a:lnTo>
                      <a:pt x="304800" y="0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B9C793D4-6540-80CA-9C33-E3EB3A8641A8}"/>
                  </a:ext>
                </a:extLst>
              </p:cNvPr>
              <p:cNvSpPr/>
              <p:nvPr/>
            </p:nvSpPr>
            <p:spPr>
              <a:xfrm>
                <a:off x="3457074" y="2013284"/>
                <a:ext cx="3248526" cy="3449053"/>
              </a:xfrm>
              <a:custGeom>
                <a:avLst/>
                <a:gdLst>
                  <a:gd name="connsiteX0" fmla="*/ 360947 w 3248526"/>
                  <a:gd name="connsiteY0" fmla="*/ 0 h 3449053"/>
                  <a:gd name="connsiteX1" fmla="*/ 240631 w 3248526"/>
                  <a:gd name="connsiteY1" fmla="*/ 64169 h 3449053"/>
                  <a:gd name="connsiteX2" fmla="*/ 256673 w 3248526"/>
                  <a:gd name="connsiteY2" fmla="*/ 216569 h 3449053"/>
                  <a:gd name="connsiteX3" fmla="*/ 64168 w 3248526"/>
                  <a:gd name="connsiteY3" fmla="*/ 489284 h 3449053"/>
                  <a:gd name="connsiteX4" fmla="*/ 72189 w 3248526"/>
                  <a:gd name="connsiteY4" fmla="*/ 601579 h 3449053"/>
                  <a:gd name="connsiteX5" fmla="*/ 16042 w 3248526"/>
                  <a:gd name="connsiteY5" fmla="*/ 657727 h 3449053"/>
                  <a:gd name="connsiteX6" fmla="*/ 0 w 3248526"/>
                  <a:gd name="connsiteY6" fmla="*/ 762000 h 3449053"/>
                  <a:gd name="connsiteX7" fmla="*/ 176463 w 3248526"/>
                  <a:gd name="connsiteY7" fmla="*/ 1058779 h 3449053"/>
                  <a:gd name="connsiteX8" fmla="*/ 320842 w 3248526"/>
                  <a:gd name="connsiteY8" fmla="*/ 1155032 h 3449053"/>
                  <a:gd name="connsiteX9" fmla="*/ 906379 w 3248526"/>
                  <a:gd name="connsiteY9" fmla="*/ 1299411 h 3449053"/>
                  <a:gd name="connsiteX10" fmla="*/ 1050758 w 3248526"/>
                  <a:gd name="connsiteY10" fmla="*/ 1459832 h 3449053"/>
                  <a:gd name="connsiteX11" fmla="*/ 986589 w 3248526"/>
                  <a:gd name="connsiteY11" fmla="*/ 1724527 h 3449053"/>
                  <a:gd name="connsiteX12" fmla="*/ 1195137 w 3248526"/>
                  <a:gd name="connsiteY12" fmla="*/ 2125579 h 3449053"/>
                  <a:gd name="connsiteX13" fmla="*/ 1524000 w 3248526"/>
                  <a:gd name="connsiteY13" fmla="*/ 2302042 h 3449053"/>
                  <a:gd name="connsiteX14" fmla="*/ 1804737 w 3248526"/>
                  <a:gd name="connsiteY14" fmla="*/ 2189748 h 3449053"/>
                  <a:gd name="connsiteX15" fmla="*/ 1941094 w 3248526"/>
                  <a:gd name="connsiteY15" fmla="*/ 2229853 h 3449053"/>
                  <a:gd name="connsiteX16" fmla="*/ 2245894 w 3248526"/>
                  <a:gd name="connsiteY16" fmla="*/ 2614863 h 3449053"/>
                  <a:gd name="connsiteX17" fmla="*/ 2598821 w 3248526"/>
                  <a:gd name="connsiteY17" fmla="*/ 2823411 h 3449053"/>
                  <a:gd name="connsiteX18" fmla="*/ 2903621 w 3248526"/>
                  <a:gd name="connsiteY18" fmla="*/ 3200400 h 3449053"/>
                  <a:gd name="connsiteX19" fmla="*/ 3176337 w 3248526"/>
                  <a:gd name="connsiteY19" fmla="*/ 3360821 h 3449053"/>
                  <a:gd name="connsiteX20" fmla="*/ 3248526 w 3248526"/>
                  <a:gd name="connsiteY20" fmla="*/ 3449053 h 3449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248526" h="3449053">
                    <a:moveTo>
                      <a:pt x="360947" y="0"/>
                    </a:moveTo>
                    <a:lnTo>
                      <a:pt x="240631" y="64169"/>
                    </a:lnTo>
                    <a:lnTo>
                      <a:pt x="256673" y="216569"/>
                    </a:lnTo>
                    <a:lnTo>
                      <a:pt x="64168" y="489284"/>
                    </a:lnTo>
                    <a:lnTo>
                      <a:pt x="72189" y="601579"/>
                    </a:lnTo>
                    <a:lnTo>
                      <a:pt x="16042" y="657727"/>
                    </a:lnTo>
                    <a:lnTo>
                      <a:pt x="0" y="762000"/>
                    </a:lnTo>
                    <a:lnTo>
                      <a:pt x="176463" y="1058779"/>
                    </a:lnTo>
                    <a:lnTo>
                      <a:pt x="320842" y="1155032"/>
                    </a:lnTo>
                    <a:lnTo>
                      <a:pt x="906379" y="1299411"/>
                    </a:lnTo>
                    <a:lnTo>
                      <a:pt x="1050758" y="1459832"/>
                    </a:lnTo>
                    <a:lnTo>
                      <a:pt x="986589" y="1724527"/>
                    </a:lnTo>
                    <a:lnTo>
                      <a:pt x="1195137" y="2125579"/>
                    </a:lnTo>
                    <a:lnTo>
                      <a:pt x="1524000" y="2302042"/>
                    </a:lnTo>
                    <a:lnTo>
                      <a:pt x="1804737" y="2189748"/>
                    </a:lnTo>
                    <a:lnTo>
                      <a:pt x="1941094" y="2229853"/>
                    </a:lnTo>
                    <a:lnTo>
                      <a:pt x="2245894" y="2614863"/>
                    </a:lnTo>
                    <a:lnTo>
                      <a:pt x="2598821" y="2823411"/>
                    </a:lnTo>
                    <a:lnTo>
                      <a:pt x="2903621" y="3200400"/>
                    </a:lnTo>
                    <a:lnTo>
                      <a:pt x="3176337" y="3360821"/>
                    </a:lnTo>
                    <a:lnTo>
                      <a:pt x="3248526" y="3449053"/>
                    </a:lnTo>
                  </a:path>
                </a:pathLst>
              </a:custGeom>
              <a:noFill/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C223769C-48D4-100C-42CF-FE56369BF286}"/>
                  </a:ext>
                </a:extLst>
              </p:cNvPr>
              <p:cNvSpPr/>
              <p:nvPr/>
            </p:nvSpPr>
            <p:spPr>
              <a:xfrm>
                <a:off x="4178968" y="2189747"/>
                <a:ext cx="224590" cy="1122948"/>
              </a:xfrm>
              <a:custGeom>
                <a:avLst/>
                <a:gdLst>
                  <a:gd name="connsiteX0" fmla="*/ 8021 w 224590"/>
                  <a:gd name="connsiteY0" fmla="*/ 0 h 1122948"/>
                  <a:gd name="connsiteX1" fmla="*/ 0 w 224590"/>
                  <a:gd name="connsiteY1" fmla="*/ 88232 h 1122948"/>
                  <a:gd name="connsiteX2" fmla="*/ 56148 w 224590"/>
                  <a:gd name="connsiteY2" fmla="*/ 200527 h 1122948"/>
                  <a:gd name="connsiteX3" fmla="*/ 40106 w 224590"/>
                  <a:gd name="connsiteY3" fmla="*/ 336885 h 1122948"/>
                  <a:gd name="connsiteX4" fmla="*/ 96253 w 224590"/>
                  <a:gd name="connsiteY4" fmla="*/ 513348 h 1122948"/>
                  <a:gd name="connsiteX5" fmla="*/ 216569 w 224590"/>
                  <a:gd name="connsiteY5" fmla="*/ 842211 h 1122948"/>
                  <a:gd name="connsiteX6" fmla="*/ 224590 w 224590"/>
                  <a:gd name="connsiteY6" fmla="*/ 978569 h 1122948"/>
                  <a:gd name="connsiteX7" fmla="*/ 176464 w 224590"/>
                  <a:gd name="connsiteY7" fmla="*/ 1122948 h 1122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4590" h="1122948">
                    <a:moveTo>
                      <a:pt x="8021" y="0"/>
                    </a:moveTo>
                    <a:lnTo>
                      <a:pt x="0" y="88232"/>
                    </a:lnTo>
                    <a:lnTo>
                      <a:pt x="56148" y="200527"/>
                    </a:lnTo>
                    <a:lnTo>
                      <a:pt x="40106" y="336885"/>
                    </a:lnTo>
                    <a:lnTo>
                      <a:pt x="96253" y="513348"/>
                    </a:lnTo>
                    <a:lnTo>
                      <a:pt x="216569" y="842211"/>
                    </a:lnTo>
                    <a:lnTo>
                      <a:pt x="224590" y="978569"/>
                    </a:lnTo>
                    <a:lnTo>
                      <a:pt x="176464" y="1122948"/>
                    </a:lnTo>
                  </a:path>
                </a:pathLst>
              </a:cu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93D3FEF2-6353-09BC-C3BD-19DF0B54CE53}"/>
                </a:ext>
              </a:extLst>
            </p:cNvPr>
            <p:cNvSpPr/>
            <p:nvPr/>
          </p:nvSpPr>
          <p:spPr>
            <a:xfrm>
              <a:off x="3778985" y="3681880"/>
              <a:ext cx="1310910" cy="890124"/>
            </a:xfrm>
            <a:custGeom>
              <a:avLst/>
              <a:gdLst>
                <a:gd name="connsiteX0" fmla="*/ 0 w 1310910"/>
                <a:gd name="connsiteY0" fmla="*/ 0 h 890124"/>
                <a:gd name="connsiteX1" fmla="*/ 153748 w 1310910"/>
                <a:gd name="connsiteY1" fmla="*/ 72828 h 890124"/>
                <a:gd name="connsiteX2" fmla="*/ 647363 w 1310910"/>
                <a:gd name="connsiteY2" fmla="*/ 315589 h 890124"/>
                <a:gd name="connsiteX3" fmla="*/ 987228 w 1310910"/>
                <a:gd name="connsiteY3" fmla="*/ 590719 h 890124"/>
                <a:gd name="connsiteX4" fmla="*/ 1302817 w 1310910"/>
                <a:gd name="connsiteY4" fmla="*/ 882032 h 890124"/>
                <a:gd name="connsiteX5" fmla="*/ 1310910 w 1310910"/>
                <a:gd name="connsiteY5" fmla="*/ 890124 h 890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0910" h="890124">
                  <a:moveTo>
                    <a:pt x="0" y="0"/>
                  </a:moveTo>
                  <a:lnTo>
                    <a:pt x="153748" y="72828"/>
                  </a:lnTo>
                  <a:lnTo>
                    <a:pt x="647363" y="315589"/>
                  </a:lnTo>
                  <a:lnTo>
                    <a:pt x="987228" y="590719"/>
                  </a:lnTo>
                  <a:lnTo>
                    <a:pt x="1302817" y="882032"/>
                  </a:lnTo>
                  <a:lnTo>
                    <a:pt x="1310910" y="890124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1F88B1D-576C-0AB1-CCA5-0F76EFEFAEDB}"/>
                </a:ext>
              </a:extLst>
            </p:cNvPr>
            <p:cNvSpPr/>
            <p:nvPr/>
          </p:nvSpPr>
          <p:spPr>
            <a:xfrm>
              <a:off x="4118851" y="3552407"/>
              <a:ext cx="1561762" cy="1076240"/>
            </a:xfrm>
            <a:custGeom>
              <a:avLst/>
              <a:gdLst>
                <a:gd name="connsiteX0" fmla="*/ 0 w 1561762"/>
                <a:gd name="connsiteY0" fmla="*/ 0 h 1076240"/>
                <a:gd name="connsiteX1" fmla="*/ 186116 w 1561762"/>
                <a:gd name="connsiteY1" fmla="*/ 24276 h 1076240"/>
                <a:gd name="connsiteX2" fmla="*/ 525982 w 1561762"/>
                <a:gd name="connsiteY2" fmla="*/ 169932 h 1076240"/>
                <a:gd name="connsiteX3" fmla="*/ 647362 w 1561762"/>
                <a:gd name="connsiteY3" fmla="*/ 258945 h 1076240"/>
                <a:gd name="connsiteX4" fmla="*/ 801111 w 1561762"/>
                <a:gd name="connsiteY4" fmla="*/ 380325 h 1076240"/>
                <a:gd name="connsiteX5" fmla="*/ 938676 w 1561762"/>
                <a:gd name="connsiteY5" fmla="*/ 469338 h 1076240"/>
                <a:gd name="connsiteX6" fmla="*/ 1043872 w 1561762"/>
                <a:gd name="connsiteY6" fmla="*/ 517890 h 1076240"/>
                <a:gd name="connsiteX7" fmla="*/ 1262357 w 1561762"/>
                <a:gd name="connsiteY7" fmla="*/ 752559 h 1076240"/>
                <a:gd name="connsiteX8" fmla="*/ 1319001 w 1561762"/>
                <a:gd name="connsiteY8" fmla="*/ 849663 h 1076240"/>
                <a:gd name="connsiteX9" fmla="*/ 1561762 w 1561762"/>
                <a:gd name="connsiteY9" fmla="*/ 1076240 h 107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61762" h="1076240">
                  <a:moveTo>
                    <a:pt x="0" y="0"/>
                  </a:moveTo>
                  <a:lnTo>
                    <a:pt x="186116" y="24276"/>
                  </a:lnTo>
                  <a:lnTo>
                    <a:pt x="525982" y="169932"/>
                  </a:lnTo>
                  <a:lnTo>
                    <a:pt x="647362" y="258945"/>
                  </a:lnTo>
                  <a:lnTo>
                    <a:pt x="801111" y="380325"/>
                  </a:lnTo>
                  <a:lnTo>
                    <a:pt x="938676" y="469338"/>
                  </a:lnTo>
                  <a:lnTo>
                    <a:pt x="1043872" y="517890"/>
                  </a:lnTo>
                  <a:lnTo>
                    <a:pt x="1262357" y="752559"/>
                  </a:lnTo>
                  <a:lnTo>
                    <a:pt x="1319001" y="849663"/>
                  </a:lnTo>
                  <a:lnTo>
                    <a:pt x="1561762" y="107624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A926A94F-2E95-075B-EAB0-82AA0C236210}"/>
                </a:ext>
              </a:extLst>
            </p:cNvPr>
            <p:cNvSpPr/>
            <p:nvPr/>
          </p:nvSpPr>
          <p:spPr>
            <a:xfrm>
              <a:off x="3560500" y="3390566"/>
              <a:ext cx="873940" cy="623087"/>
            </a:xfrm>
            <a:custGeom>
              <a:avLst/>
              <a:gdLst>
                <a:gd name="connsiteX0" fmla="*/ 0 w 873940"/>
                <a:gd name="connsiteY0" fmla="*/ 623087 h 623087"/>
                <a:gd name="connsiteX1" fmla="*/ 364142 w 873940"/>
                <a:gd name="connsiteY1" fmla="*/ 428878 h 623087"/>
                <a:gd name="connsiteX2" fmla="*/ 647363 w 873940"/>
                <a:gd name="connsiteY2" fmla="*/ 226577 h 623087"/>
                <a:gd name="connsiteX3" fmla="*/ 873940 w 873940"/>
                <a:gd name="connsiteY3" fmla="*/ 0 h 623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3940" h="623087">
                  <a:moveTo>
                    <a:pt x="0" y="623087"/>
                  </a:moveTo>
                  <a:lnTo>
                    <a:pt x="364142" y="428878"/>
                  </a:lnTo>
                  <a:lnTo>
                    <a:pt x="647363" y="226577"/>
                  </a:lnTo>
                  <a:lnTo>
                    <a:pt x="873940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1280C5C-E311-9D94-C903-DB56973D4D41}"/>
                </a:ext>
              </a:extLst>
            </p:cNvPr>
            <p:cNvSpPr/>
            <p:nvPr/>
          </p:nvSpPr>
          <p:spPr>
            <a:xfrm>
              <a:off x="3973194" y="3609051"/>
              <a:ext cx="946768" cy="639271"/>
            </a:xfrm>
            <a:custGeom>
              <a:avLst/>
              <a:gdLst>
                <a:gd name="connsiteX0" fmla="*/ 0 w 946768"/>
                <a:gd name="connsiteY0" fmla="*/ 639271 h 639271"/>
                <a:gd name="connsiteX1" fmla="*/ 291313 w 946768"/>
                <a:gd name="connsiteY1" fmla="*/ 517891 h 639271"/>
                <a:gd name="connsiteX2" fmla="*/ 356049 w 946768"/>
                <a:gd name="connsiteY2" fmla="*/ 469338 h 639271"/>
                <a:gd name="connsiteX3" fmla="*/ 420786 w 946768"/>
                <a:gd name="connsiteY3" fmla="*/ 428878 h 639271"/>
                <a:gd name="connsiteX4" fmla="*/ 647363 w 946768"/>
                <a:gd name="connsiteY4" fmla="*/ 283222 h 639271"/>
                <a:gd name="connsiteX5" fmla="*/ 946768 w 946768"/>
                <a:gd name="connsiteY5" fmla="*/ 0 h 63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6768" h="639271">
                  <a:moveTo>
                    <a:pt x="0" y="639271"/>
                  </a:moveTo>
                  <a:lnTo>
                    <a:pt x="291313" y="517891"/>
                  </a:lnTo>
                  <a:lnTo>
                    <a:pt x="356049" y="469338"/>
                  </a:lnTo>
                  <a:lnTo>
                    <a:pt x="420786" y="428878"/>
                  </a:lnTo>
                  <a:lnTo>
                    <a:pt x="647363" y="283222"/>
                  </a:lnTo>
                  <a:lnTo>
                    <a:pt x="946768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DE16F188-16F3-E172-FD33-605452947CA8}"/>
                </a:ext>
              </a:extLst>
            </p:cNvPr>
            <p:cNvSpPr/>
            <p:nvPr/>
          </p:nvSpPr>
          <p:spPr>
            <a:xfrm>
              <a:off x="4491084" y="3908457"/>
              <a:ext cx="784927" cy="534074"/>
            </a:xfrm>
            <a:custGeom>
              <a:avLst/>
              <a:gdLst>
                <a:gd name="connsiteX0" fmla="*/ 0 w 784927"/>
                <a:gd name="connsiteY0" fmla="*/ 534074 h 534074"/>
                <a:gd name="connsiteX1" fmla="*/ 250853 w 784927"/>
                <a:gd name="connsiteY1" fmla="*/ 412693 h 534074"/>
                <a:gd name="connsiteX2" fmla="*/ 404602 w 784927"/>
                <a:gd name="connsiteY2" fmla="*/ 307497 h 534074"/>
                <a:gd name="connsiteX3" fmla="*/ 590719 w 784927"/>
                <a:gd name="connsiteY3" fmla="*/ 194208 h 534074"/>
                <a:gd name="connsiteX4" fmla="*/ 784927 w 784927"/>
                <a:gd name="connsiteY4" fmla="*/ 0 h 534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4927" h="534074">
                  <a:moveTo>
                    <a:pt x="0" y="534074"/>
                  </a:moveTo>
                  <a:lnTo>
                    <a:pt x="250853" y="412693"/>
                  </a:lnTo>
                  <a:lnTo>
                    <a:pt x="404602" y="307497"/>
                  </a:lnTo>
                  <a:lnTo>
                    <a:pt x="590719" y="194208"/>
                  </a:lnTo>
                  <a:lnTo>
                    <a:pt x="784927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BB80694-F062-C55C-09AF-46FA9006F426}"/>
                </a:ext>
              </a:extLst>
            </p:cNvPr>
            <p:cNvSpPr/>
            <p:nvPr/>
          </p:nvSpPr>
          <p:spPr>
            <a:xfrm>
              <a:off x="5089894" y="4207862"/>
              <a:ext cx="517891" cy="356050"/>
            </a:xfrm>
            <a:custGeom>
              <a:avLst/>
              <a:gdLst>
                <a:gd name="connsiteX0" fmla="*/ 0 w 517891"/>
                <a:gd name="connsiteY0" fmla="*/ 356050 h 356050"/>
                <a:gd name="connsiteX1" fmla="*/ 0 w 517891"/>
                <a:gd name="connsiteY1" fmla="*/ 356050 h 356050"/>
                <a:gd name="connsiteX2" fmla="*/ 56645 w 517891"/>
                <a:gd name="connsiteY2" fmla="*/ 315590 h 356050"/>
                <a:gd name="connsiteX3" fmla="*/ 178025 w 517891"/>
                <a:gd name="connsiteY3" fmla="*/ 283221 h 356050"/>
                <a:gd name="connsiteX4" fmla="*/ 331774 w 517891"/>
                <a:gd name="connsiteY4" fmla="*/ 153749 h 356050"/>
                <a:gd name="connsiteX5" fmla="*/ 517891 w 517891"/>
                <a:gd name="connsiteY5" fmla="*/ 0 h 35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7891" h="356050">
                  <a:moveTo>
                    <a:pt x="0" y="356050"/>
                  </a:moveTo>
                  <a:lnTo>
                    <a:pt x="0" y="356050"/>
                  </a:lnTo>
                  <a:lnTo>
                    <a:pt x="56645" y="315590"/>
                  </a:lnTo>
                  <a:lnTo>
                    <a:pt x="178025" y="283221"/>
                  </a:lnTo>
                  <a:lnTo>
                    <a:pt x="331774" y="153749"/>
                  </a:lnTo>
                  <a:lnTo>
                    <a:pt x="517891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35B01311-CA40-47BD-E9C5-C77D94AD5C46}"/>
                </a:ext>
              </a:extLst>
            </p:cNvPr>
            <p:cNvSpPr/>
            <p:nvPr/>
          </p:nvSpPr>
          <p:spPr>
            <a:xfrm>
              <a:off x="5114166" y="4636736"/>
              <a:ext cx="153749" cy="307498"/>
            </a:xfrm>
            <a:custGeom>
              <a:avLst/>
              <a:gdLst>
                <a:gd name="connsiteX0" fmla="*/ 0 w 153749"/>
                <a:gd name="connsiteY0" fmla="*/ 0 h 307498"/>
                <a:gd name="connsiteX1" fmla="*/ 105197 w 153749"/>
                <a:gd name="connsiteY1" fmla="*/ 121381 h 307498"/>
                <a:gd name="connsiteX2" fmla="*/ 145657 w 153749"/>
                <a:gd name="connsiteY2" fmla="*/ 234669 h 307498"/>
                <a:gd name="connsiteX3" fmla="*/ 153749 w 153749"/>
                <a:gd name="connsiteY3" fmla="*/ 307498 h 30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749" h="307498">
                  <a:moveTo>
                    <a:pt x="0" y="0"/>
                  </a:moveTo>
                  <a:lnTo>
                    <a:pt x="105197" y="121381"/>
                  </a:lnTo>
                  <a:lnTo>
                    <a:pt x="145657" y="234669"/>
                  </a:lnTo>
                  <a:lnTo>
                    <a:pt x="153749" y="307498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97084E1-9528-4AB9-8FFF-8CBEE6B9C337}"/>
                </a:ext>
              </a:extLst>
            </p:cNvPr>
            <p:cNvSpPr/>
            <p:nvPr/>
          </p:nvSpPr>
          <p:spPr>
            <a:xfrm>
              <a:off x="3544312" y="4062202"/>
              <a:ext cx="1319001" cy="1173345"/>
            </a:xfrm>
            <a:custGeom>
              <a:avLst/>
              <a:gdLst>
                <a:gd name="connsiteX0" fmla="*/ 0 w 1319001"/>
                <a:gd name="connsiteY0" fmla="*/ 0 h 1173345"/>
                <a:gd name="connsiteX1" fmla="*/ 242761 w 1319001"/>
                <a:gd name="connsiteY1" fmla="*/ 161840 h 1173345"/>
                <a:gd name="connsiteX2" fmla="*/ 347957 w 1319001"/>
                <a:gd name="connsiteY2" fmla="*/ 250853 h 1173345"/>
                <a:gd name="connsiteX3" fmla="*/ 550258 w 1319001"/>
                <a:gd name="connsiteY3" fmla="*/ 364141 h 1173345"/>
                <a:gd name="connsiteX4" fmla="*/ 744467 w 1319001"/>
                <a:gd name="connsiteY4" fmla="*/ 469338 h 1173345"/>
                <a:gd name="connsiteX5" fmla="*/ 801111 w 1319001"/>
                <a:gd name="connsiteY5" fmla="*/ 509798 h 1173345"/>
                <a:gd name="connsiteX6" fmla="*/ 962952 w 1319001"/>
                <a:gd name="connsiteY6" fmla="*/ 647363 h 1173345"/>
                <a:gd name="connsiteX7" fmla="*/ 1116700 w 1319001"/>
                <a:gd name="connsiteY7" fmla="*/ 768743 h 1173345"/>
                <a:gd name="connsiteX8" fmla="*/ 1221897 w 1319001"/>
                <a:gd name="connsiteY8" fmla="*/ 930584 h 1173345"/>
                <a:gd name="connsiteX9" fmla="*/ 1270449 w 1319001"/>
                <a:gd name="connsiteY9" fmla="*/ 1043872 h 1173345"/>
                <a:gd name="connsiteX10" fmla="*/ 1319001 w 1319001"/>
                <a:gd name="connsiteY10" fmla="*/ 1173345 h 1173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9001" h="1173345">
                  <a:moveTo>
                    <a:pt x="0" y="0"/>
                  </a:moveTo>
                  <a:lnTo>
                    <a:pt x="242761" y="161840"/>
                  </a:lnTo>
                  <a:lnTo>
                    <a:pt x="347957" y="250853"/>
                  </a:lnTo>
                  <a:lnTo>
                    <a:pt x="550258" y="364141"/>
                  </a:lnTo>
                  <a:lnTo>
                    <a:pt x="744467" y="469338"/>
                  </a:lnTo>
                  <a:lnTo>
                    <a:pt x="801111" y="509798"/>
                  </a:lnTo>
                  <a:lnTo>
                    <a:pt x="962952" y="647363"/>
                  </a:lnTo>
                  <a:lnTo>
                    <a:pt x="1116700" y="768743"/>
                  </a:lnTo>
                  <a:lnTo>
                    <a:pt x="1221897" y="930584"/>
                  </a:lnTo>
                  <a:lnTo>
                    <a:pt x="1270449" y="1043872"/>
                  </a:lnTo>
                  <a:lnTo>
                    <a:pt x="1319001" y="1173345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EFA7FF41-B032-4259-7F17-B794A0E21833}"/>
                </a:ext>
              </a:extLst>
            </p:cNvPr>
            <p:cNvSpPr/>
            <p:nvPr/>
          </p:nvSpPr>
          <p:spPr>
            <a:xfrm>
              <a:off x="1278542" y="2524715"/>
              <a:ext cx="695915" cy="428878"/>
            </a:xfrm>
            <a:custGeom>
              <a:avLst/>
              <a:gdLst>
                <a:gd name="connsiteX0" fmla="*/ 0 w 695915"/>
                <a:gd name="connsiteY0" fmla="*/ 0 h 428878"/>
                <a:gd name="connsiteX1" fmla="*/ 218485 w 695915"/>
                <a:gd name="connsiteY1" fmla="*/ 113289 h 428878"/>
                <a:gd name="connsiteX2" fmla="*/ 380325 w 695915"/>
                <a:gd name="connsiteY2" fmla="*/ 210393 h 428878"/>
                <a:gd name="connsiteX3" fmla="*/ 582626 w 695915"/>
                <a:gd name="connsiteY3" fmla="*/ 347958 h 428878"/>
                <a:gd name="connsiteX4" fmla="*/ 695915 w 695915"/>
                <a:gd name="connsiteY4" fmla="*/ 428878 h 42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915" h="428878">
                  <a:moveTo>
                    <a:pt x="0" y="0"/>
                  </a:moveTo>
                  <a:lnTo>
                    <a:pt x="218485" y="113289"/>
                  </a:lnTo>
                  <a:lnTo>
                    <a:pt x="380325" y="210393"/>
                  </a:lnTo>
                  <a:lnTo>
                    <a:pt x="582626" y="347958"/>
                  </a:lnTo>
                  <a:lnTo>
                    <a:pt x="695915" y="428878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80F0EF1-3A32-6046-FA5C-93A7511AA229}"/>
                </a:ext>
              </a:extLst>
            </p:cNvPr>
            <p:cNvSpPr/>
            <p:nvPr/>
          </p:nvSpPr>
          <p:spPr>
            <a:xfrm>
              <a:off x="5640149" y="3851809"/>
              <a:ext cx="412693" cy="436970"/>
            </a:xfrm>
            <a:custGeom>
              <a:avLst/>
              <a:gdLst>
                <a:gd name="connsiteX0" fmla="*/ 412693 w 412693"/>
                <a:gd name="connsiteY0" fmla="*/ 436970 h 436970"/>
                <a:gd name="connsiteX1" fmla="*/ 364141 w 412693"/>
                <a:gd name="connsiteY1" fmla="*/ 331773 h 436970"/>
                <a:gd name="connsiteX2" fmla="*/ 218485 w 412693"/>
                <a:gd name="connsiteY2" fmla="*/ 202301 h 436970"/>
                <a:gd name="connsiteX3" fmla="*/ 80920 w 412693"/>
                <a:gd name="connsiteY3" fmla="*/ 64736 h 436970"/>
                <a:gd name="connsiteX4" fmla="*/ 0 w 412693"/>
                <a:gd name="connsiteY4" fmla="*/ 0 h 436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2693" h="436970">
                  <a:moveTo>
                    <a:pt x="412693" y="436970"/>
                  </a:moveTo>
                  <a:lnTo>
                    <a:pt x="364141" y="331773"/>
                  </a:lnTo>
                  <a:lnTo>
                    <a:pt x="218485" y="202301"/>
                  </a:lnTo>
                  <a:lnTo>
                    <a:pt x="80920" y="64736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2BA60460-F955-73E3-F9EF-917B2E0FB015}"/>
                </a:ext>
              </a:extLst>
            </p:cNvPr>
            <p:cNvSpPr/>
            <p:nvPr/>
          </p:nvSpPr>
          <p:spPr>
            <a:xfrm>
              <a:off x="5575412" y="3293458"/>
              <a:ext cx="801112" cy="679731"/>
            </a:xfrm>
            <a:custGeom>
              <a:avLst/>
              <a:gdLst>
                <a:gd name="connsiteX0" fmla="*/ 801112 w 801112"/>
                <a:gd name="connsiteY0" fmla="*/ 679731 h 679731"/>
                <a:gd name="connsiteX1" fmla="*/ 704007 w 801112"/>
                <a:gd name="connsiteY1" fmla="*/ 574535 h 679731"/>
                <a:gd name="connsiteX2" fmla="*/ 590719 w 801112"/>
                <a:gd name="connsiteY2" fmla="*/ 485522 h 679731"/>
                <a:gd name="connsiteX3" fmla="*/ 469338 w 801112"/>
                <a:gd name="connsiteY3" fmla="*/ 404602 h 679731"/>
                <a:gd name="connsiteX4" fmla="*/ 364142 w 801112"/>
                <a:gd name="connsiteY4" fmla="*/ 315590 h 679731"/>
                <a:gd name="connsiteX5" fmla="*/ 283222 w 801112"/>
                <a:gd name="connsiteY5" fmla="*/ 218485 h 679731"/>
                <a:gd name="connsiteX6" fmla="*/ 194209 w 801112"/>
                <a:gd name="connsiteY6" fmla="*/ 105197 h 679731"/>
                <a:gd name="connsiteX7" fmla="*/ 97105 w 801112"/>
                <a:gd name="connsiteY7" fmla="*/ 56645 h 679731"/>
                <a:gd name="connsiteX8" fmla="*/ 0 w 801112"/>
                <a:gd name="connsiteY8" fmla="*/ 0 h 67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1112" h="679731">
                  <a:moveTo>
                    <a:pt x="801112" y="679731"/>
                  </a:moveTo>
                  <a:lnTo>
                    <a:pt x="704007" y="574535"/>
                  </a:lnTo>
                  <a:lnTo>
                    <a:pt x="590719" y="485522"/>
                  </a:lnTo>
                  <a:lnTo>
                    <a:pt x="469338" y="404602"/>
                  </a:lnTo>
                  <a:lnTo>
                    <a:pt x="364142" y="315590"/>
                  </a:lnTo>
                  <a:lnTo>
                    <a:pt x="283222" y="218485"/>
                  </a:lnTo>
                  <a:lnTo>
                    <a:pt x="194209" y="105197"/>
                  </a:lnTo>
                  <a:lnTo>
                    <a:pt x="97105" y="56645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9762FAAE-5077-9C03-6C77-94468DAB420B}"/>
                </a:ext>
              </a:extLst>
            </p:cNvPr>
            <p:cNvSpPr/>
            <p:nvPr/>
          </p:nvSpPr>
          <p:spPr>
            <a:xfrm>
              <a:off x="4094570" y="4620552"/>
              <a:ext cx="930584" cy="550259"/>
            </a:xfrm>
            <a:custGeom>
              <a:avLst/>
              <a:gdLst>
                <a:gd name="connsiteX0" fmla="*/ 0 w 930584"/>
                <a:gd name="connsiteY0" fmla="*/ 550259 h 550259"/>
                <a:gd name="connsiteX1" fmla="*/ 372234 w 930584"/>
                <a:gd name="connsiteY1" fmla="*/ 323682 h 550259"/>
                <a:gd name="connsiteX2" fmla="*/ 550258 w 930584"/>
                <a:gd name="connsiteY2" fmla="*/ 194209 h 550259"/>
                <a:gd name="connsiteX3" fmla="*/ 776835 w 930584"/>
                <a:gd name="connsiteY3" fmla="*/ 64736 h 550259"/>
                <a:gd name="connsiteX4" fmla="*/ 930584 w 930584"/>
                <a:gd name="connsiteY4" fmla="*/ 0 h 550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0584" h="550259">
                  <a:moveTo>
                    <a:pt x="0" y="550259"/>
                  </a:moveTo>
                  <a:lnTo>
                    <a:pt x="372234" y="323682"/>
                  </a:lnTo>
                  <a:lnTo>
                    <a:pt x="550258" y="194209"/>
                  </a:lnTo>
                  <a:lnTo>
                    <a:pt x="776835" y="64736"/>
                  </a:lnTo>
                  <a:lnTo>
                    <a:pt x="930584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5EF7F445-D012-7969-68AC-56D8CDCA98B5}"/>
                </a:ext>
              </a:extLst>
            </p:cNvPr>
            <p:cNvSpPr/>
            <p:nvPr/>
          </p:nvSpPr>
          <p:spPr>
            <a:xfrm>
              <a:off x="3738520" y="4474896"/>
              <a:ext cx="712099" cy="356049"/>
            </a:xfrm>
            <a:custGeom>
              <a:avLst/>
              <a:gdLst>
                <a:gd name="connsiteX0" fmla="*/ 0 w 712099"/>
                <a:gd name="connsiteY0" fmla="*/ 356049 h 356049"/>
                <a:gd name="connsiteX1" fmla="*/ 258945 w 712099"/>
                <a:gd name="connsiteY1" fmla="*/ 218485 h 356049"/>
                <a:gd name="connsiteX2" fmla="*/ 420786 w 712099"/>
                <a:gd name="connsiteY2" fmla="*/ 129472 h 356049"/>
                <a:gd name="connsiteX3" fmla="*/ 534075 w 712099"/>
                <a:gd name="connsiteY3" fmla="*/ 56644 h 356049"/>
                <a:gd name="connsiteX4" fmla="*/ 712099 w 712099"/>
                <a:gd name="connsiteY4" fmla="*/ 0 h 35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2099" h="356049">
                  <a:moveTo>
                    <a:pt x="0" y="356049"/>
                  </a:moveTo>
                  <a:lnTo>
                    <a:pt x="258945" y="218485"/>
                  </a:lnTo>
                  <a:lnTo>
                    <a:pt x="420786" y="129472"/>
                  </a:lnTo>
                  <a:lnTo>
                    <a:pt x="534075" y="56644"/>
                  </a:lnTo>
                  <a:lnTo>
                    <a:pt x="712099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EBD5D0F7-AEA0-4ACE-B440-031351739816}"/>
                </a:ext>
              </a:extLst>
            </p:cNvPr>
            <p:cNvSpPr/>
            <p:nvPr/>
          </p:nvSpPr>
          <p:spPr>
            <a:xfrm>
              <a:off x="3333919" y="4296871"/>
              <a:ext cx="623086" cy="283221"/>
            </a:xfrm>
            <a:custGeom>
              <a:avLst/>
              <a:gdLst>
                <a:gd name="connsiteX0" fmla="*/ 623086 w 623086"/>
                <a:gd name="connsiteY0" fmla="*/ 0 h 283221"/>
                <a:gd name="connsiteX1" fmla="*/ 412693 w 623086"/>
                <a:gd name="connsiteY1" fmla="*/ 64736 h 283221"/>
                <a:gd name="connsiteX2" fmla="*/ 250853 w 623086"/>
                <a:gd name="connsiteY2" fmla="*/ 137564 h 283221"/>
                <a:gd name="connsiteX3" fmla="*/ 64736 w 623086"/>
                <a:gd name="connsiteY3" fmla="*/ 218485 h 283221"/>
                <a:gd name="connsiteX4" fmla="*/ 0 w 623086"/>
                <a:gd name="connsiteY4" fmla="*/ 283221 h 283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3086" h="283221">
                  <a:moveTo>
                    <a:pt x="623086" y="0"/>
                  </a:moveTo>
                  <a:lnTo>
                    <a:pt x="412693" y="64736"/>
                  </a:lnTo>
                  <a:lnTo>
                    <a:pt x="250853" y="137564"/>
                  </a:lnTo>
                  <a:lnTo>
                    <a:pt x="64736" y="218485"/>
                  </a:lnTo>
                  <a:lnTo>
                    <a:pt x="0" y="283221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8E04D92D-5AD7-EFF4-B572-CF5598D7BC4B}"/>
                </a:ext>
              </a:extLst>
            </p:cNvPr>
            <p:cNvSpPr/>
            <p:nvPr/>
          </p:nvSpPr>
          <p:spPr>
            <a:xfrm>
              <a:off x="2937409" y="4070294"/>
              <a:ext cx="614995" cy="331773"/>
            </a:xfrm>
            <a:custGeom>
              <a:avLst/>
              <a:gdLst>
                <a:gd name="connsiteX0" fmla="*/ 0 w 614995"/>
                <a:gd name="connsiteY0" fmla="*/ 331773 h 331773"/>
                <a:gd name="connsiteX1" fmla="*/ 218485 w 614995"/>
                <a:gd name="connsiteY1" fmla="*/ 210393 h 331773"/>
                <a:gd name="connsiteX2" fmla="*/ 404602 w 614995"/>
                <a:gd name="connsiteY2" fmla="*/ 80920 h 331773"/>
                <a:gd name="connsiteX3" fmla="*/ 509798 w 614995"/>
                <a:gd name="connsiteY3" fmla="*/ 24276 h 331773"/>
                <a:gd name="connsiteX4" fmla="*/ 614995 w 614995"/>
                <a:gd name="connsiteY4" fmla="*/ 0 h 331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4995" h="331773">
                  <a:moveTo>
                    <a:pt x="0" y="331773"/>
                  </a:moveTo>
                  <a:lnTo>
                    <a:pt x="218485" y="210393"/>
                  </a:lnTo>
                  <a:lnTo>
                    <a:pt x="404602" y="80920"/>
                  </a:lnTo>
                  <a:lnTo>
                    <a:pt x="509798" y="24276"/>
                  </a:lnTo>
                  <a:lnTo>
                    <a:pt x="614995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A5FFD946-805D-E8B7-C46E-8DDD1F0D8418}"/>
                </a:ext>
              </a:extLst>
            </p:cNvPr>
            <p:cNvSpPr/>
            <p:nvPr/>
          </p:nvSpPr>
          <p:spPr>
            <a:xfrm>
              <a:off x="2573267" y="3819441"/>
              <a:ext cx="275129" cy="186116"/>
            </a:xfrm>
            <a:custGeom>
              <a:avLst/>
              <a:gdLst>
                <a:gd name="connsiteX0" fmla="*/ 0 w 275129"/>
                <a:gd name="connsiteY0" fmla="*/ 186116 h 186116"/>
                <a:gd name="connsiteX1" fmla="*/ 145657 w 275129"/>
                <a:gd name="connsiteY1" fmla="*/ 56644 h 186116"/>
                <a:gd name="connsiteX2" fmla="*/ 275129 w 275129"/>
                <a:gd name="connsiteY2" fmla="*/ 0 h 18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5129" h="186116">
                  <a:moveTo>
                    <a:pt x="0" y="186116"/>
                  </a:moveTo>
                  <a:lnTo>
                    <a:pt x="145657" y="56644"/>
                  </a:lnTo>
                  <a:lnTo>
                    <a:pt x="275129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CE6211B4-B620-6102-A566-B59E2FBAAAE4}"/>
                </a:ext>
              </a:extLst>
            </p:cNvPr>
            <p:cNvSpPr/>
            <p:nvPr/>
          </p:nvSpPr>
          <p:spPr>
            <a:xfrm>
              <a:off x="2201034" y="3528127"/>
              <a:ext cx="347957" cy="194209"/>
            </a:xfrm>
            <a:custGeom>
              <a:avLst/>
              <a:gdLst>
                <a:gd name="connsiteX0" fmla="*/ 0 w 347957"/>
                <a:gd name="connsiteY0" fmla="*/ 194209 h 194209"/>
                <a:gd name="connsiteX1" fmla="*/ 105196 w 347957"/>
                <a:gd name="connsiteY1" fmla="*/ 105197 h 194209"/>
                <a:gd name="connsiteX2" fmla="*/ 234669 w 347957"/>
                <a:gd name="connsiteY2" fmla="*/ 24277 h 194209"/>
                <a:gd name="connsiteX3" fmla="*/ 347957 w 347957"/>
                <a:gd name="connsiteY3" fmla="*/ 0 h 194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7957" h="194209">
                  <a:moveTo>
                    <a:pt x="0" y="194209"/>
                  </a:moveTo>
                  <a:lnTo>
                    <a:pt x="105196" y="105197"/>
                  </a:lnTo>
                  <a:lnTo>
                    <a:pt x="234669" y="24277"/>
                  </a:lnTo>
                  <a:lnTo>
                    <a:pt x="347957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94E1DC25-211F-85AB-944C-19F53AECB594}"/>
                </a:ext>
              </a:extLst>
            </p:cNvPr>
            <p:cNvSpPr/>
            <p:nvPr/>
          </p:nvSpPr>
          <p:spPr>
            <a:xfrm>
              <a:off x="1844984" y="3220630"/>
              <a:ext cx="404602" cy="226577"/>
            </a:xfrm>
            <a:custGeom>
              <a:avLst/>
              <a:gdLst>
                <a:gd name="connsiteX0" fmla="*/ 0 w 404602"/>
                <a:gd name="connsiteY0" fmla="*/ 226577 h 226577"/>
                <a:gd name="connsiteX1" fmla="*/ 194209 w 404602"/>
                <a:gd name="connsiteY1" fmla="*/ 80920 h 226577"/>
                <a:gd name="connsiteX2" fmla="*/ 307497 w 404602"/>
                <a:gd name="connsiteY2" fmla="*/ 24276 h 226577"/>
                <a:gd name="connsiteX3" fmla="*/ 404602 w 404602"/>
                <a:gd name="connsiteY3" fmla="*/ 0 h 22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602" h="226577">
                  <a:moveTo>
                    <a:pt x="0" y="226577"/>
                  </a:moveTo>
                  <a:lnTo>
                    <a:pt x="194209" y="80920"/>
                  </a:lnTo>
                  <a:lnTo>
                    <a:pt x="307497" y="24276"/>
                  </a:lnTo>
                  <a:lnTo>
                    <a:pt x="404602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CC9084EE-120E-D9F3-7E65-EF471AD88DC5}"/>
                </a:ext>
              </a:extLst>
            </p:cNvPr>
            <p:cNvSpPr/>
            <p:nvPr/>
          </p:nvSpPr>
          <p:spPr>
            <a:xfrm>
              <a:off x="1432290" y="2929317"/>
              <a:ext cx="509798" cy="315589"/>
            </a:xfrm>
            <a:custGeom>
              <a:avLst/>
              <a:gdLst>
                <a:gd name="connsiteX0" fmla="*/ 0 w 509798"/>
                <a:gd name="connsiteY0" fmla="*/ 315589 h 315589"/>
                <a:gd name="connsiteX1" fmla="*/ 178025 w 509798"/>
                <a:gd name="connsiteY1" fmla="*/ 202301 h 315589"/>
                <a:gd name="connsiteX2" fmla="*/ 347958 w 509798"/>
                <a:gd name="connsiteY2" fmla="*/ 72828 h 315589"/>
                <a:gd name="connsiteX3" fmla="*/ 509798 w 509798"/>
                <a:gd name="connsiteY3" fmla="*/ 0 h 315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9798" h="315589">
                  <a:moveTo>
                    <a:pt x="0" y="315589"/>
                  </a:moveTo>
                  <a:lnTo>
                    <a:pt x="178025" y="202301"/>
                  </a:lnTo>
                  <a:lnTo>
                    <a:pt x="347958" y="72828"/>
                  </a:lnTo>
                  <a:lnTo>
                    <a:pt x="509798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0EB9A7FE-FA46-ED6C-ECA1-5B58D92338CE}"/>
                </a:ext>
              </a:extLst>
            </p:cNvPr>
            <p:cNvSpPr/>
            <p:nvPr/>
          </p:nvSpPr>
          <p:spPr>
            <a:xfrm>
              <a:off x="1084333" y="2638004"/>
              <a:ext cx="606902" cy="428877"/>
            </a:xfrm>
            <a:custGeom>
              <a:avLst/>
              <a:gdLst>
                <a:gd name="connsiteX0" fmla="*/ 0 w 606902"/>
                <a:gd name="connsiteY0" fmla="*/ 428877 h 428877"/>
                <a:gd name="connsiteX1" fmla="*/ 178025 w 606902"/>
                <a:gd name="connsiteY1" fmla="*/ 267037 h 428877"/>
                <a:gd name="connsiteX2" fmla="*/ 364141 w 606902"/>
                <a:gd name="connsiteY2" fmla="*/ 161840 h 428877"/>
                <a:gd name="connsiteX3" fmla="*/ 493614 w 606902"/>
                <a:gd name="connsiteY3" fmla="*/ 89012 h 428877"/>
                <a:gd name="connsiteX4" fmla="*/ 493614 w 606902"/>
                <a:gd name="connsiteY4" fmla="*/ 89012 h 428877"/>
                <a:gd name="connsiteX5" fmla="*/ 606902 w 606902"/>
                <a:gd name="connsiteY5" fmla="*/ 0 h 428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6902" h="428877">
                  <a:moveTo>
                    <a:pt x="0" y="428877"/>
                  </a:moveTo>
                  <a:lnTo>
                    <a:pt x="178025" y="267037"/>
                  </a:lnTo>
                  <a:lnTo>
                    <a:pt x="364141" y="161840"/>
                  </a:lnTo>
                  <a:lnTo>
                    <a:pt x="493614" y="89012"/>
                  </a:lnTo>
                  <a:lnTo>
                    <a:pt x="493614" y="89012"/>
                  </a:lnTo>
                  <a:lnTo>
                    <a:pt x="606902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91F062F5-95D6-124C-0CA2-862618004D43}"/>
                </a:ext>
              </a:extLst>
            </p:cNvPr>
            <p:cNvSpPr/>
            <p:nvPr/>
          </p:nvSpPr>
          <p:spPr>
            <a:xfrm>
              <a:off x="5696793" y="3414839"/>
              <a:ext cx="614995" cy="720191"/>
            </a:xfrm>
            <a:custGeom>
              <a:avLst/>
              <a:gdLst>
                <a:gd name="connsiteX0" fmla="*/ 0 w 614995"/>
                <a:gd name="connsiteY0" fmla="*/ 720191 h 720191"/>
                <a:gd name="connsiteX1" fmla="*/ 105196 w 614995"/>
                <a:gd name="connsiteY1" fmla="*/ 590719 h 720191"/>
                <a:gd name="connsiteX2" fmla="*/ 234669 w 614995"/>
                <a:gd name="connsiteY2" fmla="*/ 453154 h 720191"/>
                <a:gd name="connsiteX3" fmla="*/ 356049 w 614995"/>
                <a:gd name="connsiteY3" fmla="*/ 291313 h 720191"/>
                <a:gd name="connsiteX4" fmla="*/ 469338 w 614995"/>
                <a:gd name="connsiteY4" fmla="*/ 153749 h 720191"/>
                <a:gd name="connsiteX5" fmla="*/ 614995 w 614995"/>
                <a:gd name="connsiteY5" fmla="*/ 0 h 720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4995" h="720191">
                  <a:moveTo>
                    <a:pt x="0" y="720191"/>
                  </a:moveTo>
                  <a:lnTo>
                    <a:pt x="105196" y="590719"/>
                  </a:lnTo>
                  <a:lnTo>
                    <a:pt x="234669" y="453154"/>
                  </a:lnTo>
                  <a:lnTo>
                    <a:pt x="356049" y="291313"/>
                  </a:lnTo>
                  <a:lnTo>
                    <a:pt x="469338" y="153749"/>
                  </a:lnTo>
                  <a:lnTo>
                    <a:pt x="614995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D6CE8E04-E6B3-24F1-C525-7D355AAC7503}"/>
                </a:ext>
              </a:extLst>
            </p:cNvPr>
            <p:cNvSpPr/>
            <p:nvPr/>
          </p:nvSpPr>
          <p:spPr>
            <a:xfrm>
              <a:off x="5591596" y="3163986"/>
              <a:ext cx="339866" cy="420786"/>
            </a:xfrm>
            <a:custGeom>
              <a:avLst/>
              <a:gdLst>
                <a:gd name="connsiteX0" fmla="*/ 0 w 339866"/>
                <a:gd name="connsiteY0" fmla="*/ 420786 h 420786"/>
                <a:gd name="connsiteX1" fmla="*/ 89013 w 339866"/>
                <a:gd name="connsiteY1" fmla="*/ 299405 h 420786"/>
                <a:gd name="connsiteX2" fmla="*/ 161841 w 339866"/>
                <a:gd name="connsiteY2" fmla="*/ 234669 h 420786"/>
                <a:gd name="connsiteX3" fmla="*/ 267038 w 339866"/>
                <a:gd name="connsiteY3" fmla="*/ 105196 h 420786"/>
                <a:gd name="connsiteX4" fmla="*/ 339866 w 339866"/>
                <a:gd name="connsiteY4" fmla="*/ 0 h 420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866" h="420786">
                  <a:moveTo>
                    <a:pt x="0" y="420786"/>
                  </a:moveTo>
                  <a:lnTo>
                    <a:pt x="89013" y="299405"/>
                  </a:lnTo>
                  <a:lnTo>
                    <a:pt x="161841" y="234669"/>
                  </a:lnTo>
                  <a:lnTo>
                    <a:pt x="267038" y="105196"/>
                  </a:lnTo>
                  <a:lnTo>
                    <a:pt x="339866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1E3A6121-8A73-FA17-EE11-64477E6A2820}"/>
                </a:ext>
              </a:extLst>
            </p:cNvPr>
            <p:cNvSpPr/>
            <p:nvPr/>
          </p:nvSpPr>
          <p:spPr>
            <a:xfrm>
              <a:off x="5405480" y="2880765"/>
              <a:ext cx="105196" cy="161840"/>
            </a:xfrm>
            <a:custGeom>
              <a:avLst/>
              <a:gdLst>
                <a:gd name="connsiteX0" fmla="*/ 0 w 105196"/>
                <a:gd name="connsiteY0" fmla="*/ 161840 h 161840"/>
                <a:gd name="connsiteX1" fmla="*/ 0 w 105196"/>
                <a:gd name="connsiteY1" fmla="*/ 161840 h 161840"/>
                <a:gd name="connsiteX2" fmla="*/ 56644 w 105196"/>
                <a:gd name="connsiteY2" fmla="*/ 48552 h 161840"/>
                <a:gd name="connsiteX3" fmla="*/ 105196 w 105196"/>
                <a:gd name="connsiteY3" fmla="*/ 0 h 161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196" h="161840">
                  <a:moveTo>
                    <a:pt x="0" y="161840"/>
                  </a:moveTo>
                  <a:lnTo>
                    <a:pt x="0" y="161840"/>
                  </a:lnTo>
                  <a:lnTo>
                    <a:pt x="56644" y="48552"/>
                  </a:lnTo>
                  <a:lnTo>
                    <a:pt x="105196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614E1AF6-3C6E-814C-4E4E-530680E56DFC}"/>
                </a:ext>
              </a:extLst>
            </p:cNvPr>
            <p:cNvSpPr/>
            <p:nvPr/>
          </p:nvSpPr>
          <p:spPr>
            <a:xfrm>
              <a:off x="4992786" y="2548991"/>
              <a:ext cx="137564" cy="137565"/>
            </a:xfrm>
            <a:custGeom>
              <a:avLst/>
              <a:gdLst>
                <a:gd name="connsiteX0" fmla="*/ 0 w 137564"/>
                <a:gd name="connsiteY0" fmla="*/ 137565 h 137565"/>
                <a:gd name="connsiteX1" fmla="*/ 72828 w 137564"/>
                <a:gd name="connsiteY1" fmla="*/ 48552 h 137565"/>
                <a:gd name="connsiteX2" fmla="*/ 137564 w 137564"/>
                <a:gd name="connsiteY2" fmla="*/ 0 h 137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564" h="137565">
                  <a:moveTo>
                    <a:pt x="0" y="137565"/>
                  </a:moveTo>
                  <a:lnTo>
                    <a:pt x="72828" y="48552"/>
                  </a:lnTo>
                  <a:lnTo>
                    <a:pt x="137564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0294FBFC-F45F-3F43-9D8A-F9D285196496}"/>
                </a:ext>
              </a:extLst>
            </p:cNvPr>
            <p:cNvSpPr/>
            <p:nvPr/>
          </p:nvSpPr>
          <p:spPr>
            <a:xfrm>
              <a:off x="4628644" y="2273862"/>
              <a:ext cx="169933" cy="129473"/>
            </a:xfrm>
            <a:custGeom>
              <a:avLst/>
              <a:gdLst>
                <a:gd name="connsiteX0" fmla="*/ 0 w 169933"/>
                <a:gd name="connsiteY0" fmla="*/ 129473 h 129473"/>
                <a:gd name="connsiteX1" fmla="*/ 72829 w 169933"/>
                <a:gd name="connsiteY1" fmla="*/ 48552 h 129473"/>
                <a:gd name="connsiteX2" fmla="*/ 169933 w 169933"/>
                <a:gd name="connsiteY2" fmla="*/ 0 h 129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9933" h="129473">
                  <a:moveTo>
                    <a:pt x="0" y="129473"/>
                  </a:moveTo>
                  <a:lnTo>
                    <a:pt x="72829" y="48552"/>
                  </a:lnTo>
                  <a:lnTo>
                    <a:pt x="169933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598B461A-9FFC-E728-0A6F-A637CDFCCE84}"/>
                </a:ext>
              </a:extLst>
            </p:cNvPr>
            <p:cNvSpPr/>
            <p:nvPr/>
          </p:nvSpPr>
          <p:spPr>
            <a:xfrm>
              <a:off x="4207858" y="2055377"/>
              <a:ext cx="121381" cy="161841"/>
            </a:xfrm>
            <a:custGeom>
              <a:avLst/>
              <a:gdLst>
                <a:gd name="connsiteX0" fmla="*/ 0 w 121381"/>
                <a:gd name="connsiteY0" fmla="*/ 161841 h 161841"/>
                <a:gd name="connsiteX1" fmla="*/ 64737 w 121381"/>
                <a:gd name="connsiteY1" fmla="*/ 56644 h 161841"/>
                <a:gd name="connsiteX2" fmla="*/ 121381 w 121381"/>
                <a:gd name="connsiteY2" fmla="*/ 0 h 161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381" h="161841">
                  <a:moveTo>
                    <a:pt x="0" y="161841"/>
                  </a:moveTo>
                  <a:lnTo>
                    <a:pt x="64737" y="56644"/>
                  </a:lnTo>
                  <a:lnTo>
                    <a:pt x="121381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4" name="Picture 13" descr="A picture containing plant, clipart&#10;&#10;Description automatically generated">
            <a:extLst>
              <a:ext uri="{FF2B5EF4-FFF2-40B4-BE49-F238E27FC236}">
                <a16:creationId xmlns:a16="http://schemas.microsoft.com/office/drawing/2014/main" id="{356DC9CA-4366-0282-C7DE-31492DA740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003" y="3682693"/>
            <a:ext cx="300475" cy="300475"/>
          </a:xfrm>
          <a:prstGeom prst="rect">
            <a:avLst/>
          </a:prstGeom>
        </p:spPr>
      </p:pic>
      <p:pic>
        <p:nvPicPr>
          <p:cNvPr id="15" name="Picture 14" descr="A picture containing text&#10;&#10;Description automatically generated">
            <a:extLst>
              <a:ext uri="{FF2B5EF4-FFF2-40B4-BE49-F238E27FC236}">
                <a16:creationId xmlns:a16="http://schemas.microsoft.com/office/drawing/2014/main" id="{C302398D-7F1E-8C23-38ED-B7564BF09E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897" y="2422842"/>
            <a:ext cx="192304" cy="192304"/>
          </a:xfrm>
          <a:prstGeom prst="rect">
            <a:avLst/>
          </a:prstGeom>
        </p:spPr>
      </p:pic>
      <p:pic>
        <p:nvPicPr>
          <p:cNvPr id="16" name="Picture 15" descr="A picture containing text&#10;&#10;Description automatically generated">
            <a:extLst>
              <a:ext uri="{FF2B5EF4-FFF2-40B4-BE49-F238E27FC236}">
                <a16:creationId xmlns:a16="http://schemas.microsoft.com/office/drawing/2014/main" id="{CF96C782-BC69-6058-CE10-B6F754CEF4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66024" y="2605589"/>
            <a:ext cx="240380" cy="240380"/>
          </a:xfrm>
          <a:prstGeom prst="rect">
            <a:avLst/>
          </a:prstGeom>
        </p:spPr>
      </p:pic>
      <p:pic>
        <p:nvPicPr>
          <p:cNvPr id="17" name="Picture 16" descr="A picture containing text&#10;&#10;Description automatically generated">
            <a:extLst>
              <a:ext uri="{FF2B5EF4-FFF2-40B4-BE49-F238E27FC236}">
                <a16:creationId xmlns:a16="http://schemas.microsoft.com/office/drawing/2014/main" id="{545D9F52-4A90-17A8-05F7-DB4DD826E9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630" y="2352859"/>
            <a:ext cx="240380" cy="240380"/>
          </a:xfrm>
          <a:prstGeom prst="rect">
            <a:avLst/>
          </a:prstGeom>
        </p:spPr>
      </p:pic>
      <p:pic>
        <p:nvPicPr>
          <p:cNvPr id="18" name="Picture 17" descr="A picture containing text, plant&#10;&#10;Description automatically generated">
            <a:extLst>
              <a:ext uri="{FF2B5EF4-FFF2-40B4-BE49-F238E27FC236}">
                <a16:creationId xmlns:a16="http://schemas.microsoft.com/office/drawing/2014/main" id="{B4F11D0F-657C-45B0-4712-05D029A831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218" y="3993509"/>
            <a:ext cx="300475" cy="300475"/>
          </a:xfrm>
          <a:prstGeom prst="rect">
            <a:avLst/>
          </a:prstGeom>
        </p:spPr>
      </p:pic>
      <p:pic>
        <p:nvPicPr>
          <p:cNvPr id="20" name="Picture 19" descr="A picture containing text, plant&#10;&#10;Description automatically generated">
            <a:extLst>
              <a:ext uri="{FF2B5EF4-FFF2-40B4-BE49-F238E27FC236}">
                <a16:creationId xmlns:a16="http://schemas.microsoft.com/office/drawing/2014/main" id="{1A0999C5-747E-39E2-7222-7B51FFF827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423" y="4044684"/>
            <a:ext cx="375593" cy="375594"/>
          </a:xfrm>
          <a:prstGeom prst="rect">
            <a:avLst/>
          </a:prstGeom>
        </p:spPr>
      </p:pic>
      <p:pic>
        <p:nvPicPr>
          <p:cNvPr id="21" name="Picture 20" descr="A picture containing plant, clipart&#10;&#10;Description automatically generated">
            <a:extLst>
              <a:ext uri="{FF2B5EF4-FFF2-40B4-BE49-F238E27FC236}">
                <a16:creationId xmlns:a16="http://schemas.microsoft.com/office/drawing/2014/main" id="{CAE8C0AB-D06A-D92F-9E81-E0E53D80DA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6384" y="3781075"/>
            <a:ext cx="300475" cy="300475"/>
          </a:xfrm>
          <a:prstGeom prst="rect">
            <a:avLst/>
          </a:prstGeom>
        </p:spPr>
      </p:pic>
      <p:pic>
        <p:nvPicPr>
          <p:cNvPr id="22" name="Picture 21" descr="A picture containing plant, clipart&#10;&#10;Description automatically generated">
            <a:extLst>
              <a:ext uri="{FF2B5EF4-FFF2-40B4-BE49-F238E27FC236}">
                <a16:creationId xmlns:a16="http://schemas.microsoft.com/office/drawing/2014/main" id="{F3A56BA3-5A3A-8333-58A5-E221708B92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304" y="3893996"/>
            <a:ext cx="300475" cy="300475"/>
          </a:xfrm>
          <a:prstGeom prst="rect">
            <a:avLst/>
          </a:prstGeom>
        </p:spPr>
      </p:pic>
      <p:sp>
        <p:nvSpPr>
          <p:cNvPr id="153" name="TextBox 152">
            <a:extLst>
              <a:ext uri="{FF2B5EF4-FFF2-40B4-BE49-F238E27FC236}">
                <a16:creationId xmlns:a16="http://schemas.microsoft.com/office/drawing/2014/main" id="{81F61EF9-5B12-5D93-8B52-A6B603A3C95C}"/>
              </a:ext>
            </a:extLst>
          </p:cNvPr>
          <p:cNvSpPr txBox="1"/>
          <p:nvPr/>
        </p:nvSpPr>
        <p:spPr>
          <a:xfrm>
            <a:off x="8527732" y="1831581"/>
            <a:ext cx="3065417" cy="2936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tabLst>
                <a:tab pos="444500" algn="l"/>
              </a:tabLst>
            </a:pPr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Simultaneous calibration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6453175-2A38-44CC-A049-233F5565AF73}"/>
              </a:ext>
            </a:extLst>
          </p:cNvPr>
          <p:cNvSpPr txBox="1"/>
          <p:nvPr/>
        </p:nvSpPr>
        <p:spPr>
          <a:xfrm>
            <a:off x="1024248" y="404933"/>
            <a:ext cx="10557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Problem Statement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6749858-4842-AEF2-94F3-3AD418F5D6A9}"/>
              </a:ext>
            </a:extLst>
          </p:cNvPr>
          <p:cNvSpPr/>
          <p:nvPr/>
        </p:nvSpPr>
        <p:spPr>
          <a:xfrm>
            <a:off x="609832" y="387881"/>
            <a:ext cx="407995" cy="407995"/>
          </a:xfrm>
          <a:prstGeom prst="ellipse">
            <a:avLst/>
          </a:prstGeom>
          <a:gradFill flip="none" rotWithShape="1">
            <a:gsLst>
              <a:gs pos="25000">
                <a:srgbClr val="006766">
                  <a:lumMod val="90000"/>
                  <a:lumOff val="10000"/>
                </a:srgbClr>
              </a:gs>
              <a:gs pos="85000">
                <a:schemeClr val="accent2">
                  <a:lumMod val="99000"/>
                  <a:lumOff val="1000"/>
                </a:schemeClr>
              </a:gs>
              <a:gs pos="6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EA924FD9-0D8D-A4D2-C2D3-8D0EE2585588}"/>
              </a:ext>
            </a:extLst>
          </p:cNvPr>
          <p:cNvGrpSpPr/>
          <p:nvPr/>
        </p:nvGrpSpPr>
        <p:grpSpPr>
          <a:xfrm>
            <a:off x="2289687" y="3198640"/>
            <a:ext cx="1476532" cy="1278230"/>
            <a:chOff x="2289976" y="3206306"/>
            <a:chExt cx="1476532" cy="1278230"/>
          </a:xfrm>
        </p:grpSpPr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4931C2CA-5E99-5716-CD00-7811335CE99E}"/>
                </a:ext>
              </a:extLst>
            </p:cNvPr>
            <p:cNvGrpSpPr/>
            <p:nvPr/>
          </p:nvGrpSpPr>
          <p:grpSpPr>
            <a:xfrm>
              <a:off x="3329737" y="3206306"/>
              <a:ext cx="436771" cy="329634"/>
              <a:chOff x="3304607" y="2138694"/>
              <a:chExt cx="523264" cy="394910"/>
            </a:xfrm>
          </p:grpSpPr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B210C757-9C27-EFBF-63BD-9F02B4618E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3548889" y="2254622"/>
                <a:ext cx="278982" cy="278982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A7E3E72C-07F2-3DCE-1587-00BA9CEB44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3304607" y="2138694"/>
                <a:ext cx="278982" cy="278982"/>
              </a:xfrm>
              <a:prstGeom prst="rect">
                <a:avLst/>
              </a:prstGeom>
            </p:spPr>
          </p:pic>
        </p:grp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7FB0DCC0-9273-A87A-910F-5B7D8F4B7A47}"/>
                </a:ext>
              </a:extLst>
            </p:cNvPr>
            <p:cNvSpPr/>
            <p:nvPr/>
          </p:nvSpPr>
          <p:spPr>
            <a:xfrm>
              <a:off x="2289976" y="3379304"/>
              <a:ext cx="1264468" cy="1105232"/>
            </a:xfrm>
            <a:custGeom>
              <a:avLst/>
              <a:gdLst>
                <a:gd name="connsiteX0" fmla="*/ 0 w 1264468"/>
                <a:gd name="connsiteY0" fmla="*/ 1105232 h 1105232"/>
                <a:gd name="connsiteX1" fmla="*/ 270344 w 1264468"/>
                <a:gd name="connsiteY1" fmla="*/ 1001865 h 1105232"/>
                <a:gd name="connsiteX2" fmla="*/ 508883 w 1264468"/>
                <a:gd name="connsiteY2" fmla="*/ 922352 h 1105232"/>
                <a:gd name="connsiteX3" fmla="*/ 699714 w 1264468"/>
                <a:gd name="connsiteY3" fmla="*/ 755374 h 1105232"/>
                <a:gd name="connsiteX4" fmla="*/ 842838 w 1264468"/>
                <a:gd name="connsiteY4" fmla="*/ 596348 h 1105232"/>
                <a:gd name="connsiteX5" fmla="*/ 938254 w 1264468"/>
                <a:gd name="connsiteY5" fmla="*/ 492981 h 1105232"/>
                <a:gd name="connsiteX6" fmla="*/ 985961 w 1264468"/>
                <a:gd name="connsiteY6" fmla="*/ 421419 h 1105232"/>
                <a:gd name="connsiteX7" fmla="*/ 1025718 w 1264468"/>
                <a:gd name="connsiteY7" fmla="*/ 341906 h 1105232"/>
                <a:gd name="connsiteX8" fmla="*/ 1113182 w 1264468"/>
                <a:gd name="connsiteY8" fmla="*/ 214686 h 1105232"/>
                <a:gd name="connsiteX9" fmla="*/ 1240403 w 1264468"/>
                <a:gd name="connsiteY9" fmla="*/ 55659 h 1105232"/>
                <a:gd name="connsiteX10" fmla="*/ 1264257 w 1264468"/>
                <a:gd name="connsiteY10" fmla="*/ 0 h 1105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4468" h="1105232">
                  <a:moveTo>
                    <a:pt x="0" y="1105232"/>
                  </a:moveTo>
                  <a:cubicBezTo>
                    <a:pt x="92765" y="1068788"/>
                    <a:pt x="185530" y="1032345"/>
                    <a:pt x="270344" y="1001865"/>
                  </a:cubicBezTo>
                  <a:cubicBezTo>
                    <a:pt x="355158" y="971385"/>
                    <a:pt x="437321" y="963434"/>
                    <a:pt x="508883" y="922352"/>
                  </a:cubicBezTo>
                  <a:cubicBezTo>
                    <a:pt x="580445" y="881270"/>
                    <a:pt x="644055" y="809708"/>
                    <a:pt x="699714" y="755374"/>
                  </a:cubicBezTo>
                  <a:cubicBezTo>
                    <a:pt x="755373" y="701040"/>
                    <a:pt x="803081" y="640080"/>
                    <a:pt x="842838" y="596348"/>
                  </a:cubicBezTo>
                  <a:cubicBezTo>
                    <a:pt x="882595" y="552616"/>
                    <a:pt x="914400" y="522136"/>
                    <a:pt x="938254" y="492981"/>
                  </a:cubicBezTo>
                  <a:cubicBezTo>
                    <a:pt x="962108" y="463826"/>
                    <a:pt x="971384" y="446598"/>
                    <a:pt x="985961" y="421419"/>
                  </a:cubicBezTo>
                  <a:cubicBezTo>
                    <a:pt x="1000538" y="396240"/>
                    <a:pt x="1004515" y="376361"/>
                    <a:pt x="1025718" y="341906"/>
                  </a:cubicBezTo>
                  <a:cubicBezTo>
                    <a:pt x="1046921" y="307451"/>
                    <a:pt x="1077401" y="262394"/>
                    <a:pt x="1113182" y="214686"/>
                  </a:cubicBezTo>
                  <a:cubicBezTo>
                    <a:pt x="1148963" y="166978"/>
                    <a:pt x="1215224" y="91440"/>
                    <a:pt x="1240403" y="55659"/>
                  </a:cubicBezTo>
                  <a:cubicBezTo>
                    <a:pt x="1265582" y="19878"/>
                    <a:pt x="1264919" y="9939"/>
                    <a:pt x="1264257" y="0"/>
                  </a:cubicBezTo>
                </a:path>
              </a:pathLst>
            </a:custGeom>
            <a:noFill/>
            <a:ln>
              <a:prstDash val="dash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57E5D507-89FF-52E9-5FF4-B64C703B70C8}"/>
              </a:ext>
            </a:extLst>
          </p:cNvPr>
          <p:cNvGrpSpPr/>
          <p:nvPr/>
        </p:nvGrpSpPr>
        <p:grpSpPr>
          <a:xfrm>
            <a:off x="2318073" y="2206507"/>
            <a:ext cx="1342703" cy="1715577"/>
            <a:chOff x="3581072" y="1727177"/>
            <a:chExt cx="1342703" cy="1715577"/>
          </a:xfrm>
        </p:grpSpPr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AF61E045-4920-AF34-35E3-D7998390F6FE}"/>
                </a:ext>
              </a:extLst>
            </p:cNvPr>
            <p:cNvSpPr/>
            <p:nvPr/>
          </p:nvSpPr>
          <p:spPr>
            <a:xfrm rot="2198212">
              <a:off x="3581072" y="1899099"/>
              <a:ext cx="1142347" cy="1543655"/>
            </a:xfrm>
            <a:prstGeom prst="triangle">
              <a:avLst/>
            </a:prstGeom>
            <a:gradFill flip="none" rotWithShape="1">
              <a:gsLst>
                <a:gs pos="50000">
                  <a:schemeClr val="bg1">
                    <a:alpha val="3000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0" name="Picture 99">
              <a:extLst>
                <a:ext uri="{FF2B5EF4-FFF2-40B4-BE49-F238E27FC236}">
                  <a16:creationId xmlns:a16="http://schemas.microsoft.com/office/drawing/2014/main" id="{1A69E815-9835-9F3B-0CA2-F7B8914F8F1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7926364">
              <a:off x="4487224" y="1727177"/>
              <a:ext cx="436551" cy="436551"/>
            </a:xfrm>
            <a:prstGeom prst="rect">
              <a:avLst/>
            </a:prstGeom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334521BE-AA5F-4E9E-5C79-55769CEEC1E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8900000">
            <a:off x="2752770" y="3891488"/>
            <a:ext cx="216342" cy="216342"/>
          </a:xfrm>
          <a:prstGeom prst="rect">
            <a:avLst/>
          </a:prstGeom>
        </p:spPr>
      </p:pic>
      <p:grpSp>
        <p:nvGrpSpPr>
          <p:cNvPr id="189" name="Group 188">
            <a:extLst>
              <a:ext uri="{FF2B5EF4-FFF2-40B4-BE49-F238E27FC236}">
                <a16:creationId xmlns:a16="http://schemas.microsoft.com/office/drawing/2014/main" id="{A19F97ED-1DF1-0BB9-FA6A-830CE5E3CE7F}"/>
              </a:ext>
            </a:extLst>
          </p:cNvPr>
          <p:cNvGrpSpPr/>
          <p:nvPr/>
        </p:nvGrpSpPr>
        <p:grpSpPr>
          <a:xfrm>
            <a:off x="2707988" y="3601573"/>
            <a:ext cx="298314" cy="298314"/>
            <a:chOff x="3846180" y="3899903"/>
            <a:chExt cx="365760" cy="365760"/>
          </a:xfrm>
        </p:grpSpPr>
        <p:pic>
          <p:nvPicPr>
            <p:cNvPr id="186" name="Graphic 185" descr="Harvey Balls 100% with solid fill">
              <a:extLst>
                <a:ext uri="{FF2B5EF4-FFF2-40B4-BE49-F238E27FC236}">
                  <a16:creationId xmlns:a16="http://schemas.microsoft.com/office/drawing/2014/main" id="{F9A42247-8820-A104-D79B-1C06CC7D86A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3890163" y="3932465"/>
              <a:ext cx="274320" cy="274320"/>
            </a:xfrm>
            <a:prstGeom prst="rect">
              <a:avLst/>
            </a:prstGeom>
          </p:spPr>
        </p:pic>
        <p:pic>
          <p:nvPicPr>
            <p:cNvPr id="181" name="Graphic 180" descr="Badge with solid fill">
              <a:extLst>
                <a:ext uri="{FF2B5EF4-FFF2-40B4-BE49-F238E27FC236}">
                  <a16:creationId xmlns:a16="http://schemas.microsoft.com/office/drawing/2014/main" id="{E3340622-E9D9-829E-3E6B-F0870FF0A34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3846180" y="3899903"/>
              <a:ext cx="365760" cy="365760"/>
            </a:xfrm>
            <a:prstGeom prst="rect">
              <a:avLst/>
            </a:prstGeom>
          </p:spPr>
        </p:pic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66604B31-B179-2A2C-5A01-6C7A80765286}"/>
              </a:ext>
            </a:extLst>
          </p:cNvPr>
          <p:cNvGrpSpPr/>
          <p:nvPr/>
        </p:nvGrpSpPr>
        <p:grpSpPr>
          <a:xfrm>
            <a:off x="2221645" y="3140058"/>
            <a:ext cx="451254" cy="414215"/>
            <a:chOff x="2472025" y="2509118"/>
            <a:chExt cx="540614" cy="496240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62D5C066-1C45-ECE5-B239-20EE024A45C5}"/>
                </a:ext>
              </a:extLst>
            </p:cNvPr>
            <p:cNvSpPr/>
            <p:nvPr/>
          </p:nvSpPr>
          <p:spPr>
            <a:xfrm>
              <a:off x="2472025" y="2509118"/>
              <a:ext cx="466378" cy="366986"/>
            </a:xfrm>
            <a:custGeom>
              <a:avLst/>
              <a:gdLst>
                <a:gd name="connsiteX0" fmla="*/ 436970 w 493615"/>
                <a:gd name="connsiteY0" fmla="*/ 388418 h 388418"/>
                <a:gd name="connsiteX1" fmla="*/ 0 w 493615"/>
                <a:gd name="connsiteY1" fmla="*/ 283221 h 388418"/>
                <a:gd name="connsiteX2" fmla="*/ 161841 w 493615"/>
                <a:gd name="connsiteY2" fmla="*/ 267037 h 388418"/>
                <a:gd name="connsiteX3" fmla="*/ 242762 w 493615"/>
                <a:gd name="connsiteY3" fmla="*/ 250853 h 388418"/>
                <a:gd name="connsiteX4" fmla="*/ 331774 w 493615"/>
                <a:gd name="connsiteY4" fmla="*/ 210393 h 388418"/>
                <a:gd name="connsiteX5" fmla="*/ 364142 w 493615"/>
                <a:gd name="connsiteY5" fmla="*/ 186117 h 388418"/>
                <a:gd name="connsiteX6" fmla="*/ 388418 w 493615"/>
                <a:gd name="connsiteY6" fmla="*/ 137565 h 388418"/>
                <a:gd name="connsiteX7" fmla="*/ 420786 w 493615"/>
                <a:gd name="connsiteY7" fmla="*/ 80920 h 388418"/>
                <a:gd name="connsiteX8" fmla="*/ 436970 w 493615"/>
                <a:gd name="connsiteY8" fmla="*/ 0 h 388418"/>
                <a:gd name="connsiteX9" fmla="*/ 493615 w 493615"/>
                <a:gd name="connsiteY9" fmla="*/ 129473 h 388418"/>
                <a:gd name="connsiteX10" fmla="*/ 493615 w 493615"/>
                <a:gd name="connsiteY10" fmla="*/ 226577 h 388418"/>
                <a:gd name="connsiteX11" fmla="*/ 436970 w 493615"/>
                <a:gd name="connsiteY11" fmla="*/ 388418 h 388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3615" h="388418">
                  <a:moveTo>
                    <a:pt x="436970" y="388418"/>
                  </a:moveTo>
                  <a:lnTo>
                    <a:pt x="0" y="283221"/>
                  </a:lnTo>
                  <a:lnTo>
                    <a:pt x="161841" y="267037"/>
                  </a:lnTo>
                  <a:lnTo>
                    <a:pt x="242762" y="250853"/>
                  </a:lnTo>
                  <a:lnTo>
                    <a:pt x="331774" y="210393"/>
                  </a:lnTo>
                  <a:lnTo>
                    <a:pt x="364142" y="186117"/>
                  </a:lnTo>
                  <a:lnTo>
                    <a:pt x="388418" y="137565"/>
                  </a:lnTo>
                  <a:lnTo>
                    <a:pt x="420786" y="80920"/>
                  </a:lnTo>
                  <a:lnTo>
                    <a:pt x="436970" y="0"/>
                  </a:lnTo>
                  <a:lnTo>
                    <a:pt x="493615" y="129473"/>
                  </a:lnTo>
                  <a:lnTo>
                    <a:pt x="493615" y="226577"/>
                  </a:lnTo>
                  <a:lnTo>
                    <a:pt x="436970" y="38841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2207335-8FB4-3719-5A7C-15A9631DCD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42656" y="2735375"/>
              <a:ext cx="269983" cy="269983"/>
            </a:xfrm>
            <a:prstGeom prst="rect">
              <a:avLst/>
            </a:prstGeom>
          </p:spPr>
        </p:pic>
      </p:grpSp>
      <p:grpSp>
        <p:nvGrpSpPr>
          <p:cNvPr id="187" name="Group 186">
            <a:extLst>
              <a:ext uri="{FF2B5EF4-FFF2-40B4-BE49-F238E27FC236}">
                <a16:creationId xmlns:a16="http://schemas.microsoft.com/office/drawing/2014/main" id="{CD3565E5-9CA4-2392-0908-3FA2231BC4D9}"/>
              </a:ext>
            </a:extLst>
          </p:cNvPr>
          <p:cNvGrpSpPr/>
          <p:nvPr/>
        </p:nvGrpSpPr>
        <p:grpSpPr>
          <a:xfrm>
            <a:off x="2408338" y="3034401"/>
            <a:ext cx="304314" cy="304314"/>
            <a:chOff x="1294397" y="2871562"/>
            <a:chExt cx="365760" cy="365760"/>
          </a:xfrm>
        </p:grpSpPr>
        <p:pic>
          <p:nvPicPr>
            <p:cNvPr id="184" name="Graphic 183" descr="Harvey Balls 100% with solid fill">
              <a:extLst>
                <a:ext uri="{FF2B5EF4-FFF2-40B4-BE49-F238E27FC236}">
                  <a16:creationId xmlns:a16="http://schemas.microsoft.com/office/drawing/2014/main" id="{4BB1A5B2-098B-91D9-DC48-76B6D57D4F4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332409" y="2919781"/>
              <a:ext cx="274320" cy="274320"/>
            </a:xfrm>
            <a:prstGeom prst="rect">
              <a:avLst/>
            </a:prstGeom>
          </p:spPr>
        </p:pic>
        <p:pic>
          <p:nvPicPr>
            <p:cNvPr id="185" name="Graphic 184" descr="?1&#10;">
              <a:extLst>
                <a:ext uri="{FF2B5EF4-FFF2-40B4-BE49-F238E27FC236}">
                  <a16:creationId xmlns:a16="http://schemas.microsoft.com/office/drawing/2014/main" id="{83DCF7AD-FC5D-1E31-990E-F784F3D3C143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1294397" y="2871562"/>
              <a:ext cx="365760" cy="365760"/>
            </a:xfrm>
            <a:prstGeom prst="rect">
              <a:avLst/>
            </a:prstGeom>
          </p:spPr>
        </p:pic>
      </p:grpSp>
      <p:pic>
        <p:nvPicPr>
          <p:cNvPr id="107" name="Picture 106">
            <a:extLst>
              <a:ext uri="{FF2B5EF4-FFF2-40B4-BE49-F238E27FC236}">
                <a16:creationId xmlns:a16="http://schemas.microsoft.com/office/drawing/2014/main" id="{A7C09730-B4A0-4C47-55A4-3F53BC1FE6B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785317" y="5337908"/>
            <a:ext cx="3787560" cy="992313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:a16="http://schemas.microsoft.com/office/drawing/2014/main" id="{E3521E59-875E-3295-0EA5-EF5A1B7F7619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428843" y="3085327"/>
            <a:ext cx="164806" cy="164806"/>
          </a:xfrm>
          <a:prstGeom prst="rect">
            <a:avLst/>
          </a:prstGeom>
        </p:spPr>
      </p:pic>
      <p:pic>
        <p:nvPicPr>
          <p:cNvPr id="121" name="Picture 120">
            <a:extLst>
              <a:ext uri="{FF2B5EF4-FFF2-40B4-BE49-F238E27FC236}">
                <a16:creationId xmlns:a16="http://schemas.microsoft.com/office/drawing/2014/main" id="{01CF4700-1462-D62A-30E4-2974359FA7BA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1332173" y="3350499"/>
            <a:ext cx="164806" cy="164806"/>
          </a:xfrm>
          <a:prstGeom prst="rect">
            <a:avLst/>
          </a:prstGeom>
        </p:spPr>
      </p:pic>
      <p:pic>
        <p:nvPicPr>
          <p:cNvPr id="122" name="Picture 121">
            <a:extLst>
              <a:ext uri="{FF2B5EF4-FFF2-40B4-BE49-F238E27FC236}">
                <a16:creationId xmlns:a16="http://schemas.microsoft.com/office/drawing/2014/main" id="{47163777-91F0-A13E-6BB8-FBAC5C32DA0E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1337563" y="4269591"/>
            <a:ext cx="164806" cy="164806"/>
          </a:xfrm>
          <a:prstGeom prst="rect">
            <a:avLst/>
          </a:prstGeom>
        </p:spPr>
      </p:pic>
      <p:pic>
        <p:nvPicPr>
          <p:cNvPr id="123" name="Picture 122">
            <a:extLst>
              <a:ext uri="{FF2B5EF4-FFF2-40B4-BE49-F238E27FC236}">
                <a16:creationId xmlns:a16="http://schemas.microsoft.com/office/drawing/2014/main" id="{40A3D25C-35F4-D697-51A7-42963FBB0BC9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428843" y="4544384"/>
            <a:ext cx="164806" cy="16480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01C368E-1AD6-58B3-544A-2173ACC4666A}"/>
              </a:ext>
            </a:extLst>
          </p:cNvPr>
          <p:cNvSpPr/>
          <p:nvPr/>
        </p:nvSpPr>
        <p:spPr>
          <a:xfrm>
            <a:off x="5523365" y="2200081"/>
            <a:ext cx="3339735" cy="2950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0F21AC-B046-34AF-B692-B8F21BC6F3F3}"/>
              </a:ext>
            </a:extLst>
          </p:cNvPr>
          <p:cNvSpPr txBox="1"/>
          <p:nvPr/>
        </p:nvSpPr>
        <p:spPr>
          <a:xfrm>
            <a:off x="3254864" y="1145554"/>
            <a:ext cx="1837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600" dirty="0">
                <a:latin typeface="Arial" panose="020B0604020202020204" pitchFamily="34" charset="0"/>
                <a:cs typeface="Arial" panose="020B0604020202020204" pitchFamily="34" charset="0"/>
              </a:rPr>
              <a:t>Motivation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2C5E3A0-9F9F-D049-9273-858203507368}"/>
              </a:ext>
            </a:extLst>
          </p:cNvPr>
          <p:cNvSpPr txBox="1"/>
          <p:nvPr/>
        </p:nvSpPr>
        <p:spPr>
          <a:xfrm>
            <a:off x="4680615" y="917513"/>
            <a:ext cx="59269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An approach for calibrating macro-scale hydrological models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FB96BFA-BF8E-1737-E3E7-FBA51235265F}"/>
              </a:ext>
            </a:extLst>
          </p:cNvPr>
          <p:cNvSpPr txBox="1"/>
          <p:nvPr/>
        </p:nvSpPr>
        <p:spPr>
          <a:xfrm>
            <a:off x="5660851" y="2153112"/>
            <a:ext cx="31775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600" dirty="0">
                <a:latin typeface="Arial" panose="020B0604020202020204" pitchFamily="34" charset="0"/>
                <a:cs typeface="Arial" panose="020B0604020202020204" pitchFamily="34" charset="0"/>
              </a:rPr>
              <a:t>Research Questions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F482392F-D7D7-0798-D517-A3188DA40DFB}"/>
              </a:ext>
            </a:extLst>
          </p:cNvPr>
          <p:cNvSpPr txBox="1"/>
          <p:nvPr/>
        </p:nvSpPr>
        <p:spPr>
          <a:xfrm>
            <a:off x="5636093" y="2697798"/>
            <a:ext cx="3180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To what extent is it possible and helpful to calibrate macro-scale hydrological models using </a:t>
            </a:r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satellite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data only?</a:t>
            </a:r>
            <a:endParaRPr lang="en-SG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6DCC3DC5-C8F3-97C6-C07D-36D94C912B0A}"/>
              </a:ext>
            </a:extLst>
          </p:cNvPr>
          <p:cNvSpPr txBox="1"/>
          <p:nvPr/>
        </p:nvSpPr>
        <p:spPr>
          <a:xfrm>
            <a:off x="5639084" y="3582772"/>
            <a:ext cx="31775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How to deal with potential interactions between the parameters of the hydrological models and the model converting </a:t>
            </a:r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satellite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data to discharge?</a:t>
            </a:r>
            <a:endParaRPr lang="en-SG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90C13ECA-9D65-11F0-81A7-F5812C8C2893}"/>
              </a:ext>
            </a:extLst>
          </p:cNvPr>
          <p:cNvSpPr txBox="1"/>
          <p:nvPr/>
        </p:nvSpPr>
        <p:spPr>
          <a:xfrm>
            <a:off x="5636093" y="4648700"/>
            <a:ext cx="320231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Can we reduce the uncertainty of such</a:t>
            </a:r>
          </a:p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interactions in model calibration results?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657839D4-8690-E9AD-0C9C-6E7E4780B5B0}"/>
              </a:ext>
            </a:extLst>
          </p:cNvPr>
          <p:cNvSpPr txBox="1"/>
          <p:nvPr/>
        </p:nvSpPr>
        <p:spPr>
          <a:xfrm>
            <a:off x="4680615" y="1200413"/>
            <a:ext cx="59269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Using satellite data to deal with lack of in-situ data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86BD3374-A9F4-75E3-9D86-C97FFBFE4596}"/>
              </a:ext>
            </a:extLst>
          </p:cNvPr>
          <p:cNvSpPr txBox="1"/>
          <p:nvPr/>
        </p:nvSpPr>
        <p:spPr>
          <a:xfrm>
            <a:off x="4680615" y="1490730"/>
            <a:ext cx="59269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Avoiding pitfalls when doing simultaneous calibration</a:t>
            </a:r>
          </a:p>
        </p:txBody>
      </p:sp>
      <p:pic>
        <p:nvPicPr>
          <p:cNvPr id="101" name="Graphic 100" descr="Badge 1 with solid fill">
            <a:extLst>
              <a:ext uri="{FF2B5EF4-FFF2-40B4-BE49-F238E27FC236}">
                <a16:creationId xmlns:a16="http://schemas.microsoft.com/office/drawing/2014/main" id="{348EDAD6-2AF3-D1C9-32F8-659D6DA7A5C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148038" y="1172116"/>
            <a:ext cx="304314" cy="304314"/>
          </a:xfrm>
          <a:prstGeom prst="rect">
            <a:avLst/>
          </a:prstGeom>
        </p:spPr>
      </p:pic>
      <p:pic>
        <p:nvPicPr>
          <p:cNvPr id="104" name="Graphic 103" descr="Badge with solid fill">
            <a:extLst>
              <a:ext uri="{FF2B5EF4-FFF2-40B4-BE49-F238E27FC236}">
                <a16:creationId xmlns:a16="http://schemas.microsoft.com/office/drawing/2014/main" id="{C139B4AD-CEE6-D7C8-85AF-2CDC850129B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442860" y="1180553"/>
            <a:ext cx="298314" cy="298314"/>
          </a:xfrm>
          <a:prstGeom prst="rect">
            <a:avLst/>
          </a:prstGeom>
        </p:spPr>
      </p:pic>
      <p:pic>
        <p:nvPicPr>
          <p:cNvPr id="111" name="Picture 110">
            <a:extLst>
              <a:ext uri="{FF2B5EF4-FFF2-40B4-BE49-F238E27FC236}">
                <a16:creationId xmlns:a16="http://schemas.microsoft.com/office/drawing/2014/main" id="{46781408-6ED8-0CA5-01CC-6DC562DA2F5C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467741" y="1503542"/>
            <a:ext cx="242408" cy="242408"/>
          </a:xfrm>
          <a:prstGeom prst="rect">
            <a:avLst/>
          </a:prstGeom>
        </p:spPr>
      </p:pic>
      <p:grpSp>
        <p:nvGrpSpPr>
          <p:cNvPr id="124" name="Group 123">
            <a:extLst>
              <a:ext uri="{FF2B5EF4-FFF2-40B4-BE49-F238E27FC236}">
                <a16:creationId xmlns:a16="http://schemas.microsoft.com/office/drawing/2014/main" id="{0FB077BD-95A3-7212-A959-27CFF87B06CB}"/>
              </a:ext>
            </a:extLst>
          </p:cNvPr>
          <p:cNvGrpSpPr/>
          <p:nvPr/>
        </p:nvGrpSpPr>
        <p:grpSpPr>
          <a:xfrm>
            <a:off x="6006214" y="5436933"/>
            <a:ext cx="4707850" cy="836270"/>
            <a:chOff x="6006214" y="5436933"/>
            <a:chExt cx="4707850" cy="836270"/>
          </a:xfrm>
        </p:grpSpPr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6A7D1418-ED11-F0EE-9EDF-67710B1A0A2B}"/>
                </a:ext>
              </a:extLst>
            </p:cNvPr>
            <p:cNvSpPr/>
            <p:nvPr/>
          </p:nvSpPr>
          <p:spPr>
            <a:xfrm>
              <a:off x="9250336" y="5436933"/>
              <a:ext cx="1463728" cy="772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CE599047-0CA8-AC79-1C9C-BB75D7CC8140}"/>
                </a:ext>
              </a:extLst>
            </p:cNvPr>
            <p:cNvSpPr/>
            <p:nvPr/>
          </p:nvSpPr>
          <p:spPr>
            <a:xfrm>
              <a:off x="6006214" y="5501163"/>
              <a:ext cx="1463728" cy="772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5" name="TextBox 124">
            <a:extLst>
              <a:ext uri="{FF2B5EF4-FFF2-40B4-BE49-F238E27FC236}">
                <a16:creationId xmlns:a16="http://schemas.microsoft.com/office/drawing/2014/main" id="{ACDE304B-FE03-46E0-BACA-413B89E91503}"/>
              </a:ext>
            </a:extLst>
          </p:cNvPr>
          <p:cNvSpPr txBox="1"/>
          <p:nvPr/>
        </p:nvSpPr>
        <p:spPr>
          <a:xfrm>
            <a:off x="6644129" y="5702937"/>
            <a:ext cx="976241" cy="52193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tabLst>
                <a:tab pos="444500" algn="l"/>
              </a:tabLst>
            </a:pP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Color code </a:t>
            </a:r>
          </a:p>
          <a:p>
            <a:pPr algn="ctr">
              <a:lnSpc>
                <a:spcPct val="120000"/>
              </a:lnSpc>
              <a:tabLst>
                <a:tab pos="444500" algn="l"/>
              </a:tabLst>
            </a:pP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used throughout </a:t>
            </a:r>
          </a:p>
          <a:p>
            <a:pPr algn="ctr">
              <a:lnSpc>
                <a:spcPct val="120000"/>
              </a:lnSpc>
              <a:tabLst>
                <a:tab pos="444500" algn="l"/>
              </a:tabLst>
            </a:pP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Subtopic 2</a:t>
            </a:r>
          </a:p>
        </p:txBody>
      </p:sp>
    </p:spTree>
    <p:extLst>
      <p:ext uri="{BB962C8B-B14F-4D97-AF65-F5344CB8AC3E}">
        <p14:creationId xmlns:p14="http://schemas.microsoft.com/office/powerpoint/2010/main" val="196797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9" grpId="0"/>
      <p:bldP spid="91" grpId="0"/>
      <p:bldP spid="92" grpId="0"/>
      <p:bldP spid="96" grpId="0"/>
      <p:bldP spid="97" grpId="0"/>
      <p:bldP spid="99" grpId="0"/>
      <p:bldP spid="1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93C60008-A3F4-CDED-821F-58172A873AD5}"/>
              </a:ext>
            </a:extLst>
          </p:cNvPr>
          <p:cNvSpPr txBox="1">
            <a:spLocks/>
          </p:cNvSpPr>
          <p:nvPr/>
        </p:nvSpPr>
        <p:spPr>
          <a:xfrm>
            <a:off x="9448800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30C8C96-9A58-4EE6-A7AA-182F0BFB4876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AB73A1-9074-9955-B95C-0F907528E4A4}"/>
              </a:ext>
            </a:extLst>
          </p:cNvPr>
          <p:cNvSpPr txBox="1"/>
          <p:nvPr/>
        </p:nvSpPr>
        <p:spPr>
          <a:xfrm>
            <a:off x="8210754" y="1501758"/>
            <a:ext cx="3431839" cy="40607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tabLst>
                <a:tab pos="444500" algn="l"/>
              </a:tabLst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The dam system </a:t>
            </a:r>
          </a:p>
          <a:p>
            <a:pPr>
              <a:lnSpc>
                <a:spcPct val="120000"/>
              </a:lnSpc>
              <a:tabLst>
                <a:tab pos="444500" algn="l"/>
              </a:tabLst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10 large dams (&gt;100 MCM each)</a:t>
            </a:r>
          </a:p>
          <a:p>
            <a:pPr>
              <a:lnSpc>
                <a:spcPct val="120000"/>
              </a:lnSpc>
              <a:tabLst>
                <a:tab pos="444500" algn="l"/>
              </a:tabLst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Total volume &gt;42000 MCM</a:t>
            </a:r>
          </a:p>
          <a:p>
            <a:pPr>
              <a:lnSpc>
                <a:spcPct val="120000"/>
              </a:lnSpc>
              <a:tabLst>
                <a:tab pos="444500" algn="l"/>
              </a:tabLst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Control ~55% of the annual flow at Chiang Saen</a:t>
            </a:r>
          </a:p>
          <a:p>
            <a:pPr>
              <a:lnSpc>
                <a:spcPct val="120000"/>
              </a:lnSpc>
              <a:tabLst>
                <a:tab pos="444500" algn="l"/>
              </a:tabLst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In-situ operation data are not available</a:t>
            </a:r>
          </a:p>
          <a:p>
            <a:pPr>
              <a:lnSpc>
                <a:spcPct val="120000"/>
              </a:lnSpc>
              <a:tabLst>
                <a:tab pos="444500" algn="l"/>
              </a:tabLst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  <a:tabLst>
                <a:tab pos="444500" algn="l"/>
              </a:tabLst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  <a:tabLst>
                <a:tab pos="444500" algn="l"/>
              </a:tabLst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Chiang Saen station</a:t>
            </a:r>
          </a:p>
          <a:p>
            <a:pPr>
              <a:lnSpc>
                <a:spcPct val="120000"/>
              </a:lnSpc>
              <a:tabLst>
                <a:tab pos="444500" algn="l"/>
              </a:tabLst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Water level and discharge (daily, 1990-current)</a:t>
            </a:r>
          </a:p>
          <a:p>
            <a:pPr>
              <a:lnSpc>
                <a:spcPct val="120000"/>
              </a:lnSpc>
              <a:tabLst>
                <a:tab pos="444500" algn="l"/>
              </a:tabLst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Mekong River Commission (MRC)</a:t>
            </a:r>
          </a:p>
          <a:p>
            <a:pPr>
              <a:lnSpc>
                <a:spcPct val="120000"/>
              </a:lnSpc>
              <a:tabLst>
                <a:tab pos="444500" algn="l"/>
              </a:tabLst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  <a:tabLst>
                <a:tab pos="444500" algn="l"/>
              </a:tabLst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  <a:tabLst>
                <a:tab pos="444500" algn="l"/>
              </a:tabLst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Virtual station</a:t>
            </a:r>
          </a:p>
          <a:p>
            <a:pPr>
              <a:lnSpc>
                <a:spcPct val="120000"/>
              </a:lnSpc>
              <a:tabLst>
                <a:tab pos="444500" algn="l"/>
              </a:tabLst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Jason-2/3 (~10-day repeat period, 2008-current)</a:t>
            </a:r>
          </a:p>
          <a:p>
            <a:pPr>
              <a:lnSpc>
                <a:spcPct val="120000"/>
              </a:lnSpc>
              <a:tabLst>
                <a:tab pos="444500" algn="l"/>
              </a:tabLst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DAHITI Database, TUM</a:t>
            </a:r>
          </a:p>
          <a:p>
            <a:pPr>
              <a:lnSpc>
                <a:spcPct val="120000"/>
              </a:lnSpc>
              <a:tabLst>
                <a:tab pos="444500" algn="l"/>
              </a:tabLst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  <a:tabLst>
                <a:tab pos="444500" algn="l"/>
              </a:tabLst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  <a:tabLst>
                <a:tab pos="444500" algn="l"/>
              </a:tabLst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Model Domain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5DD9003-EEBC-3BCA-88FB-1D1996745BD5}"/>
              </a:ext>
            </a:extLst>
          </p:cNvPr>
          <p:cNvSpPr/>
          <p:nvPr/>
        </p:nvSpPr>
        <p:spPr>
          <a:xfrm>
            <a:off x="5780599" y="1199798"/>
            <a:ext cx="1188719" cy="12094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8B48B59-64C1-9FED-3BA4-D089B8D314C6}"/>
              </a:ext>
            </a:extLst>
          </p:cNvPr>
          <p:cNvSpPr/>
          <p:nvPr/>
        </p:nvSpPr>
        <p:spPr>
          <a:xfrm>
            <a:off x="8010730" y="1573320"/>
            <a:ext cx="137160" cy="13716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444014EF-DC6F-F59E-A808-4240F25D4193}"/>
              </a:ext>
            </a:extLst>
          </p:cNvPr>
          <p:cNvSpPr/>
          <p:nvPr/>
        </p:nvSpPr>
        <p:spPr>
          <a:xfrm>
            <a:off x="7997014" y="3110760"/>
            <a:ext cx="164592" cy="137160"/>
          </a:xfrm>
          <a:prstGeom prst="triangle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Isosceles Triangle 16">
            <a:hlinkClick r:id="" action="ppaction://noaction"/>
            <a:extLst>
              <a:ext uri="{FF2B5EF4-FFF2-40B4-BE49-F238E27FC236}">
                <a16:creationId xmlns:a16="http://schemas.microsoft.com/office/drawing/2014/main" id="{4674D483-0EA7-9D9C-4680-14F1EFC56A92}"/>
              </a:ext>
            </a:extLst>
          </p:cNvPr>
          <p:cNvSpPr/>
          <p:nvPr/>
        </p:nvSpPr>
        <p:spPr>
          <a:xfrm rot="10800000">
            <a:off x="8000869" y="4199071"/>
            <a:ext cx="164592" cy="137160"/>
          </a:xfrm>
          <a:prstGeom prst="triangle">
            <a:avLst/>
          </a:prstGeom>
          <a:solidFill>
            <a:schemeClr val="accent1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5731AB5-F9AC-73E8-F831-43407E097216}"/>
              </a:ext>
            </a:extLst>
          </p:cNvPr>
          <p:cNvSpPr/>
          <p:nvPr/>
        </p:nvSpPr>
        <p:spPr>
          <a:xfrm>
            <a:off x="7934199" y="5287381"/>
            <a:ext cx="274320" cy="182880"/>
          </a:xfrm>
          <a:prstGeom prst="rect">
            <a:avLst/>
          </a:prstGeom>
          <a:solidFill>
            <a:srgbClr val="D8EC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E4BC7E-F63C-F2F1-78B2-EA545FB3930B}"/>
              </a:ext>
            </a:extLst>
          </p:cNvPr>
          <p:cNvSpPr txBox="1"/>
          <p:nvPr/>
        </p:nvSpPr>
        <p:spPr>
          <a:xfrm>
            <a:off x="1024248" y="404933"/>
            <a:ext cx="10557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Study Site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EF80EF3-786D-859D-C2F2-E50B1E48C5C4}"/>
              </a:ext>
            </a:extLst>
          </p:cNvPr>
          <p:cNvSpPr/>
          <p:nvPr/>
        </p:nvSpPr>
        <p:spPr>
          <a:xfrm>
            <a:off x="609832" y="387881"/>
            <a:ext cx="407995" cy="407995"/>
          </a:xfrm>
          <a:prstGeom prst="ellipse">
            <a:avLst/>
          </a:prstGeom>
          <a:gradFill flip="none" rotWithShape="1">
            <a:gsLst>
              <a:gs pos="25000">
                <a:srgbClr val="006766">
                  <a:lumMod val="90000"/>
                  <a:lumOff val="10000"/>
                </a:srgbClr>
              </a:gs>
              <a:gs pos="85000">
                <a:schemeClr val="accent2">
                  <a:lumMod val="99000"/>
                  <a:lumOff val="1000"/>
                </a:schemeClr>
              </a:gs>
              <a:gs pos="6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5E63A0E7-6BE0-470A-1C9E-E29FBDE080A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2" b="5315"/>
          <a:stretch/>
        </p:blipFill>
        <p:spPr>
          <a:xfrm>
            <a:off x="548635" y="1058775"/>
            <a:ext cx="6531433" cy="484632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11DBBEB5-9538-F765-2FED-4A6F9B17D971}"/>
              </a:ext>
            </a:extLst>
          </p:cNvPr>
          <p:cNvSpPr txBox="1"/>
          <p:nvPr/>
        </p:nvSpPr>
        <p:spPr>
          <a:xfrm>
            <a:off x="862150" y="5876614"/>
            <a:ext cx="2865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Mekong River </a:t>
            </a:r>
            <a:r>
              <a:rPr lang="en-US" sz="1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asin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6B6371B-68C1-E41A-18E0-6F674FCB5EF9}"/>
              </a:ext>
            </a:extLst>
          </p:cNvPr>
          <p:cNvSpPr txBox="1"/>
          <p:nvPr/>
        </p:nvSpPr>
        <p:spPr>
          <a:xfrm>
            <a:off x="3884022" y="5880601"/>
            <a:ext cx="2865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0" i="0" dirty="0" err="1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Lancang</a:t>
            </a:r>
            <a:r>
              <a:rPr lang="en-US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River </a:t>
            </a:r>
            <a:r>
              <a:rPr lang="en-US" sz="1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asin</a:t>
            </a:r>
          </a:p>
        </p:txBody>
      </p:sp>
    </p:spTree>
    <p:extLst>
      <p:ext uri="{BB962C8B-B14F-4D97-AF65-F5344CB8AC3E}">
        <p14:creationId xmlns:p14="http://schemas.microsoft.com/office/powerpoint/2010/main" val="4139018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24" grpId="0"/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24</a:t>
            </a:fld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590206-93A5-4621-C58C-5109FE910696}"/>
              </a:ext>
            </a:extLst>
          </p:cNvPr>
          <p:cNvSpPr txBox="1"/>
          <p:nvPr/>
        </p:nvSpPr>
        <p:spPr>
          <a:xfrm>
            <a:off x="1024248" y="404933"/>
            <a:ext cx="55285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Methodology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F1C2051-020A-6E39-8683-4FFBF25DF9AB}"/>
              </a:ext>
            </a:extLst>
          </p:cNvPr>
          <p:cNvSpPr/>
          <p:nvPr/>
        </p:nvSpPr>
        <p:spPr>
          <a:xfrm>
            <a:off x="609832" y="387881"/>
            <a:ext cx="407995" cy="407995"/>
          </a:xfrm>
          <a:prstGeom prst="ellipse">
            <a:avLst/>
          </a:prstGeom>
          <a:gradFill flip="none" rotWithShape="1">
            <a:gsLst>
              <a:gs pos="25000">
                <a:srgbClr val="006766">
                  <a:lumMod val="90000"/>
                  <a:lumOff val="10000"/>
                </a:srgbClr>
              </a:gs>
              <a:gs pos="85000">
                <a:schemeClr val="accent2">
                  <a:lumMod val="99000"/>
                  <a:lumOff val="1000"/>
                </a:schemeClr>
              </a:gs>
              <a:gs pos="6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5DCFA34-3B66-086D-71A8-DDF2A1AAFF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1024" y="544034"/>
            <a:ext cx="4288378" cy="48988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4D9AD98-BCE4-F166-0B59-C25C80A697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942" y="5328802"/>
            <a:ext cx="3233600" cy="99387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D687ACB-4E42-2B00-4AD8-169FE871B1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0791" y="544034"/>
            <a:ext cx="4288378" cy="4898823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4FBFA7D-C6BA-626F-67F9-ADE622785802}"/>
              </a:ext>
            </a:extLst>
          </p:cNvPr>
          <p:cNvCxnSpPr>
            <a:cxnSpLocks/>
          </p:cNvCxnSpPr>
          <p:nvPr/>
        </p:nvCxnSpPr>
        <p:spPr>
          <a:xfrm>
            <a:off x="2704578" y="463796"/>
            <a:ext cx="0" cy="284957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B62637F-3511-96C9-1E97-E20120BABF44}"/>
              </a:ext>
            </a:extLst>
          </p:cNvPr>
          <p:cNvSpPr txBox="1"/>
          <p:nvPr/>
        </p:nvSpPr>
        <p:spPr>
          <a:xfrm>
            <a:off x="2768167" y="475323"/>
            <a:ext cx="94220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400" dirty="0">
                <a:latin typeface="Arial" panose="020B0604020202020204" pitchFamily="34" charset="0"/>
                <a:cs typeface="Arial" panose="020B0604020202020204" pitchFamily="34" charset="0"/>
              </a:rPr>
              <a:t>Hydrological Model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6C156B2-548A-EE10-9D58-AA985C7307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0791" y="544034"/>
            <a:ext cx="4288378" cy="489882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8DABB64-A075-4AD1-DB2D-312BF1DA6E25}"/>
              </a:ext>
            </a:extLst>
          </p:cNvPr>
          <p:cNvSpPr txBox="1"/>
          <p:nvPr/>
        </p:nvSpPr>
        <p:spPr>
          <a:xfrm>
            <a:off x="4346618" y="475323"/>
            <a:ext cx="22697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400" dirty="0">
                <a:latin typeface="Arial" panose="020B0604020202020204" pitchFamily="34" charset="0"/>
                <a:cs typeface="Arial" panose="020B0604020202020204" pitchFamily="34" charset="0"/>
              </a:rPr>
              <a:t>and Reservoir Operations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48E272F-4AFD-EA5F-C073-7DE47A777C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50791" y="544033"/>
            <a:ext cx="4288378" cy="489882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B62B88C-A4FF-BBA4-B441-E828BC109A44}"/>
              </a:ext>
            </a:extLst>
          </p:cNvPr>
          <p:cNvSpPr txBox="1"/>
          <p:nvPr/>
        </p:nvSpPr>
        <p:spPr>
          <a:xfrm>
            <a:off x="2769946" y="475322"/>
            <a:ext cx="375499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SG" sz="1400" dirty="0">
                <a:latin typeface="Arial" panose="020B0604020202020204" pitchFamily="34" charset="0"/>
                <a:cs typeface="Arial" panose="020B0604020202020204" pitchFamily="34" charset="0"/>
              </a:rPr>
              <a:t>Remote-sensed Discharge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36A4777-BD1D-C7C4-4D8F-EF3AF1B872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53321" y="544033"/>
            <a:ext cx="4288378" cy="489882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939BFCE-4B3B-8576-E13D-49663D028C5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50792" y="544032"/>
            <a:ext cx="4288378" cy="489882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B3BE65E-8981-8F75-1550-AA6D6E0EABD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55100" y="544032"/>
            <a:ext cx="4281541" cy="4898823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EEE86615-4602-1A02-C91D-E37388678EA9}"/>
              </a:ext>
            </a:extLst>
          </p:cNvPr>
          <p:cNvGrpSpPr/>
          <p:nvPr/>
        </p:nvGrpSpPr>
        <p:grpSpPr>
          <a:xfrm>
            <a:off x="1464039" y="1394793"/>
            <a:ext cx="5407024" cy="1966715"/>
            <a:chOff x="2784440" y="1394793"/>
            <a:chExt cx="5407024" cy="1966715"/>
          </a:xfrm>
        </p:grpSpPr>
        <p:pic>
          <p:nvPicPr>
            <p:cNvPr id="16" name="Picture 15" descr="Diagram&#10;&#10;Description automatically generated">
              <a:extLst>
                <a:ext uri="{FF2B5EF4-FFF2-40B4-BE49-F238E27FC236}">
                  <a16:creationId xmlns:a16="http://schemas.microsoft.com/office/drawing/2014/main" id="{B9F056BF-4B97-1483-FB46-3DC35CC59A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" b="53333"/>
            <a:stretch/>
          </p:blipFill>
          <p:spPr>
            <a:xfrm>
              <a:off x="2784440" y="1394793"/>
              <a:ext cx="3821742" cy="1966715"/>
            </a:xfrm>
            <a:prstGeom prst="rect">
              <a:avLst/>
            </a:prstGeom>
          </p:spPr>
        </p:pic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1EF7CE36-A4D8-1896-0992-6B7F6576497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65371" y="2059939"/>
              <a:ext cx="222609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CB666BF-EAC7-AFB3-9BD3-C53CCE0591AF}"/>
              </a:ext>
            </a:extLst>
          </p:cNvPr>
          <p:cNvSpPr txBox="1"/>
          <p:nvPr/>
        </p:nvSpPr>
        <p:spPr>
          <a:xfrm>
            <a:off x="9767206" y="777798"/>
            <a:ext cx="72657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800" dirty="0">
                <a:latin typeface="Arial" panose="020B0604020202020204" pitchFamily="34" charset="0"/>
                <a:cs typeface="Arial" panose="020B0604020202020204" pitchFamily="34" charset="0"/>
              </a:rPr>
              <a:t>Subtopic 1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138D57EB-0047-7B08-1C26-7C43D05B6A6D}"/>
              </a:ext>
            </a:extLst>
          </p:cNvPr>
          <p:cNvGrpSpPr/>
          <p:nvPr/>
        </p:nvGrpSpPr>
        <p:grpSpPr>
          <a:xfrm>
            <a:off x="6740392" y="2220686"/>
            <a:ext cx="2873812" cy="893439"/>
            <a:chOff x="7646128" y="2220686"/>
            <a:chExt cx="2873812" cy="893439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E537E22-A1C5-B23F-162B-D990DEC106BB}"/>
                </a:ext>
              </a:extLst>
            </p:cNvPr>
            <p:cNvSpPr txBox="1"/>
            <p:nvPr/>
          </p:nvSpPr>
          <p:spPr>
            <a:xfrm>
              <a:off x="7646128" y="2669451"/>
              <a:ext cx="2873812" cy="4446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 algn="ctr">
                <a:lnSpc>
                  <a:spcPct val="120000"/>
                </a:lnSpc>
              </a:pPr>
              <a:r>
                <a:rPr lang="en-US" sz="1000" dirty="0">
                  <a:solidFill>
                    <a:srgbClr val="33333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Manning coefficient, </a:t>
              </a:r>
              <a:r>
                <a:rPr lang="en-US" sz="1000" i="1" dirty="0">
                  <a:solidFill>
                    <a:srgbClr val="333333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sz="1000" dirty="0">
                  <a:solidFill>
                    <a:srgbClr val="33333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l-GR" sz="1000" dirty="0">
                  <a:solidFill>
                    <a:srgbClr val="33333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ϵ</a:t>
              </a:r>
              <a:r>
                <a:rPr lang="en-US" sz="1000" dirty="0">
                  <a:solidFill>
                    <a:srgbClr val="33333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[0.03, 0.06] </a:t>
              </a:r>
            </a:p>
            <a:p>
              <a:pPr marL="0" lvl="1" algn="ctr">
                <a:lnSpc>
                  <a:spcPct val="120000"/>
                </a:lnSpc>
              </a:pPr>
              <a:r>
                <a:rPr lang="en-US" sz="8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(Chow, 1959 and Engineering Toolbox, 2001)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0C81C17A-3CAC-E50D-E49C-AF59FBDE4454}"/>
                </a:ext>
              </a:extLst>
            </p:cNvPr>
            <p:cNvCxnSpPr>
              <a:cxnSpLocks/>
            </p:cNvCxnSpPr>
            <p:nvPr/>
          </p:nvCxnSpPr>
          <p:spPr>
            <a:xfrm>
              <a:off x="9074325" y="2220686"/>
              <a:ext cx="0" cy="44876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17" name="Rectangle 16">
            <a:hlinkClick r:id="" action="ppaction://noaction"/>
            <a:extLst>
              <a:ext uri="{FF2B5EF4-FFF2-40B4-BE49-F238E27FC236}">
                <a16:creationId xmlns:a16="http://schemas.microsoft.com/office/drawing/2014/main" id="{A2E68B7F-B0D1-48EC-9BC0-A9A0FB22E380}"/>
              </a:ext>
            </a:extLst>
          </p:cNvPr>
          <p:cNvSpPr/>
          <p:nvPr/>
        </p:nvSpPr>
        <p:spPr>
          <a:xfrm>
            <a:off x="7673009" y="3872285"/>
            <a:ext cx="962108" cy="31805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315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4" grpId="0" animBg="1"/>
      <p:bldP spid="12" grpId="0"/>
      <p:bldP spid="12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EE4D002A-A118-5ABD-7559-D4E535A99D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421" y="544031"/>
            <a:ext cx="4288378" cy="4898823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25</a:t>
            </a:fld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590206-93A5-4621-C58C-5109FE910696}"/>
              </a:ext>
            </a:extLst>
          </p:cNvPr>
          <p:cNvSpPr txBox="1"/>
          <p:nvPr/>
        </p:nvSpPr>
        <p:spPr>
          <a:xfrm>
            <a:off x="1024248" y="404933"/>
            <a:ext cx="5629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Methodology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F1C2051-020A-6E39-8683-4FFBF25DF9AB}"/>
              </a:ext>
            </a:extLst>
          </p:cNvPr>
          <p:cNvSpPr/>
          <p:nvPr/>
        </p:nvSpPr>
        <p:spPr>
          <a:xfrm>
            <a:off x="609832" y="387881"/>
            <a:ext cx="407995" cy="407995"/>
          </a:xfrm>
          <a:prstGeom prst="ellipse">
            <a:avLst/>
          </a:prstGeom>
          <a:gradFill flip="none" rotWithShape="1">
            <a:gsLst>
              <a:gs pos="25000">
                <a:srgbClr val="006766">
                  <a:lumMod val="90000"/>
                  <a:lumOff val="10000"/>
                </a:srgbClr>
              </a:gs>
              <a:gs pos="85000">
                <a:schemeClr val="accent2">
                  <a:lumMod val="99000"/>
                  <a:lumOff val="1000"/>
                </a:schemeClr>
              </a:gs>
              <a:gs pos="6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4FBFA7D-C6BA-626F-67F9-ADE622785802}"/>
              </a:ext>
            </a:extLst>
          </p:cNvPr>
          <p:cNvCxnSpPr>
            <a:cxnSpLocks/>
          </p:cNvCxnSpPr>
          <p:nvPr/>
        </p:nvCxnSpPr>
        <p:spPr>
          <a:xfrm>
            <a:off x="2704578" y="463796"/>
            <a:ext cx="0" cy="284957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B62637F-3511-96C9-1E97-E20120BABF44}"/>
              </a:ext>
            </a:extLst>
          </p:cNvPr>
          <p:cNvSpPr txBox="1"/>
          <p:nvPr/>
        </p:nvSpPr>
        <p:spPr>
          <a:xfrm>
            <a:off x="2768167" y="475323"/>
            <a:ext cx="94220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400" dirty="0">
                <a:latin typeface="Arial" panose="020B0604020202020204" pitchFamily="34" charset="0"/>
                <a:cs typeface="Arial" panose="020B0604020202020204" pitchFamily="34" charset="0"/>
              </a:rPr>
              <a:t>Sensitivity Analysis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6451E36-9882-5598-C901-B417B086A8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942" y="5328802"/>
            <a:ext cx="3233600" cy="99387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BE5C60D-C7FF-33EB-1694-75B552632085}"/>
              </a:ext>
            </a:extLst>
          </p:cNvPr>
          <p:cNvSpPr txBox="1"/>
          <p:nvPr/>
        </p:nvSpPr>
        <p:spPr>
          <a:xfrm>
            <a:off x="9767206" y="777798"/>
            <a:ext cx="72657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800" dirty="0">
                <a:latin typeface="Arial" panose="020B0604020202020204" pitchFamily="34" charset="0"/>
                <a:cs typeface="Arial" panose="020B0604020202020204" pitchFamily="34" charset="0"/>
              </a:rPr>
              <a:t>Subtopic 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BE1CCED-4271-ACD0-3819-1B03D04A40D5}"/>
              </a:ext>
            </a:extLst>
          </p:cNvPr>
          <p:cNvSpPr txBox="1"/>
          <p:nvPr/>
        </p:nvSpPr>
        <p:spPr>
          <a:xfrm>
            <a:off x="1430700" y="1370710"/>
            <a:ext cx="4665300" cy="844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14450" indent="-1314450">
              <a:lnSpc>
                <a:spcPct val="120000"/>
              </a:lnSpc>
              <a:tabLst>
                <a:tab pos="1314450" algn="l"/>
              </a:tabLst>
            </a:pPr>
            <a:r>
              <a:rPr lang="en-US" sz="1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input factors:	7 soil parameters</a:t>
            </a:r>
          </a:p>
          <a:p>
            <a:pPr marL="1314450" lvl="1" indent="-1314450">
              <a:lnSpc>
                <a:spcPct val="120000"/>
              </a:lnSpc>
              <a:tabLst>
                <a:tab pos="1314450" algn="l"/>
              </a:tabLst>
            </a:pPr>
            <a:r>
              <a:rPr lang="en-US" sz="1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2 routing parameters </a:t>
            </a:r>
          </a:p>
          <a:p>
            <a:pPr marL="1314450" lvl="1" indent="-1314450">
              <a:lnSpc>
                <a:spcPct val="120000"/>
              </a:lnSpc>
              <a:tabLst>
                <a:tab pos="1314450" algn="l"/>
              </a:tabLst>
            </a:pPr>
            <a:r>
              <a:rPr lang="en-US" sz="1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Manning coefficient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DD1C294-4EC5-FF53-2463-ADB165D1A6BB}"/>
              </a:ext>
            </a:extLst>
          </p:cNvPr>
          <p:cNvSpPr txBox="1"/>
          <p:nvPr/>
        </p:nvSpPr>
        <p:spPr>
          <a:xfrm>
            <a:off x="1443656" y="2421212"/>
            <a:ext cx="4672940" cy="2284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tabLst>
                <a:tab pos="444500" algn="l"/>
              </a:tabLst>
            </a:pPr>
            <a:r>
              <a:rPr lang="en-US" sz="1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scalar model outputs: 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444500" algn="l"/>
              </a:tabLst>
            </a:pPr>
            <a:endParaRPr lang="da-DK" sz="14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444500" algn="l"/>
              </a:tabLst>
            </a:pPr>
            <a:endParaRPr lang="da-DK" sz="14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444500" algn="l"/>
              </a:tabLst>
            </a:pPr>
            <a:endParaRPr lang="da-DK" sz="14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444500" algn="l"/>
              </a:tabLst>
            </a:pPr>
            <a:endParaRPr lang="da-DK" sz="14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444500" algn="l"/>
              </a:tabLst>
            </a:pPr>
            <a:endParaRPr lang="da-DK" sz="14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444500" algn="l"/>
              </a:tabLst>
            </a:pPr>
            <a:endParaRPr lang="da-DK" sz="14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61963">
              <a:lnSpc>
                <a:spcPct val="120000"/>
              </a:lnSpc>
              <a:tabLst>
                <a:tab pos="461963" algn="l"/>
              </a:tabLst>
            </a:pPr>
            <a:r>
              <a:rPr lang="da-DK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(Dawson et al., 2010 and Dang et al., 2020)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444500" algn="l"/>
              </a:tabLst>
            </a:pPr>
            <a:endParaRPr lang="en-US" sz="14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9" name="Table 6">
            <a:extLst>
              <a:ext uri="{FF2B5EF4-FFF2-40B4-BE49-F238E27FC236}">
                <a16:creationId xmlns:a16="http://schemas.microsoft.com/office/drawing/2014/main" id="{511F7556-264D-DAA6-4D95-F7D08F15C6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022686"/>
              </p:ext>
            </p:extLst>
          </p:nvPr>
        </p:nvGraphicFramePr>
        <p:xfrm>
          <a:off x="1835558" y="2750908"/>
          <a:ext cx="3931286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1543">
                  <a:extLst>
                    <a:ext uri="{9D8B030D-6E8A-4147-A177-3AD203B41FA5}">
                      <a16:colId xmlns:a16="http://schemas.microsoft.com/office/drawing/2014/main" val="2619415950"/>
                    </a:ext>
                  </a:extLst>
                </a:gridCol>
                <a:gridCol w="3019743">
                  <a:extLst>
                    <a:ext uri="{9D8B030D-6E8A-4147-A177-3AD203B41FA5}">
                      <a16:colId xmlns:a16="http://schemas.microsoft.com/office/drawing/2014/main" val="256750744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SG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Indicator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SG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Captured aspect of model accuracy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744808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SG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NSE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SG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High flow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405537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TMRSE</a:t>
                      </a:r>
                      <a:endParaRPr lang="en-SG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 flow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854604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MSDE</a:t>
                      </a:r>
                      <a:endParaRPr lang="en-SG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SG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Shape of hydrograph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84911149"/>
                  </a:ext>
                </a:extLst>
              </a:tr>
              <a:tr h="16857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ROCE</a:t>
                      </a:r>
                      <a:endParaRPr lang="en-SG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SG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Water balance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12022918"/>
                  </a:ext>
                </a:extLst>
              </a:tr>
            </a:tbl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D8C7BAC8-9858-39BB-6E1B-49CAB7A8AB2E}"/>
              </a:ext>
            </a:extLst>
          </p:cNvPr>
          <p:cNvSpPr txBox="1"/>
          <p:nvPr/>
        </p:nvSpPr>
        <p:spPr>
          <a:xfrm>
            <a:off x="1419032" y="4696724"/>
            <a:ext cx="4202539" cy="1102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tabLst>
                <a:tab pos="1255713" algn="l"/>
              </a:tabLst>
            </a:pPr>
            <a:r>
              <a:rPr lang="en-US" sz="1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Input sampling:	Latin hypercube sampling </a:t>
            </a:r>
          </a:p>
          <a:p>
            <a:pPr>
              <a:lnSpc>
                <a:spcPct val="120000"/>
              </a:lnSpc>
              <a:tabLst>
                <a:tab pos="1255713" algn="l"/>
              </a:tabLst>
            </a:pPr>
            <a:r>
              <a:rPr lang="en-US" sz="1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with multidimensional uniformity</a:t>
            </a:r>
          </a:p>
          <a:p>
            <a:pPr>
              <a:lnSpc>
                <a:spcPct val="120000"/>
              </a:lnSpc>
              <a:tabLst>
                <a:tab pos="444500" algn="l"/>
              </a:tabLst>
            </a:pPr>
            <a:endParaRPr lang="en-US" sz="14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tabLst>
                <a:tab pos="1089025" algn="l"/>
                <a:tab pos="1314450" algn="l"/>
              </a:tabLst>
            </a:pPr>
            <a:r>
              <a:rPr lang="en-US" sz="1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 size: 1000 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B413528-B7DA-EB3F-5A87-0DC561106A03}"/>
              </a:ext>
            </a:extLst>
          </p:cNvPr>
          <p:cNvCxnSpPr>
            <a:cxnSpLocks/>
          </p:cNvCxnSpPr>
          <p:nvPr/>
        </p:nvCxnSpPr>
        <p:spPr>
          <a:xfrm>
            <a:off x="1963592" y="3064494"/>
            <a:ext cx="365798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1503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8" grpId="0"/>
      <p:bldP spid="3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34EE360-4F00-77CC-8B3C-59D9AE1E0E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421" y="544031"/>
            <a:ext cx="4288378" cy="4898823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26</a:t>
            </a:fld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590206-93A5-4621-C58C-5109FE910696}"/>
              </a:ext>
            </a:extLst>
          </p:cNvPr>
          <p:cNvSpPr txBox="1"/>
          <p:nvPr/>
        </p:nvSpPr>
        <p:spPr>
          <a:xfrm>
            <a:off x="1024248" y="404933"/>
            <a:ext cx="5629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Methodology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F1C2051-020A-6E39-8683-4FFBF25DF9AB}"/>
              </a:ext>
            </a:extLst>
          </p:cNvPr>
          <p:cNvSpPr/>
          <p:nvPr/>
        </p:nvSpPr>
        <p:spPr>
          <a:xfrm>
            <a:off x="609832" y="387881"/>
            <a:ext cx="407995" cy="407995"/>
          </a:xfrm>
          <a:prstGeom prst="ellipse">
            <a:avLst/>
          </a:prstGeom>
          <a:gradFill flip="none" rotWithShape="1">
            <a:gsLst>
              <a:gs pos="25000">
                <a:srgbClr val="006766">
                  <a:lumMod val="90000"/>
                  <a:lumOff val="10000"/>
                </a:srgbClr>
              </a:gs>
              <a:gs pos="85000">
                <a:schemeClr val="accent2">
                  <a:lumMod val="99000"/>
                  <a:lumOff val="1000"/>
                </a:schemeClr>
              </a:gs>
              <a:gs pos="6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4FBFA7D-C6BA-626F-67F9-ADE622785802}"/>
              </a:ext>
            </a:extLst>
          </p:cNvPr>
          <p:cNvCxnSpPr>
            <a:cxnSpLocks/>
          </p:cNvCxnSpPr>
          <p:nvPr/>
        </p:nvCxnSpPr>
        <p:spPr>
          <a:xfrm>
            <a:off x="2704578" y="463796"/>
            <a:ext cx="0" cy="284957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B62637F-3511-96C9-1E97-E20120BABF44}"/>
              </a:ext>
            </a:extLst>
          </p:cNvPr>
          <p:cNvSpPr txBox="1"/>
          <p:nvPr/>
        </p:nvSpPr>
        <p:spPr>
          <a:xfrm>
            <a:off x="2768167" y="475323"/>
            <a:ext cx="94220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400" dirty="0">
                <a:latin typeface="Arial" panose="020B0604020202020204" pitchFamily="34" charset="0"/>
                <a:cs typeface="Arial" panose="020B0604020202020204" pitchFamily="34" charset="0"/>
              </a:rPr>
              <a:t>Model Calibration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6451E36-9882-5598-C901-B417B086A8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942" y="5328802"/>
            <a:ext cx="3233600" cy="99387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BE5C60D-C7FF-33EB-1694-75B552632085}"/>
              </a:ext>
            </a:extLst>
          </p:cNvPr>
          <p:cNvSpPr txBox="1"/>
          <p:nvPr/>
        </p:nvSpPr>
        <p:spPr>
          <a:xfrm>
            <a:off x="9767206" y="777798"/>
            <a:ext cx="72657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800" dirty="0">
                <a:latin typeface="Arial" panose="020B0604020202020204" pitchFamily="34" charset="0"/>
                <a:cs typeface="Arial" panose="020B0604020202020204" pitchFamily="34" charset="0"/>
              </a:rPr>
              <a:t>Subtopic 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7A7F5A3-4415-5623-7FEB-13EED9D77CB3}"/>
              </a:ext>
            </a:extLst>
          </p:cNvPr>
          <p:cNvSpPr txBox="1"/>
          <p:nvPr/>
        </p:nvSpPr>
        <p:spPr>
          <a:xfrm>
            <a:off x="1424381" y="2032888"/>
            <a:ext cx="4665300" cy="844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89075" indent="-1489075">
              <a:lnSpc>
                <a:spcPct val="120000"/>
              </a:lnSpc>
              <a:tabLst>
                <a:tab pos="1717675" algn="l"/>
              </a:tabLst>
            </a:pPr>
            <a:r>
              <a:rPr lang="en-US" sz="1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decision variables:	7 soil parameters</a:t>
            </a:r>
          </a:p>
          <a:p>
            <a:pPr marL="1654175" lvl="1" indent="63500">
              <a:lnSpc>
                <a:spcPct val="120000"/>
              </a:lnSpc>
              <a:tabLst>
                <a:tab pos="1489075" algn="l"/>
              </a:tabLst>
            </a:pPr>
            <a:r>
              <a:rPr lang="en-US" sz="1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routing parameters </a:t>
            </a:r>
          </a:p>
          <a:p>
            <a:pPr marL="1314450" lvl="1" indent="-1314450">
              <a:lnSpc>
                <a:spcPct val="120000"/>
              </a:lnSpc>
              <a:tabLst>
                <a:tab pos="1314450" algn="l"/>
              </a:tabLst>
            </a:pPr>
            <a:r>
              <a:rPr lang="en-US" sz="1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D359C43-FD90-A806-492D-BB63E1E3514A}"/>
              </a:ext>
            </a:extLst>
          </p:cNvPr>
          <p:cNvSpPr txBox="1"/>
          <p:nvPr/>
        </p:nvSpPr>
        <p:spPr>
          <a:xfrm>
            <a:off x="1445220" y="2877663"/>
            <a:ext cx="4672940" cy="1102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7675" indent="-1717675">
              <a:lnSpc>
                <a:spcPct val="120000"/>
              </a:lnSpc>
            </a:pPr>
            <a:r>
              <a:rPr lang="en-US" sz="1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objective functions: 	NSE to be maximized</a:t>
            </a:r>
          </a:p>
          <a:p>
            <a:pPr marL="1717675" lvl="1">
              <a:lnSpc>
                <a:spcPct val="120000"/>
              </a:lnSpc>
            </a:pPr>
            <a:r>
              <a:rPr lang="en-US" sz="1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TRMSE to be minimized</a:t>
            </a:r>
          </a:p>
          <a:p>
            <a:pPr marL="1717675" lvl="1">
              <a:lnSpc>
                <a:spcPct val="120000"/>
              </a:lnSpc>
            </a:pPr>
            <a:r>
              <a:rPr lang="en-US" sz="1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MSDE to be minimized</a:t>
            </a:r>
          </a:p>
          <a:p>
            <a:pPr marL="1717675" lvl="1">
              <a:lnSpc>
                <a:spcPct val="120000"/>
              </a:lnSpc>
            </a:pPr>
            <a:r>
              <a:rPr lang="en-US" sz="1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ROCE to be minimized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788193-A44E-8BAE-8F1D-415AC0A95105}"/>
              </a:ext>
            </a:extLst>
          </p:cNvPr>
          <p:cNvSpPr txBox="1"/>
          <p:nvPr/>
        </p:nvSpPr>
        <p:spPr>
          <a:xfrm>
            <a:off x="1423060" y="4230979"/>
            <a:ext cx="3731360" cy="844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tabLst>
                <a:tab pos="1089025" algn="l"/>
              </a:tabLst>
            </a:pPr>
            <a:r>
              <a:rPr lang="el-GR" sz="1400" i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ε</a:t>
            </a:r>
            <a:r>
              <a:rPr lang="el-GR" sz="1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0.001</a:t>
            </a:r>
            <a:endParaRPr lang="en-SG" sz="14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tabLst>
                <a:tab pos="1089025" algn="l"/>
              </a:tabLst>
            </a:pPr>
            <a:r>
              <a:rPr lang="en-US" sz="1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Initial population size: 10</a:t>
            </a:r>
          </a:p>
          <a:p>
            <a:pPr>
              <a:lnSpc>
                <a:spcPct val="120000"/>
              </a:lnSpc>
              <a:tabLst>
                <a:tab pos="1089025" algn="l"/>
              </a:tabLst>
            </a:pPr>
            <a:r>
              <a:rPr lang="en-US" sz="1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 of function evaluations: 100</a:t>
            </a:r>
          </a:p>
        </p:txBody>
      </p:sp>
    </p:spTree>
    <p:extLst>
      <p:ext uri="{BB962C8B-B14F-4D97-AF65-F5344CB8AC3E}">
        <p14:creationId xmlns:p14="http://schemas.microsoft.com/office/powerpoint/2010/main" val="352870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>
            <a:extLst>
              <a:ext uri="{FF2B5EF4-FFF2-40B4-BE49-F238E27FC236}">
                <a16:creationId xmlns:a16="http://schemas.microsoft.com/office/drawing/2014/main" id="{EFA0DB1A-6AB7-3498-F45E-6F65E8EF98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2183" y="528193"/>
            <a:ext cx="2715985" cy="254623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B5BCEE37-810C-D292-ECB8-5E160FB76D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9421" y="546382"/>
            <a:ext cx="2709785" cy="2521512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3B9591C9-9FBB-FF5C-642B-F9A495CCF9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9420" y="544566"/>
            <a:ext cx="2709785" cy="2521512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F3784BBB-D94F-AB6C-BBE1-DB5FC880BB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9419" y="544566"/>
            <a:ext cx="2709785" cy="2521512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FD433084-F532-CB63-5F76-73E59F4742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2014" y="3226763"/>
            <a:ext cx="5425582" cy="273805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27</a:t>
            </a:fld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590206-93A5-4621-C58C-5109FE910696}"/>
              </a:ext>
            </a:extLst>
          </p:cNvPr>
          <p:cNvSpPr txBox="1"/>
          <p:nvPr/>
        </p:nvSpPr>
        <p:spPr>
          <a:xfrm>
            <a:off x="1024248" y="404933"/>
            <a:ext cx="55285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F1C2051-020A-6E39-8683-4FFBF25DF9AB}"/>
              </a:ext>
            </a:extLst>
          </p:cNvPr>
          <p:cNvSpPr/>
          <p:nvPr/>
        </p:nvSpPr>
        <p:spPr>
          <a:xfrm>
            <a:off x="609832" y="387881"/>
            <a:ext cx="407995" cy="407995"/>
          </a:xfrm>
          <a:prstGeom prst="ellipse">
            <a:avLst/>
          </a:prstGeom>
          <a:gradFill flip="none" rotWithShape="1">
            <a:gsLst>
              <a:gs pos="25000">
                <a:srgbClr val="006766">
                  <a:lumMod val="90000"/>
                  <a:lumOff val="10000"/>
                </a:srgbClr>
              </a:gs>
              <a:gs pos="85000">
                <a:schemeClr val="accent2">
                  <a:lumMod val="99000"/>
                  <a:lumOff val="1000"/>
                </a:schemeClr>
              </a:gs>
              <a:gs pos="6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4FBFA7D-C6BA-626F-67F9-ADE622785802}"/>
              </a:ext>
            </a:extLst>
          </p:cNvPr>
          <p:cNvCxnSpPr>
            <a:cxnSpLocks/>
          </p:cNvCxnSpPr>
          <p:nvPr/>
        </p:nvCxnSpPr>
        <p:spPr>
          <a:xfrm>
            <a:off x="2094978" y="463796"/>
            <a:ext cx="0" cy="284957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9" name="Content Placeholder 4">
            <a:extLst>
              <a:ext uri="{FF2B5EF4-FFF2-40B4-BE49-F238E27FC236}">
                <a16:creationId xmlns:a16="http://schemas.microsoft.com/office/drawing/2014/main" id="{79EFE71B-FF70-E73F-C806-56F849D294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81" r="219"/>
          <a:stretch/>
        </p:blipFill>
        <p:spPr>
          <a:xfrm>
            <a:off x="479270" y="1299499"/>
            <a:ext cx="2917073" cy="4291412"/>
          </a:xfr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EC57DB81-1D9C-B2B9-DB0C-AC6AC188A0F5}"/>
              </a:ext>
            </a:extLst>
          </p:cNvPr>
          <p:cNvSpPr txBox="1"/>
          <p:nvPr/>
        </p:nvSpPr>
        <p:spPr>
          <a:xfrm>
            <a:off x="5181602" y="6019634"/>
            <a:ext cx="45894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444500" algn="l"/>
                <a:tab pos="1717675" algn="l"/>
                <a:tab pos="2513013" algn="l"/>
              </a:tabLst>
            </a:pPr>
            <a:r>
              <a:rPr lang="en-US" sz="10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Estimated discharge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7AFCE205-14A2-68EA-D179-6FA3FD1F6A2B}"/>
              </a:ext>
            </a:extLst>
          </p:cNvPr>
          <p:cNvGrpSpPr/>
          <p:nvPr/>
        </p:nvGrpSpPr>
        <p:grpSpPr>
          <a:xfrm>
            <a:off x="10014991" y="841358"/>
            <a:ext cx="1455237" cy="246221"/>
            <a:chOff x="10014991" y="945866"/>
            <a:chExt cx="1455237" cy="246221"/>
          </a:xfrm>
        </p:grpSpPr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BB9F6FD9-C808-C7F8-E693-3163CCC2D18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014991" y="984068"/>
              <a:ext cx="342900" cy="152400"/>
            </a:xfrm>
            <a:prstGeom prst="rect">
              <a:avLst/>
            </a:prstGeom>
          </p:spPr>
        </p:pic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47254B04-5263-6956-30A9-51D232664EFD}"/>
                </a:ext>
              </a:extLst>
            </p:cNvPr>
            <p:cNvSpPr txBox="1"/>
            <p:nvPr/>
          </p:nvSpPr>
          <p:spPr>
            <a:xfrm>
              <a:off x="10331764" y="945866"/>
              <a:ext cx="1138464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DEM</a:t>
              </a:r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E00C9912-D1C0-DCAC-3139-8F7A725AA9A4}"/>
              </a:ext>
            </a:extLst>
          </p:cNvPr>
          <p:cNvGrpSpPr/>
          <p:nvPr/>
        </p:nvGrpSpPr>
        <p:grpSpPr>
          <a:xfrm>
            <a:off x="10051459" y="1071880"/>
            <a:ext cx="1402355" cy="246221"/>
            <a:chOff x="10051459" y="1176388"/>
            <a:chExt cx="1402355" cy="246221"/>
          </a:xfrm>
        </p:grpSpPr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EDDB08C4-257C-5D55-2FFD-152BFAF26B0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051459" y="1202924"/>
              <a:ext cx="304800" cy="152400"/>
            </a:xfrm>
            <a:prstGeom prst="rect">
              <a:avLst/>
            </a:prstGeom>
          </p:spPr>
        </p:pic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B2BFC184-FF92-86A9-3818-621840BAB17D}"/>
                </a:ext>
              </a:extLst>
            </p:cNvPr>
            <p:cNvSpPr txBox="1"/>
            <p:nvPr/>
          </p:nvSpPr>
          <p:spPr>
            <a:xfrm>
              <a:off x="10315350" y="1176388"/>
              <a:ext cx="1138464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Landsat + Jason</a:t>
              </a: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AF75EB4B-3F52-6B62-84FC-46F24C528914}"/>
              </a:ext>
            </a:extLst>
          </p:cNvPr>
          <p:cNvGrpSpPr/>
          <p:nvPr/>
        </p:nvGrpSpPr>
        <p:grpSpPr>
          <a:xfrm>
            <a:off x="10037987" y="1293191"/>
            <a:ext cx="1679717" cy="246221"/>
            <a:chOff x="10037987" y="1388990"/>
            <a:chExt cx="1679717" cy="246221"/>
          </a:xfrm>
        </p:grpSpPr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C88F4687-E28A-3A14-41F0-5693069554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0037987" y="1451613"/>
              <a:ext cx="314325" cy="133350"/>
            </a:xfrm>
            <a:prstGeom prst="rect">
              <a:avLst/>
            </a:prstGeom>
          </p:spPr>
        </p:pic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6D1F8ABA-E387-588E-3DE5-CA55793D13FA}"/>
                </a:ext>
              </a:extLst>
            </p:cNvPr>
            <p:cNvSpPr txBox="1"/>
            <p:nvPr/>
          </p:nvSpPr>
          <p:spPr>
            <a:xfrm>
              <a:off x="10315349" y="1388990"/>
              <a:ext cx="1402355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Fitted + Extrapolated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273E4BE1-3DC1-3F25-93B4-297E9446E055}"/>
              </a:ext>
            </a:extLst>
          </p:cNvPr>
          <p:cNvGrpSpPr/>
          <p:nvPr/>
        </p:nvGrpSpPr>
        <p:grpSpPr>
          <a:xfrm>
            <a:off x="10005874" y="1895706"/>
            <a:ext cx="1730933" cy="246221"/>
            <a:chOff x="10005874" y="1808616"/>
            <a:chExt cx="1730933" cy="246221"/>
          </a:xfrm>
        </p:grpSpPr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D5CFC258-BEA4-B8D0-3633-57923B3574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0005874" y="1838494"/>
              <a:ext cx="352425" cy="190500"/>
            </a:xfrm>
            <a:prstGeom prst="rect">
              <a:avLst/>
            </a:prstGeom>
          </p:spPr>
        </p:pic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E29CB11B-F13A-7299-7D28-4955A900F7BD}"/>
                </a:ext>
              </a:extLst>
            </p:cNvPr>
            <p:cNvSpPr txBox="1"/>
            <p:nvPr/>
          </p:nvSpPr>
          <p:spPr>
            <a:xfrm>
              <a:off x="10334452" y="1808616"/>
              <a:ext cx="1402355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n = 0.03-0.06</a:t>
              </a:r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10CA156D-70C3-48EF-3050-082610917711}"/>
              </a:ext>
            </a:extLst>
          </p:cNvPr>
          <p:cNvGrpSpPr/>
          <p:nvPr/>
        </p:nvGrpSpPr>
        <p:grpSpPr>
          <a:xfrm>
            <a:off x="9989546" y="2127326"/>
            <a:ext cx="1745576" cy="246221"/>
            <a:chOff x="9989546" y="2014109"/>
            <a:chExt cx="1745576" cy="246221"/>
          </a:xfrm>
        </p:grpSpPr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D2AE5FAC-4A52-D21B-6F35-CA14498B60C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9989546" y="2046463"/>
              <a:ext cx="371475" cy="142875"/>
            </a:xfrm>
            <a:prstGeom prst="rect">
              <a:avLst/>
            </a:prstGeom>
          </p:spPr>
        </p:pic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FE78B48-4A30-B39B-45EF-0F22BC0A987C}"/>
                </a:ext>
              </a:extLst>
            </p:cNvPr>
            <p:cNvSpPr txBox="1"/>
            <p:nvPr/>
          </p:nvSpPr>
          <p:spPr>
            <a:xfrm>
              <a:off x="10332767" y="2014109"/>
              <a:ext cx="1402355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Min n (0.03)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03FA56E7-5EA1-6252-E827-9240E1B39D8D}"/>
              </a:ext>
            </a:extLst>
          </p:cNvPr>
          <p:cNvGrpSpPr/>
          <p:nvPr/>
        </p:nvGrpSpPr>
        <p:grpSpPr>
          <a:xfrm>
            <a:off x="9978770" y="2358261"/>
            <a:ext cx="1755349" cy="246221"/>
            <a:chOff x="9978770" y="2175372"/>
            <a:chExt cx="1755349" cy="246221"/>
          </a:xfrm>
        </p:grpSpPr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14945D8E-4546-C5E1-E38E-9A4D400FABA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9978770" y="2196892"/>
              <a:ext cx="400050" cy="152400"/>
            </a:xfrm>
            <a:prstGeom prst="rect">
              <a:avLst/>
            </a:prstGeom>
          </p:spPr>
        </p:pic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FD157EDE-FC88-A451-7A9A-8B92F7B9B7A4}"/>
                </a:ext>
              </a:extLst>
            </p:cNvPr>
            <p:cNvSpPr txBox="1"/>
            <p:nvPr/>
          </p:nvSpPr>
          <p:spPr>
            <a:xfrm>
              <a:off x="10331764" y="2175372"/>
              <a:ext cx="1402355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Max n (0.06)</a:t>
              </a: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2754BB9D-378F-C52F-E893-7BFB5B2498B6}"/>
              </a:ext>
            </a:extLst>
          </p:cNvPr>
          <p:cNvGrpSpPr/>
          <p:nvPr/>
        </p:nvGrpSpPr>
        <p:grpSpPr>
          <a:xfrm>
            <a:off x="9987479" y="2581477"/>
            <a:ext cx="1758479" cy="246221"/>
            <a:chOff x="9987479" y="2328919"/>
            <a:chExt cx="1758479" cy="246221"/>
          </a:xfrm>
        </p:grpSpPr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1F452C0B-563D-979A-80C6-5ACFCC0831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9987479" y="2372931"/>
              <a:ext cx="390525" cy="190500"/>
            </a:xfrm>
            <a:prstGeom prst="rect">
              <a:avLst/>
            </a:prstGeom>
          </p:spPr>
        </p:pic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042D85EC-770F-5607-4A1C-E93E23404641}"/>
                </a:ext>
              </a:extLst>
            </p:cNvPr>
            <p:cNvSpPr txBox="1"/>
            <p:nvPr/>
          </p:nvSpPr>
          <p:spPr>
            <a:xfrm>
              <a:off x="10343603" y="2328919"/>
              <a:ext cx="1402355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Average n (0.045)</a:t>
              </a: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18900DC0-765E-E2E8-F051-7007F50D71D5}"/>
              </a:ext>
            </a:extLst>
          </p:cNvPr>
          <p:cNvGrpSpPr/>
          <p:nvPr/>
        </p:nvGrpSpPr>
        <p:grpSpPr>
          <a:xfrm>
            <a:off x="9987479" y="3436843"/>
            <a:ext cx="2067500" cy="400110"/>
            <a:chOff x="9969406" y="2851189"/>
            <a:chExt cx="2067500" cy="400110"/>
          </a:xfrm>
        </p:grpSpPr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282C1EB2-F328-C36B-0078-F57626973A8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9969406" y="2861785"/>
              <a:ext cx="400050" cy="219075"/>
            </a:xfrm>
            <a:prstGeom prst="rect">
              <a:avLst/>
            </a:prstGeom>
          </p:spPr>
        </p:pic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B9C06F4C-1843-D429-C548-55F629CB61AB}"/>
                </a:ext>
              </a:extLst>
            </p:cNvPr>
            <p:cNvSpPr txBox="1"/>
            <p:nvPr/>
          </p:nvSpPr>
          <p:spPr>
            <a:xfrm>
              <a:off x="10328497" y="2851189"/>
              <a:ext cx="170840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RS discharge range </a:t>
              </a:r>
            </a:p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(n = 0.03-0.06)</a:t>
              </a:r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80BE9CE1-997F-965C-E9DD-C79D4BD29A24}"/>
              </a:ext>
            </a:extLst>
          </p:cNvPr>
          <p:cNvGrpSpPr/>
          <p:nvPr/>
        </p:nvGrpSpPr>
        <p:grpSpPr>
          <a:xfrm>
            <a:off x="9996347" y="3836090"/>
            <a:ext cx="2058632" cy="400110"/>
            <a:chOff x="9996348" y="3837050"/>
            <a:chExt cx="2103660" cy="400110"/>
          </a:xfrm>
        </p:grpSpPr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3435B631-3D26-8395-B636-910E44BE4349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9996348" y="3860384"/>
              <a:ext cx="371475" cy="171450"/>
            </a:xfrm>
            <a:prstGeom prst="rect">
              <a:avLst/>
            </a:prstGeom>
          </p:spPr>
        </p:pic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E3F7412E-E63B-8D80-C51A-E8D09B985530}"/>
                </a:ext>
              </a:extLst>
            </p:cNvPr>
            <p:cNvSpPr txBox="1"/>
            <p:nvPr/>
          </p:nvSpPr>
          <p:spPr>
            <a:xfrm>
              <a:off x="10352312" y="3837050"/>
              <a:ext cx="174769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RS  discharge </a:t>
              </a:r>
            </a:p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(n = 0.045)</a:t>
              </a:r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9537A996-68E3-42AC-5D3E-1F62E9004ABA}"/>
              </a:ext>
            </a:extLst>
          </p:cNvPr>
          <p:cNvGrpSpPr/>
          <p:nvPr/>
        </p:nvGrpSpPr>
        <p:grpSpPr>
          <a:xfrm>
            <a:off x="10025579" y="4223784"/>
            <a:ext cx="1687151" cy="892552"/>
            <a:chOff x="10025579" y="4549146"/>
            <a:chExt cx="1687151" cy="892552"/>
          </a:xfrm>
        </p:grpSpPr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1A962787-C104-CD45-A32B-EDCB16451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10025579" y="4575346"/>
              <a:ext cx="361950" cy="238125"/>
            </a:xfrm>
            <a:prstGeom prst="rect">
              <a:avLst/>
            </a:prstGeom>
          </p:spPr>
        </p:pic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05E8C211-6697-515B-A1A0-DE9C591AD9CB}"/>
                </a:ext>
              </a:extLst>
            </p:cNvPr>
            <p:cNvSpPr txBox="1"/>
            <p:nvPr/>
          </p:nvSpPr>
          <p:spPr>
            <a:xfrm>
              <a:off x="10352312" y="4549146"/>
              <a:ext cx="1360418" cy="8925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Area ratio-based </a:t>
              </a:r>
            </a:p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discharge</a:t>
              </a:r>
            </a:p>
            <a:p>
              <a:r>
                <a:rPr lang="en-SG" sz="8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Scaled from observed</a:t>
              </a:r>
            </a:p>
            <a:p>
              <a:r>
                <a:rPr lang="en-SG" sz="8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discharge at Chiang </a:t>
              </a:r>
            </a:p>
            <a:p>
              <a:r>
                <a:rPr lang="en-SG" sz="8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Sean with the ratio of catchment areas (1.17)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8B62B88C-A4FF-BBA4-B441-E828BC109A44}"/>
              </a:ext>
            </a:extLst>
          </p:cNvPr>
          <p:cNvSpPr txBox="1"/>
          <p:nvPr/>
        </p:nvSpPr>
        <p:spPr>
          <a:xfrm>
            <a:off x="2160346" y="475322"/>
            <a:ext cx="375499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SG" sz="1400" dirty="0">
                <a:latin typeface="Arial" panose="020B0604020202020204" pitchFamily="34" charset="0"/>
                <a:cs typeface="Arial" panose="020B0604020202020204" pitchFamily="34" charset="0"/>
              </a:rPr>
              <a:t>Remote-sensed Discharge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F442A171-20DB-9EE2-C607-97C4FBD4CB0D}"/>
              </a:ext>
            </a:extLst>
          </p:cNvPr>
          <p:cNvSpPr txBox="1"/>
          <p:nvPr/>
        </p:nvSpPr>
        <p:spPr>
          <a:xfrm rot="16200000">
            <a:off x="1893002" y="3299075"/>
            <a:ext cx="44930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444500" algn="l"/>
                <a:tab pos="1717675" algn="l"/>
                <a:tab pos="2513013" algn="l"/>
              </a:tabLst>
            </a:pPr>
            <a:r>
              <a:rPr lang="en-US" sz="10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Virtual station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855BC2FB-0532-A6EB-6654-14052CD57583}"/>
              </a:ext>
            </a:extLst>
          </p:cNvPr>
          <p:cNvSpPr txBox="1"/>
          <p:nvPr/>
        </p:nvSpPr>
        <p:spPr>
          <a:xfrm>
            <a:off x="9605480" y="2761614"/>
            <a:ext cx="30639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SG" sz="800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</a:p>
        </p:txBody>
      </p:sp>
      <p:pic>
        <p:nvPicPr>
          <p:cNvPr id="103" name="Picture 102">
            <a:extLst>
              <a:ext uri="{FF2B5EF4-FFF2-40B4-BE49-F238E27FC236}">
                <a16:creationId xmlns:a16="http://schemas.microsoft.com/office/drawing/2014/main" id="{F48F26D1-317C-0024-5DEA-65F0B7FCDDCF}"/>
              </a:ext>
            </a:extLst>
          </p:cNvPr>
          <p:cNvPicPr>
            <a:picLocks noChangeAspect="1"/>
          </p:cNvPicPr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4500721" y="3226763"/>
            <a:ext cx="5425583" cy="27380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262CAE7-2643-DB73-CC1A-90667046E33C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500721" y="3226764"/>
            <a:ext cx="5425582" cy="2738050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B3BE6C67-FC4B-B4E2-2610-B875019DBF63}"/>
              </a:ext>
            </a:extLst>
          </p:cNvPr>
          <p:cNvSpPr txBox="1"/>
          <p:nvPr/>
        </p:nvSpPr>
        <p:spPr>
          <a:xfrm>
            <a:off x="5016140" y="3131209"/>
            <a:ext cx="219328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444500" algn="l"/>
                <a:tab pos="1717675" algn="l"/>
                <a:tab pos="2513013" algn="l"/>
              </a:tabLst>
            </a:pPr>
            <a:r>
              <a:rPr lang="en-US" sz="10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River cross-section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8D1AA84-EBD3-66F8-7545-B84AE53A81F4}"/>
              </a:ext>
            </a:extLst>
          </p:cNvPr>
          <p:cNvSpPr txBox="1"/>
          <p:nvPr/>
        </p:nvSpPr>
        <p:spPr>
          <a:xfrm>
            <a:off x="7740645" y="3131208"/>
            <a:ext cx="22046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444500" algn="l"/>
                <a:tab pos="1717675" algn="l"/>
                <a:tab pos="2513013" algn="l"/>
              </a:tabLst>
            </a:pPr>
            <a:r>
              <a:rPr lang="en-US" sz="10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Rating curve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FACA617-1756-EEC3-C203-40455C0A539A}"/>
              </a:ext>
            </a:extLst>
          </p:cNvPr>
          <p:cNvGrpSpPr/>
          <p:nvPr/>
        </p:nvGrpSpPr>
        <p:grpSpPr>
          <a:xfrm>
            <a:off x="2831374" y="945866"/>
            <a:ext cx="1432890" cy="4836625"/>
            <a:chOff x="2831374" y="945866"/>
            <a:chExt cx="1432890" cy="4836625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E5D52078-B081-5222-00C6-C1B666CED019}"/>
                </a:ext>
              </a:extLst>
            </p:cNvPr>
            <p:cNvGrpSpPr/>
            <p:nvPr/>
          </p:nvGrpSpPr>
          <p:grpSpPr>
            <a:xfrm>
              <a:off x="2831374" y="945866"/>
              <a:ext cx="1432890" cy="4836625"/>
              <a:chOff x="2838994" y="945866"/>
              <a:chExt cx="1432890" cy="4836625"/>
            </a:xfrm>
          </p:grpSpPr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810A139A-6CD4-1FA2-0E51-761D2C9B69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71884" y="945866"/>
                <a:ext cx="0" cy="4836625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2EC3216F-A514-AA2B-9D54-EC1C47A847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38994" y="4339938"/>
                <a:ext cx="1432559" cy="0"/>
              </a:xfrm>
              <a:prstGeom prst="line">
                <a:avLst/>
              </a:prstGeom>
              <a:ln>
                <a:prstDash val="solid"/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7A40D369-BB8A-DD37-DFEC-9A27149CF0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32226" y="4339938"/>
              <a:ext cx="0" cy="769829"/>
            </a:xfrm>
            <a:prstGeom prst="line">
              <a:avLst/>
            </a:prstGeom>
            <a:ln>
              <a:prstDash val="soli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382C1848-247E-C56E-B5F6-D965FCD4F2C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660265" y="2912834"/>
            <a:ext cx="216338" cy="15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30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14" grpId="0" animBg="1"/>
      <p:bldP spid="100" grpId="0"/>
      <p:bldP spid="101" grpId="0"/>
      <p:bldP spid="38" grpId="0"/>
      <p:bldP spid="4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2" name="Group 201">
            <a:extLst>
              <a:ext uri="{FF2B5EF4-FFF2-40B4-BE49-F238E27FC236}">
                <a16:creationId xmlns:a16="http://schemas.microsoft.com/office/drawing/2014/main" id="{B034B906-7BCC-DD61-5EBC-7DA37D598805}"/>
              </a:ext>
            </a:extLst>
          </p:cNvPr>
          <p:cNvGrpSpPr/>
          <p:nvPr/>
        </p:nvGrpSpPr>
        <p:grpSpPr>
          <a:xfrm>
            <a:off x="6028344" y="1180494"/>
            <a:ext cx="4369889" cy="1988047"/>
            <a:chOff x="6036295" y="1796812"/>
            <a:chExt cx="4369889" cy="1988047"/>
          </a:xfrm>
        </p:grpSpPr>
        <p:pic>
          <p:nvPicPr>
            <p:cNvPr id="163" name="Picture 162">
              <a:extLst>
                <a:ext uri="{FF2B5EF4-FFF2-40B4-BE49-F238E27FC236}">
                  <a16:creationId xmlns:a16="http://schemas.microsoft.com/office/drawing/2014/main" id="{58FDC12D-F812-CBD8-8811-5E7FC9DC680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151510" y="1796812"/>
              <a:ext cx="4254674" cy="1988047"/>
            </a:xfrm>
            <a:prstGeom prst="rect">
              <a:avLst/>
            </a:prstGeom>
          </p:spPr>
        </p:pic>
        <p:grpSp>
          <p:nvGrpSpPr>
            <p:cNvPr id="165" name="Group 164">
              <a:extLst>
                <a:ext uri="{FF2B5EF4-FFF2-40B4-BE49-F238E27FC236}">
                  <a16:creationId xmlns:a16="http://schemas.microsoft.com/office/drawing/2014/main" id="{B3816756-8C8F-348F-073F-790EB2BADF4F}"/>
                </a:ext>
              </a:extLst>
            </p:cNvPr>
            <p:cNvGrpSpPr/>
            <p:nvPr/>
          </p:nvGrpSpPr>
          <p:grpSpPr>
            <a:xfrm>
              <a:off x="6036295" y="1881759"/>
              <a:ext cx="747961" cy="1686266"/>
              <a:chOff x="398136" y="1876525"/>
              <a:chExt cx="747961" cy="1686266"/>
            </a:xfrm>
          </p:grpSpPr>
          <p:sp>
            <p:nvSpPr>
              <p:cNvPr id="166" name="TextBox 165">
                <a:extLst>
                  <a:ext uri="{FF2B5EF4-FFF2-40B4-BE49-F238E27FC236}">
                    <a16:creationId xmlns:a16="http://schemas.microsoft.com/office/drawing/2014/main" id="{1C43DF22-6D68-EF89-386D-B8BA97BD3DD1}"/>
                  </a:ext>
                </a:extLst>
              </p:cNvPr>
              <p:cNvSpPr txBox="1"/>
              <p:nvPr/>
            </p:nvSpPr>
            <p:spPr>
              <a:xfrm>
                <a:off x="398136" y="1958826"/>
                <a:ext cx="647046" cy="16039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endParaRPr lang="en-SG" sz="9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ct val="110000"/>
                  </a:lnSpc>
                </a:pPr>
                <a:r>
                  <a:rPr lang="en-SG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16</a:t>
                </a:r>
              </a:p>
              <a:p>
                <a:pPr algn="ctr">
                  <a:lnSpc>
                    <a:spcPct val="110000"/>
                  </a:lnSpc>
                </a:pPr>
                <a:endParaRPr lang="en-SG" sz="9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ct val="110000"/>
                  </a:lnSpc>
                </a:pPr>
                <a:r>
                  <a:rPr lang="en-SG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12</a:t>
                </a:r>
              </a:p>
              <a:p>
                <a:pPr algn="ctr">
                  <a:lnSpc>
                    <a:spcPct val="110000"/>
                  </a:lnSpc>
                </a:pPr>
                <a:endParaRPr lang="en-SG" sz="9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ct val="110000"/>
                  </a:lnSpc>
                </a:pPr>
                <a:r>
                  <a:rPr lang="en-SG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8</a:t>
                </a:r>
              </a:p>
              <a:p>
                <a:pPr algn="ctr">
                  <a:lnSpc>
                    <a:spcPct val="110000"/>
                  </a:lnSpc>
                </a:pPr>
                <a:endParaRPr lang="en-SG" sz="9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ct val="110000"/>
                  </a:lnSpc>
                </a:pPr>
                <a:r>
                  <a:rPr lang="en-SG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4</a:t>
                </a:r>
              </a:p>
              <a:p>
                <a:pPr algn="ctr">
                  <a:lnSpc>
                    <a:spcPct val="110000"/>
                  </a:lnSpc>
                </a:pPr>
                <a:endParaRPr lang="en-SG" sz="9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ct val="110000"/>
                  </a:lnSpc>
                </a:pPr>
                <a:r>
                  <a:rPr lang="en-SG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167" name="TextBox 166">
                <a:extLst>
                  <a:ext uri="{FF2B5EF4-FFF2-40B4-BE49-F238E27FC236}">
                    <a16:creationId xmlns:a16="http://schemas.microsoft.com/office/drawing/2014/main" id="{65475752-E925-5C29-1480-D23B5A8B23C7}"/>
                  </a:ext>
                </a:extLst>
              </p:cNvPr>
              <p:cNvSpPr txBox="1"/>
              <p:nvPr/>
            </p:nvSpPr>
            <p:spPr>
              <a:xfrm>
                <a:off x="557171" y="1876525"/>
                <a:ext cx="588926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SG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TRMSE</a:t>
                </a:r>
              </a:p>
            </p:txBody>
          </p:sp>
        </p:grpSp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1E270299-5885-CE06-E231-397549F37173}"/>
                </a:ext>
              </a:extLst>
            </p:cNvPr>
            <p:cNvSpPr txBox="1"/>
            <p:nvPr/>
          </p:nvSpPr>
          <p:spPr>
            <a:xfrm>
              <a:off x="6444869" y="2169445"/>
              <a:ext cx="435350" cy="13388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75%</a:t>
              </a:r>
            </a:p>
            <a:p>
              <a:pPr algn="ctr"/>
              <a:endParaRPr lang="en-SG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en-SG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en-SG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en-SG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en-SG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en-SG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en-SG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25%</a:t>
              </a:r>
            </a:p>
          </p:txBody>
        </p:sp>
      </p:grpSp>
      <p:pic>
        <p:nvPicPr>
          <p:cNvPr id="245" name="Picture 244">
            <a:extLst>
              <a:ext uri="{FF2B5EF4-FFF2-40B4-BE49-F238E27FC236}">
                <a16:creationId xmlns:a16="http://schemas.microsoft.com/office/drawing/2014/main" id="{391EBE1C-655D-E939-A185-B5C073213F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1941" y="1498428"/>
            <a:ext cx="2832470" cy="1545995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5B0748F2-BFF7-A49D-E899-30C6E031D8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5591" y="1175262"/>
            <a:ext cx="4274293" cy="198804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D5E18B3-9768-5A36-C2C5-7EB085F3DD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5591" y="1175260"/>
            <a:ext cx="4274293" cy="1988047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19979B00-3882-9AA4-4726-3C0464E160D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15731" y="1552655"/>
            <a:ext cx="1243253" cy="1514669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28</a:t>
            </a:fld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590206-93A5-4621-C58C-5109FE910696}"/>
              </a:ext>
            </a:extLst>
          </p:cNvPr>
          <p:cNvSpPr txBox="1"/>
          <p:nvPr/>
        </p:nvSpPr>
        <p:spPr>
          <a:xfrm>
            <a:off x="1024248" y="404933"/>
            <a:ext cx="55285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F1C2051-020A-6E39-8683-4FFBF25DF9AB}"/>
              </a:ext>
            </a:extLst>
          </p:cNvPr>
          <p:cNvSpPr/>
          <p:nvPr/>
        </p:nvSpPr>
        <p:spPr>
          <a:xfrm>
            <a:off x="609832" y="387881"/>
            <a:ext cx="407995" cy="407995"/>
          </a:xfrm>
          <a:prstGeom prst="ellipse">
            <a:avLst/>
          </a:prstGeom>
          <a:gradFill flip="none" rotWithShape="1">
            <a:gsLst>
              <a:gs pos="25000">
                <a:srgbClr val="006766">
                  <a:lumMod val="90000"/>
                  <a:lumOff val="10000"/>
                </a:srgbClr>
              </a:gs>
              <a:gs pos="85000">
                <a:schemeClr val="accent2">
                  <a:lumMod val="99000"/>
                  <a:lumOff val="1000"/>
                </a:schemeClr>
              </a:gs>
              <a:gs pos="6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4FBFA7D-C6BA-626F-67F9-ADE622785802}"/>
              </a:ext>
            </a:extLst>
          </p:cNvPr>
          <p:cNvCxnSpPr>
            <a:cxnSpLocks/>
          </p:cNvCxnSpPr>
          <p:nvPr/>
        </p:nvCxnSpPr>
        <p:spPr>
          <a:xfrm>
            <a:off x="2094978" y="463796"/>
            <a:ext cx="0" cy="284957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8B62B88C-A4FF-BBA4-B441-E828BC109A44}"/>
              </a:ext>
            </a:extLst>
          </p:cNvPr>
          <p:cNvSpPr txBox="1"/>
          <p:nvPr/>
        </p:nvSpPr>
        <p:spPr>
          <a:xfrm>
            <a:off x="2160346" y="475322"/>
            <a:ext cx="375499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SG" sz="1400" dirty="0">
                <a:latin typeface="Arial" panose="020B0604020202020204" pitchFamily="34" charset="0"/>
                <a:cs typeface="Arial" panose="020B0604020202020204" pitchFamily="34" charset="0"/>
              </a:rPr>
              <a:t>Sensitivity Analysis</a:t>
            </a: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C9DE13DE-7A01-9F09-4909-A44630CD8754}"/>
              </a:ext>
            </a:extLst>
          </p:cNvPr>
          <p:cNvGrpSpPr/>
          <p:nvPr/>
        </p:nvGrpSpPr>
        <p:grpSpPr>
          <a:xfrm>
            <a:off x="398136" y="1260940"/>
            <a:ext cx="647046" cy="1685533"/>
            <a:chOff x="398136" y="1877258"/>
            <a:chExt cx="647046" cy="1685533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44BFE21-436E-F489-B42F-76A23F79E977}"/>
                </a:ext>
              </a:extLst>
            </p:cNvPr>
            <p:cNvSpPr txBox="1"/>
            <p:nvPr/>
          </p:nvSpPr>
          <p:spPr>
            <a:xfrm>
              <a:off x="398136" y="1958826"/>
              <a:ext cx="647046" cy="16039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endParaRPr lang="en-SG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  <a:p>
              <a:pPr algn="ctr">
                <a:lnSpc>
                  <a:spcPct val="110000"/>
                </a:lnSpc>
              </a:pPr>
              <a:endParaRPr lang="en-SG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  <a:p>
              <a:pPr algn="ctr">
                <a:lnSpc>
                  <a:spcPct val="110000"/>
                </a:lnSpc>
              </a:pPr>
              <a:endParaRPr lang="en-SG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-1</a:t>
              </a:r>
            </a:p>
            <a:p>
              <a:pPr algn="ctr">
                <a:lnSpc>
                  <a:spcPct val="110000"/>
                </a:lnSpc>
              </a:pPr>
              <a:endParaRPr lang="en-SG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-2</a:t>
              </a:r>
            </a:p>
            <a:p>
              <a:pPr algn="ctr">
                <a:lnSpc>
                  <a:spcPct val="110000"/>
                </a:lnSpc>
              </a:pPr>
              <a:endParaRPr lang="en-SG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-3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1C9BB12-214C-CC6B-4012-BEA5BED12946}"/>
                </a:ext>
              </a:extLst>
            </p:cNvPr>
            <p:cNvSpPr txBox="1"/>
            <p:nvPr/>
          </p:nvSpPr>
          <p:spPr>
            <a:xfrm>
              <a:off x="503543" y="1877258"/>
              <a:ext cx="43535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NSE</a:t>
              </a:r>
            </a:p>
          </p:txBody>
        </p:sp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AF992DFD-17D4-305F-36CD-9E4D3CCDDCB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15732" y="1552497"/>
            <a:ext cx="1243254" cy="1514827"/>
          </a:xfrm>
          <a:prstGeom prst="rect">
            <a:avLst/>
          </a:prstGeom>
        </p:spPr>
      </p:pic>
      <p:grpSp>
        <p:nvGrpSpPr>
          <p:cNvPr id="68" name="Group 67">
            <a:extLst>
              <a:ext uri="{FF2B5EF4-FFF2-40B4-BE49-F238E27FC236}">
                <a16:creationId xmlns:a16="http://schemas.microsoft.com/office/drawing/2014/main" id="{1B757AD7-FBA9-698C-FDB8-EE8766BA74C7}"/>
              </a:ext>
            </a:extLst>
          </p:cNvPr>
          <p:cNvGrpSpPr/>
          <p:nvPr/>
        </p:nvGrpSpPr>
        <p:grpSpPr>
          <a:xfrm>
            <a:off x="1858629" y="1258951"/>
            <a:ext cx="647046" cy="1838030"/>
            <a:chOff x="1858629" y="1875269"/>
            <a:chExt cx="647046" cy="1838030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B262C40-6DC7-079D-DA16-305DD1B7FE63}"/>
                </a:ext>
              </a:extLst>
            </p:cNvPr>
            <p:cNvSpPr txBox="1"/>
            <p:nvPr/>
          </p:nvSpPr>
          <p:spPr>
            <a:xfrm>
              <a:off x="1858629" y="1956984"/>
              <a:ext cx="647046" cy="17563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endParaRPr lang="en-SG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0.06</a:t>
              </a:r>
            </a:p>
            <a:p>
              <a:pPr algn="ctr">
                <a:lnSpc>
                  <a:spcPct val="110000"/>
                </a:lnSpc>
              </a:pPr>
              <a:endParaRPr lang="en-SG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10000"/>
                </a:lnSpc>
              </a:pPr>
              <a:endParaRPr lang="en-SG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0.05</a:t>
              </a:r>
            </a:p>
            <a:p>
              <a:pPr algn="ctr">
                <a:lnSpc>
                  <a:spcPct val="110000"/>
                </a:lnSpc>
              </a:pPr>
              <a:endParaRPr lang="en-SG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0.04</a:t>
              </a:r>
            </a:p>
            <a:p>
              <a:pPr algn="ctr">
                <a:lnSpc>
                  <a:spcPct val="110000"/>
                </a:lnSpc>
              </a:pPr>
              <a:endParaRPr lang="en-SG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10000"/>
                </a:lnSpc>
              </a:pPr>
              <a:endParaRPr lang="en-SG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0.03</a:t>
              </a:r>
            </a:p>
            <a:p>
              <a:pPr algn="ctr">
                <a:lnSpc>
                  <a:spcPct val="110000"/>
                </a:lnSpc>
              </a:pPr>
              <a:endParaRPr lang="en-SG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C383490F-0605-100D-0545-18315E2C5D5D}"/>
                </a:ext>
              </a:extLst>
            </p:cNvPr>
            <p:cNvSpPr txBox="1"/>
            <p:nvPr/>
          </p:nvSpPr>
          <p:spPr>
            <a:xfrm>
              <a:off x="2065849" y="1875269"/>
              <a:ext cx="235975" cy="2328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</p:grpSp>
      <p:sp>
        <p:nvSpPr>
          <p:cNvPr id="70" name="TextBox 69">
            <a:extLst>
              <a:ext uri="{FF2B5EF4-FFF2-40B4-BE49-F238E27FC236}">
                <a16:creationId xmlns:a16="http://schemas.microsoft.com/office/drawing/2014/main" id="{99BE12BA-D246-958E-E9C2-FA359556C919}"/>
              </a:ext>
            </a:extLst>
          </p:cNvPr>
          <p:cNvSpPr txBox="1"/>
          <p:nvPr/>
        </p:nvSpPr>
        <p:spPr>
          <a:xfrm>
            <a:off x="806710" y="1547893"/>
            <a:ext cx="435350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SG" sz="900" dirty="0">
                <a:latin typeface="Arial" panose="020B0604020202020204" pitchFamily="34" charset="0"/>
                <a:cs typeface="Arial" panose="020B0604020202020204" pitchFamily="34" charset="0"/>
              </a:rPr>
              <a:t>25%</a:t>
            </a:r>
          </a:p>
          <a:p>
            <a:pPr algn="ctr"/>
            <a:endParaRPr lang="en-SG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SG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SG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SG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SG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SG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SG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SG" sz="900" dirty="0">
                <a:latin typeface="Arial" panose="020B0604020202020204" pitchFamily="34" charset="0"/>
                <a:cs typeface="Arial" panose="020B0604020202020204" pitchFamily="34" charset="0"/>
              </a:rPr>
              <a:t>75%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E9794CFC-6AFD-DBF9-4A51-E970558A0A8C}"/>
              </a:ext>
            </a:extLst>
          </p:cNvPr>
          <p:cNvSpPr txBox="1"/>
          <p:nvPr/>
        </p:nvSpPr>
        <p:spPr>
          <a:xfrm>
            <a:off x="2792593" y="2270414"/>
            <a:ext cx="47250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SG" sz="900" dirty="0">
                <a:latin typeface="Arial" panose="020B0604020202020204" pitchFamily="34" charset="0"/>
                <a:cs typeface="Arial" panose="020B0604020202020204" pitchFamily="34" charset="0"/>
              </a:rPr>
              <a:t>0.039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39F5740-3818-B564-2F62-54C578B8427A}"/>
              </a:ext>
            </a:extLst>
          </p:cNvPr>
          <p:cNvSpPr txBox="1"/>
          <p:nvPr/>
        </p:nvSpPr>
        <p:spPr>
          <a:xfrm>
            <a:off x="1943005" y="1760792"/>
            <a:ext cx="472506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SG" sz="700" dirty="0">
                <a:latin typeface="Arial" panose="020B0604020202020204" pitchFamily="34" charset="0"/>
                <a:cs typeface="Arial" panose="020B0604020202020204" pitchFamily="34" charset="0"/>
              </a:rPr>
              <a:t>0.054</a:t>
            </a:r>
          </a:p>
        </p:txBody>
      </p: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FE514A4B-7282-DE18-970D-8E56F39CB68E}"/>
              </a:ext>
            </a:extLst>
          </p:cNvPr>
          <p:cNvGrpSpPr/>
          <p:nvPr/>
        </p:nvGrpSpPr>
        <p:grpSpPr>
          <a:xfrm>
            <a:off x="2477667" y="1327383"/>
            <a:ext cx="706672" cy="230832"/>
            <a:chOff x="2681985" y="1319961"/>
            <a:chExt cx="706672" cy="230832"/>
          </a:xfrm>
        </p:grpSpPr>
        <p:pic>
          <p:nvPicPr>
            <p:cNvPr id="118" name="Picture 117">
              <a:extLst>
                <a:ext uri="{FF2B5EF4-FFF2-40B4-BE49-F238E27FC236}">
                  <a16:creationId xmlns:a16="http://schemas.microsoft.com/office/drawing/2014/main" id="{98F2E61D-1D4F-2E9F-6AED-AC851D848C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t="35556" b="28889"/>
            <a:stretch/>
          </p:blipFill>
          <p:spPr>
            <a:xfrm>
              <a:off x="2681985" y="1392955"/>
              <a:ext cx="171450" cy="91440"/>
            </a:xfrm>
            <a:prstGeom prst="rect">
              <a:avLst/>
            </a:prstGeom>
          </p:spPr>
        </p:pic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20058B56-8828-38A9-6691-604B66195B56}"/>
                </a:ext>
              </a:extLst>
            </p:cNvPr>
            <p:cNvSpPr txBox="1"/>
            <p:nvPr/>
          </p:nvSpPr>
          <p:spPr>
            <a:xfrm>
              <a:off x="2797925" y="1319961"/>
              <a:ext cx="590732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Median</a:t>
              </a:r>
            </a:p>
          </p:txBody>
        </p:sp>
      </p:grpSp>
      <p:pic>
        <p:nvPicPr>
          <p:cNvPr id="137" name="Picture 136">
            <a:extLst>
              <a:ext uri="{FF2B5EF4-FFF2-40B4-BE49-F238E27FC236}">
                <a16:creationId xmlns:a16="http://schemas.microsoft.com/office/drawing/2014/main" id="{F80B6A98-444C-8D78-8ED5-2E86AB9697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13782" y="1491814"/>
            <a:ext cx="2832470" cy="1545994"/>
          </a:xfrm>
          <a:prstGeom prst="rect">
            <a:avLst/>
          </a:prstGeom>
        </p:spPr>
      </p:pic>
      <p:pic>
        <p:nvPicPr>
          <p:cNvPr id="138" name="Picture 137">
            <a:extLst>
              <a:ext uri="{FF2B5EF4-FFF2-40B4-BE49-F238E27FC236}">
                <a16:creationId xmlns:a16="http://schemas.microsoft.com/office/drawing/2014/main" id="{E0C238E2-90E3-A9B0-4DF8-25F6A1043F9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13782" y="1491814"/>
            <a:ext cx="2832470" cy="1545994"/>
          </a:xfrm>
          <a:prstGeom prst="rect">
            <a:avLst/>
          </a:prstGeom>
        </p:spPr>
      </p:pic>
      <p:pic>
        <p:nvPicPr>
          <p:cNvPr id="139" name="Picture 138">
            <a:extLst>
              <a:ext uri="{FF2B5EF4-FFF2-40B4-BE49-F238E27FC236}">
                <a16:creationId xmlns:a16="http://schemas.microsoft.com/office/drawing/2014/main" id="{2EDA6C9E-87B1-A34A-028C-CDA9C7275A3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13782" y="1491814"/>
            <a:ext cx="2832470" cy="1545994"/>
          </a:xfrm>
          <a:prstGeom prst="rect">
            <a:avLst/>
          </a:prstGeom>
        </p:spPr>
      </p:pic>
      <p:pic>
        <p:nvPicPr>
          <p:cNvPr id="140" name="Picture 139">
            <a:extLst>
              <a:ext uri="{FF2B5EF4-FFF2-40B4-BE49-F238E27FC236}">
                <a16:creationId xmlns:a16="http://schemas.microsoft.com/office/drawing/2014/main" id="{CCE98A9E-5A6C-0E9B-4F8C-B52663126F7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13782" y="1491814"/>
            <a:ext cx="2832470" cy="1545994"/>
          </a:xfrm>
          <a:prstGeom prst="rect">
            <a:avLst/>
          </a:prstGeom>
        </p:spPr>
      </p:pic>
      <p:grpSp>
        <p:nvGrpSpPr>
          <p:cNvPr id="141" name="Group 140">
            <a:extLst>
              <a:ext uri="{FF2B5EF4-FFF2-40B4-BE49-F238E27FC236}">
                <a16:creationId xmlns:a16="http://schemas.microsoft.com/office/drawing/2014/main" id="{EF090581-69C8-9F9B-5F67-E22C2F83EE41}"/>
              </a:ext>
            </a:extLst>
          </p:cNvPr>
          <p:cNvGrpSpPr/>
          <p:nvPr/>
        </p:nvGrpSpPr>
        <p:grpSpPr>
          <a:xfrm>
            <a:off x="3239178" y="1494411"/>
            <a:ext cx="2708915" cy="1559461"/>
            <a:chOff x="3239178" y="2110729"/>
            <a:chExt cx="2708915" cy="1559461"/>
          </a:xfrm>
        </p:grpSpPr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0C34323F-535F-6B70-B924-CD867FF0D894}"/>
                </a:ext>
              </a:extLst>
            </p:cNvPr>
            <p:cNvSpPr txBox="1"/>
            <p:nvPr/>
          </p:nvSpPr>
          <p:spPr>
            <a:xfrm>
              <a:off x="3627112" y="3439358"/>
              <a:ext cx="1156094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2013</a:t>
              </a: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DD574839-33F3-6B19-0B15-6F7BFF6A0BED}"/>
                </a:ext>
              </a:extLst>
            </p:cNvPr>
            <p:cNvSpPr txBox="1"/>
            <p:nvPr/>
          </p:nvSpPr>
          <p:spPr>
            <a:xfrm>
              <a:off x="4791999" y="3434875"/>
              <a:ext cx="1156094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2014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DE2CD04-C3FE-E575-4F70-E35BBBDBB1B8}"/>
                </a:ext>
              </a:extLst>
            </p:cNvPr>
            <p:cNvSpPr txBox="1"/>
            <p:nvPr/>
          </p:nvSpPr>
          <p:spPr>
            <a:xfrm>
              <a:off x="3300817" y="2110729"/>
              <a:ext cx="337249" cy="14516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12</a:t>
              </a:r>
            </a:p>
            <a:p>
              <a:pPr algn="r">
                <a:lnSpc>
                  <a:spcPct val="110000"/>
                </a:lnSpc>
              </a:pPr>
              <a:endParaRPr lang="en-SG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>
                <a:lnSpc>
                  <a:spcPct val="110000"/>
                </a:lnSpc>
              </a:pPr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</a:p>
            <a:p>
              <a:pPr algn="r">
                <a:lnSpc>
                  <a:spcPct val="110000"/>
                </a:lnSpc>
              </a:pPr>
              <a:endParaRPr lang="en-SG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>
                <a:lnSpc>
                  <a:spcPct val="110000"/>
                </a:lnSpc>
              </a:pPr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</a:p>
            <a:p>
              <a:pPr algn="r">
                <a:lnSpc>
                  <a:spcPct val="110000"/>
                </a:lnSpc>
              </a:pPr>
              <a:endParaRPr lang="en-SG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>
                <a:lnSpc>
                  <a:spcPct val="110000"/>
                </a:lnSpc>
              </a:pPr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  <a:p>
              <a:pPr algn="r">
                <a:lnSpc>
                  <a:spcPct val="110000"/>
                </a:lnSpc>
              </a:pPr>
              <a:endParaRPr lang="en-SG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>
                <a:lnSpc>
                  <a:spcPct val="110000"/>
                </a:lnSpc>
              </a:pPr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9BCDAD4-180D-2256-7EB0-E6F45EE97734}"/>
                </a:ext>
              </a:extLst>
            </p:cNvPr>
            <p:cNvSpPr txBox="1"/>
            <p:nvPr/>
          </p:nvSpPr>
          <p:spPr>
            <a:xfrm rot="16200000">
              <a:off x="2673228" y="2712233"/>
              <a:ext cx="1362732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Discharge (10</a:t>
              </a:r>
              <a:r>
                <a:rPr lang="en-SG" sz="9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 CMS)</a:t>
              </a:r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B73456F9-3062-1046-80D9-004A28FD30A4}"/>
              </a:ext>
            </a:extLst>
          </p:cNvPr>
          <p:cNvGrpSpPr/>
          <p:nvPr/>
        </p:nvGrpSpPr>
        <p:grpSpPr>
          <a:xfrm>
            <a:off x="2456335" y="1190993"/>
            <a:ext cx="633556" cy="230832"/>
            <a:chOff x="2305266" y="1807311"/>
            <a:chExt cx="633556" cy="230832"/>
          </a:xfrm>
        </p:grpSpPr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00BE756B-B1F4-FD3C-34C6-914E9532D331}"/>
                </a:ext>
              </a:extLst>
            </p:cNvPr>
            <p:cNvSpPr txBox="1"/>
            <p:nvPr/>
          </p:nvSpPr>
          <p:spPr>
            <a:xfrm>
              <a:off x="2441124" y="1807311"/>
              <a:ext cx="497698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Count</a:t>
              </a:r>
            </a:p>
          </p:txBody>
        </p:sp>
        <p:pic>
          <p:nvPicPr>
            <p:cNvPr id="147" name="Picture 146">
              <a:extLst>
                <a:ext uri="{FF2B5EF4-FFF2-40B4-BE49-F238E27FC236}">
                  <a16:creationId xmlns:a16="http://schemas.microsoft.com/office/drawing/2014/main" id="{A2A63CD3-3F89-A1D8-2C25-336B4BC33C1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305266" y="1870566"/>
              <a:ext cx="207017" cy="122916"/>
            </a:xfrm>
            <a:prstGeom prst="rect">
              <a:avLst/>
            </a:prstGeom>
          </p:spPr>
        </p:pic>
      </p:grp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D24F9C0D-F13A-0F72-B8B5-5D3347AE64B0}"/>
              </a:ext>
            </a:extLst>
          </p:cNvPr>
          <p:cNvGrpSpPr/>
          <p:nvPr/>
        </p:nvGrpSpPr>
        <p:grpSpPr>
          <a:xfrm>
            <a:off x="3666895" y="1193278"/>
            <a:ext cx="1086063" cy="230832"/>
            <a:chOff x="3862129" y="1367098"/>
            <a:chExt cx="1086063" cy="230832"/>
          </a:xfrm>
        </p:grpSpPr>
        <p:pic>
          <p:nvPicPr>
            <p:cNvPr id="145" name="Picture 144">
              <a:extLst>
                <a:ext uri="{FF2B5EF4-FFF2-40B4-BE49-F238E27FC236}">
                  <a16:creationId xmlns:a16="http://schemas.microsoft.com/office/drawing/2014/main" id="{C3FB2480-DA84-E7F8-990E-109730CE203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3862129" y="1434027"/>
              <a:ext cx="240318" cy="113835"/>
            </a:xfrm>
            <a:prstGeom prst="rect">
              <a:avLst/>
            </a:prstGeom>
          </p:spPr>
        </p:pic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0B3F47F9-A23E-5DFE-031E-73A9B5F05852}"/>
                </a:ext>
              </a:extLst>
            </p:cNvPr>
            <p:cNvSpPr txBox="1"/>
            <p:nvPr/>
          </p:nvSpPr>
          <p:spPr>
            <a:xfrm>
              <a:off x="4055562" y="1367098"/>
              <a:ext cx="89263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n = 0.03-0.06</a:t>
              </a:r>
            </a:p>
          </p:txBody>
        </p:sp>
      </p:grp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5E236D8E-6C9E-19A8-95E9-D093290DE94D}"/>
              </a:ext>
            </a:extLst>
          </p:cNvPr>
          <p:cNvGrpSpPr/>
          <p:nvPr/>
        </p:nvGrpSpPr>
        <p:grpSpPr>
          <a:xfrm>
            <a:off x="3653846" y="1325555"/>
            <a:ext cx="1210908" cy="230832"/>
            <a:chOff x="4831817" y="1329345"/>
            <a:chExt cx="1210908" cy="230832"/>
          </a:xfrm>
        </p:grpSpPr>
        <p:pic>
          <p:nvPicPr>
            <p:cNvPr id="149" name="Picture 148">
              <a:extLst>
                <a:ext uri="{FF2B5EF4-FFF2-40B4-BE49-F238E27FC236}">
                  <a16:creationId xmlns:a16="http://schemas.microsoft.com/office/drawing/2014/main" id="{AE4573E2-1657-A727-22CC-50D17EA3757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4831817" y="1389270"/>
              <a:ext cx="248076" cy="110981"/>
            </a:xfrm>
            <a:prstGeom prst="rect">
              <a:avLst/>
            </a:prstGeom>
          </p:spPr>
        </p:pic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67EB527B-A1D8-6443-A91C-27858BCCE60E}"/>
                </a:ext>
              </a:extLst>
            </p:cNvPr>
            <p:cNvSpPr txBox="1"/>
            <p:nvPr/>
          </p:nvSpPr>
          <p:spPr>
            <a:xfrm>
              <a:off x="5040118" y="1329345"/>
              <a:ext cx="1002607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n = 0.03-0.054</a:t>
              </a:r>
            </a:p>
          </p:txBody>
        </p:sp>
      </p:grpSp>
      <p:grpSp>
        <p:nvGrpSpPr>
          <p:cNvPr id="161" name="Group 160">
            <a:extLst>
              <a:ext uri="{FF2B5EF4-FFF2-40B4-BE49-F238E27FC236}">
                <a16:creationId xmlns:a16="http://schemas.microsoft.com/office/drawing/2014/main" id="{B7E18014-FBC2-3787-BEEF-BBDDDC07E527}"/>
              </a:ext>
            </a:extLst>
          </p:cNvPr>
          <p:cNvGrpSpPr/>
          <p:nvPr/>
        </p:nvGrpSpPr>
        <p:grpSpPr>
          <a:xfrm>
            <a:off x="4789883" y="1176114"/>
            <a:ext cx="1238461" cy="293756"/>
            <a:chOff x="5368014" y="971302"/>
            <a:chExt cx="1238461" cy="293756"/>
          </a:xfrm>
        </p:grpSpPr>
        <p:pic>
          <p:nvPicPr>
            <p:cNvPr id="143" name="Picture 142">
              <a:extLst>
                <a:ext uri="{FF2B5EF4-FFF2-40B4-BE49-F238E27FC236}">
                  <a16:creationId xmlns:a16="http://schemas.microsoft.com/office/drawing/2014/main" id="{0312FDE6-09FD-759C-07CE-E5716A363E6F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5368014" y="1031476"/>
              <a:ext cx="200213" cy="233582"/>
            </a:xfrm>
            <a:prstGeom prst="rect">
              <a:avLst/>
            </a:prstGeom>
          </p:spPr>
        </p:pic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8996E9B5-DD5B-5A4D-F1FD-E5B2234B80B2}"/>
                </a:ext>
              </a:extLst>
            </p:cNvPr>
            <p:cNvSpPr txBox="1"/>
            <p:nvPr/>
          </p:nvSpPr>
          <p:spPr>
            <a:xfrm>
              <a:off x="5563532" y="971302"/>
              <a:ext cx="1042943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Area ratio-based</a:t>
              </a:r>
            </a:p>
          </p:txBody>
        </p:sp>
      </p:grpSp>
      <p:grpSp>
        <p:nvGrpSpPr>
          <p:cNvPr id="159" name="Group 158">
            <a:extLst>
              <a:ext uri="{FF2B5EF4-FFF2-40B4-BE49-F238E27FC236}">
                <a16:creationId xmlns:a16="http://schemas.microsoft.com/office/drawing/2014/main" id="{94E30EF7-55A6-3162-D436-C6B935C433C1}"/>
              </a:ext>
            </a:extLst>
          </p:cNvPr>
          <p:cNvGrpSpPr/>
          <p:nvPr/>
        </p:nvGrpSpPr>
        <p:grpSpPr>
          <a:xfrm>
            <a:off x="4775856" y="1316231"/>
            <a:ext cx="1204508" cy="230832"/>
            <a:chOff x="5284053" y="1279617"/>
            <a:chExt cx="1204508" cy="230832"/>
          </a:xfrm>
        </p:grpSpPr>
        <p:pic>
          <p:nvPicPr>
            <p:cNvPr id="127" name="Picture 126">
              <a:extLst>
                <a:ext uri="{FF2B5EF4-FFF2-40B4-BE49-F238E27FC236}">
                  <a16:creationId xmlns:a16="http://schemas.microsoft.com/office/drawing/2014/main" id="{F2A1A241-D445-44DE-36E2-31BED438DD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/>
            <a:srcRect t="41739" b="16522"/>
            <a:stretch/>
          </p:blipFill>
          <p:spPr>
            <a:xfrm>
              <a:off x="5284053" y="1329987"/>
              <a:ext cx="244781" cy="91440"/>
            </a:xfrm>
            <a:prstGeom prst="rect">
              <a:avLst/>
            </a:prstGeom>
          </p:spPr>
        </p:pic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D7284ED3-631D-CE0B-09F5-F97DB5C010FB}"/>
                </a:ext>
              </a:extLst>
            </p:cNvPr>
            <p:cNvSpPr txBox="1"/>
            <p:nvPr/>
          </p:nvSpPr>
          <p:spPr>
            <a:xfrm>
              <a:off x="5485954" y="1279617"/>
              <a:ext cx="1002607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n = 0.039</a:t>
              </a:r>
            </a:p>
          </p:txBody>
        </p:sp>
      </p:grp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F7AE4C26-4757-A9B2-8DA0-D8CB42559676}"/>
              </a:ext>
            </a:extLst>
          </p:cNvPr>
          <p:cNvGrpSpPr/>
          <p:nvPr/>
        </p:nvGrpSpPr>
        <p:grpSpPr>
          <a:xfrm>
            <a:off x="7653891" y="1196227"/>
            <a:ext cx="1249367" cy="1876330"/>
            <a:chOff x="7653891" y="1812545"/>
            <a:chExt cx="1249367" cy="1876330"/>
          </a:xfrm>
        </p:grpSpPr>
        <p:pic>
          <p:nvPicPr>
            <p:cNvPr id="168" name="Picture 167">
              <a:extLst>
                <a:ext uri="{FF2B5EF4-FFF2-40B4-BE49-F238E27FC236}">
                  <a16:creationId xmlns:a16="http://schemas.microsoft.com/office/drawing/2014/main" id="{389D5C0D-5A11-F296-0E68-8C5FDE0B71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653891" y="2174049"/>
              <a:ext cx="1243254" cy="1514826"/>
            </a:xfrm>
            <a:prstGeom prst="rect">
              <a:avLst/>
            </a:prstGeom>
          </p:spPr>
        </p:pic>
        <p:sp>
          <p:nvSpPr>
            <p:cNvPr id="173" name="TextBox 172">
              <a:extLst>
                <a:ext uri="{FF2B5EF4-FFF2-40B4-BE49-F238E27FC236}">
                  <a16:creationId xmlns:a16="http://schemas.microsoft.com/office/drawing/2014/main" id="{13C756C2-DFB7-88D0-20B3-D57A3F8F6C00}"/>
                </a:ext>
              </a:extLst>
            </p:cNvPr>
            <p:cNvSpPr txBox="1"/>
            <p:nvPr/>
          </p:nvSpPr>
          <p:spPr>
            <a:xfrm>
              <a:off x="8430752" y="2558013"/>
              <a:ext cx="472506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0.047</a:t>
              </a:r>
            </a:p>
          </p:txBody>
        </p:sp>
        <p:grpSp>
          <p:nvGrpSpPr>
            <p:cNvPr id="175" name="Group 174">
              <a:extLst>
                <a:ext uri="{FF2B5EF4-FFF2-40B4-BE49-F238E27FC236}">
                  <a16:creationId xmlns:a16="http://schemas.microsoft.com/office/drawing/2014/main" id="{DD57D2A7-ECBD-F580-AB0A-FB207F00B842}"/>
                </a:ext>
              </a:extLst>
            </p:cNvPr>
            <p:cNvGrpSpPr/>
            <p:nvPr/>
          </p:nvGrpSpPr>
          <p:grpSpPr>
            <a:xfrm>
              <a:off x="8115826" y="1948935"/>
              <a:ext cx="706672" cy="230832"/>
              <a:chOff x="2681985" y="1319961"/>
              <a:chExt cx="706672" cy="230832"/>
            </a:xfrm>
          </p:grpSpPr>
          <p:pic>
            <p:nvPicPr>
              <p:cNvPr id="176" name="Picture 175">
                <a:extLst>
                  <a:ext uri="{FF2B5EF4-FFF2-40B4-BE49-F238E27FC236}">
                    <a16:creationId xmlns:a16="http://schemas.microsoft.com/office/drawing/2014/main" id="{984594D0-A785-0F25-8CF8-EE8153C0226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t="35556" b="28889"/>
              <a:stretch/>
            </p:blipFill>
            <p:spPr>
              <a:xfrm>
                <a:off x="2681985" y="1392955"/>
                <a:ext cx="171450" cy="91440"/>
              </a:xfrm>
              <a:prstGeom prst="rect">
                <a:avLst/>
              </a:prstGeom>
            </p:spPr>
          </p:pic>
          <p:sp>
            <p:nvSpPr>
              <p:cNvPr id="177" name="TextBox 176">
                <a:extLst>
                  <a:ext uri="{FF2B5EF4-FFF2-40B4-BE49-F238E27FC236}">
                    <a16:creationId xmlns:a16="http://schemas.microsoft.com/office/drawing/2014/main" id="{09CF80FE-53D7-0B9E-B61A-08ABBAD6EF34}"/>
                  </a:ext>
                </a:extLst>
              </p:cNvPr>
              <p:cNvSpPr txBox="1"/>
              <p:nvPr/>
            </p:nvSpPr>
            <p:spPr>
              <a:xfrm>
                <a:off x="2797925" y="1319961"/>
                <a:ext cx="590732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SG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Median</a:t>
                </a:r>
              </a:p>
            </p:txBody>
          </p:sp>
        </p:grpSp>
        <p:grpSp>
          <p:nvGrpSpPr>
            <p:cNvPr id="187" name="Group 186">
              <a:extLst>
                <a:ext uri="{FF2B5EF4-FFF2-40B4-BE49-F238E27FC236}">
                  <a16:creationId xmlns:a16="http://schemas.microsoft.com/office/drawing/2014/main" id="{69816732-4F47-0BE9-5757-961DFC21BBD6}"/>
                </a:ext>
              </a:extLst>
            </p:cNvPr>
            <p:cNvGrpSpPr/>
            <p:nvPr/>
          </p:nvGrpSpPr>
          <p:grpSpPr>
            <a:xfrm>
              <a:off x="8094494" y="1812545"/>
              <a:ext cx="633556" cy="230832"/>
              <a:chOff x="2305266" y="1807311"/>
              <a:chExt cx="633556" cy="230832"/>
            </a:xfrm>
          </p:grpSpPr>
          <p:sp>
            <p:nvSpPr>
              <p:cNvPr id="188" name="TextBox 187">
                <a:extLst>
                  <a:ext uri="{FF2B5EF4-FFF2-40B4-BE49-F238E27FC236}">
                    <a16:creationId xmlns:a16="http://schemas.microsoft.com/office/drawing/2014/main" id="{68AF0019-F00C-4CB9-7018-8BB817FAEEA8}"/>
                  </a:ext>
                </a:extLst>
              </p:cNvPr>
              <p:cNvSpPr txBox="1"/>
              <p:nvPr/>
            </p:nvSpPr>
            <p:spPr>
              <a:xfrm>
                <a:off x="2441124" y="1807311"/>
                <a:ext cx="497698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SG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Count</a:t>
                </a:r>
              </a:p>
            </p:txBody>
          </p:sp>
          <p:pic>
            <p:nvPicPr>
              <p:cNvPr id="189" name="Picture 188">
                <a:extLst>
                  <a:ext uri="{FF2B5EF4-FFF2-40B4-BE49-F238E27FC236}">
                    <a16:creationId xmlns:a16="http://schemas.microsoft.com/office/drawing/2014/main" id="{782CCD9D-9AF7-0027-9F6B-519C86DF46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2305266" y="1870566"/>
                <a:ext cx="207017" cy="122916"/>
              </a:xfrm>
              <a:prstGeom prst="rect">
                <a:avLst/>
              </a:prstGeom>
            </p:spPr>
          </p:pic>
        </p:grpSp>
      </p:grpSp>
      <p:grpSp>
        <p:nvGrpSpPr>
          <p:cNvPr id="206" name="Group 205">
            <a:extLst>
              <a:ext uri="{FF2B5EF4-FFF2-40B4-BE49-F238E27FC236}">
                <a16:creationId xmlns:a16="http://schemas.microsoft.com/office/drawing/2014/main" id="{D9477B57-3929-91C0-59DF-52C3026C95FA}"/>
              </a:ext>
            </a:extLst>
          </p:cNvPr>
          <p:cNvGrpSpPr/>
          <p:nvPr/>
        </p:nvGrpSpPr>
        <p:grpSpPr>
          <a:xfrm>
            <a:off x="8877337" y="1181348"/>
            <a:ext cx="2789166" cy="1877758"/>
            <a:chOff x="8877337" y="1797666"/>
            <a:chExt cx="2789166" cy="1877758"/>
          </a:xfrm>
        </p:grpSpPr>
        <p:grpSp>
          <p:nvGrpSpPr>
            <p:cNvPr id="182" name="Group 181">
              <a:extLst>
                <a:ext uri="{FF2B5EF4-FFF2-40B4-BE49-F238E27FC236}">
                  <a16:creationId xmlns:a16="http://schemas.microsoft.com/office/drawing/2014/main" id="{EC01509C-C0A8-CAD4-E5C6-28B3BDA0D9AF}"/>
                </a:ext>
              </a:extLst>
            </p:cNvPr>
            <p:cNvGrpSpPr/>
            <p:nvPr/>
          </p:nvGrpSpPr>
          <p:grpSpPr>
            <a:xfrm>
              <a:off x="8877337" y="2115963"/>
              <a:ext cx="2708915" cy="1559461"/>
              <a:chOff x="3239178" y="2110729"/>
              <a:chExt cx="2708915" cy="1559461"/>
            </a:xfrm>
          </p:grpSpPr>
          <p:sp>
            <p:nvSpPr>
              <p:cNvPr id="183" name="TextBox 182">
                <a:extLst>
                  <a:ext uri="{FF2B5EF4-FFF2-40B4-BE49-F238E27FC236}">
                    <a16:creationId xmlns:a16="http://schemas.microsoft.com/office/drawing/2014/main" id="{E511BBC3-D0E9-02E6-F2B5-4CEE2D578D41}"/>
                  </a:ext>
                </a:extLst>
              </p:cNvPr>
              <p:cNvSpPr txBox="1"/>
              <p:nvPr/>
            </p:nvSpPr>
            <p:spPr>
              <a:xfrm>
                <a:off x="3627112" y="3439358"/>
                <a:ext cx="1156094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SG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2013</a:t>
                </a:r>
              </a:p>
            </p:txBody>
          </p:sp>
          <p:sp>
            <p:nvSpPr>
              <p:cNvPr id="184" name="TextBox 183">
                <a:extLst>
                  <a:ext uri="{FF2B5EF4-FFF2-40B4-BE49-F238E27FC236}">
                    <a16:creationId xmlns:a16="http://schemas.microsoft.com/office/drawing/2014/main" id="{9D60C58E-F0D5-DBFC-E05C-80173B67D342}"/>
                  </a:ext>
                </a:extLst>
              </p:cNvPr>
              <p:cNvSpPr txBox="1"/>
              <p:nvPr/>
            </p:nvSpPr>
            <p:spPr>
              <a:xfrm>
                <a:off x="4791999" y="3434875"/>
                <a:ext cx="1156094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SG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2014</a:t>
                </a:r>
              </a:p>
            </p:txBody>
          </p:sp>
          <p:sp>
            <p:nvSpPr>
              <p:cNvPr id="185" name="TextBox 184">
                <a:extLst>
                  <a:ext uri="{FF2B5EF4-FFF2-40B4-BE49-F238E27FC236}">
                    <a16:creationId xmlns:a16="http://schemas.microsoft.com/office/drawing/2014/main" id="{C0538C64-7092-99CC-62E1-1A6D425F7BDC}"/>
                  </a:ext>
                </a:extLst>
              </p:cNvPr>
              <p:cNvSpPr txBox="1"/>
              <p:nvPr/>
            </p:nvSpPr>
            <p:spPr>
              <a:xfrm>
                <a:off x="3300817" y="2110729"/>
                <a:ext cx="337249" cy="14516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10000"/>
                  </a:lnSpc>
                </a:pPr>
                <a:r>
                  <a:rPr lang="en-SG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12</a:t>
                </a:r>
              </a:p>
              <a:p>
                <a:pPr algn="r">
                  <a:lnSpc>
                    <a:spcPct val="110000"/>
                  </a:lnSpc>
                </a:pPr>
                <a:endParaRPr lang="en-SG" sz="9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r">
                  <a:lnSpc>
                    <a:spcPct val="110000"/>
                  </a:lnSpc>
                </a:pPr>
                <a:r>
                  <a:rPr lang="en-SG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9</a:t>
                </a:r>
              </a:p>
              <a:p>
                <a:pPr algn="r">
                  <a:lnSpc>
                    <a:spcPct val="110000"/>
                  </a:lnSpc>
                </a:pPr>
                <a:endParaRPr lang="en-SG" sz="9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r">
                  <a:lnSpc>
                    <a:spcPct val="110000"/>
                  </a:lnSpc>
                </a:pPr>
                <a:r>
                  <a:rPr lang="en-SG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6</a:t>
                </a:r>
              </a:p>
              <a:p>
                <a:pPr algn="r">
                  <a:lnSpc>
                    <a:spcPct val="110000"/>
                  </a:lnSpc>
                </a:pPr>
                <a:endParaRPr lang="en-SG" sz="9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r">
                  <a:lnSpc>
                    <a:spcPct val="110000"/>
                  </a:lnSpc>
                </a:pPr>
                <a:r>
                  <a:rPr lang="en-SG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</a:p>
              <a:p>
                <a:pPr algn="r">
                  <a:lnSpc>
                    <a:spcPct val="110000"/>
                  </a:lnSpc>
                </a:pPr>
                <a:endParaRPr lang="en-SG" sz="9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r">
                  <a:lnSpc>
                    <a:spcPct val="110000"/>
                  </a:lnSpc>
                </a:pPr>
                <a:r>
                  <a:rPr lang="en-SG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186" name="TextBox 185">
                <a:extLst>
                  <a:ext uri="{FF2B5EF4-FFF2-40B4-BE49-F238E27FC236}">
                    <a16:creationId xmlns:a16="http://schemas.microsoft.com/office/drawing/2014/main" id="{D1721586-8569-C283-489E-85CFCD8AB3A8}"/>
                  </a:ext>
                </a:extLst>
              </p:cNvPr>
              <p:cNvSpPr txBox="1"/>
              <p:nvPr/>
            </p:nvSpPr>
            <p:spPr>
              <a:xfrm rot="16200000">
                <a:off x="2673228" y="2712233"/>
                <a:ext cx="1362732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SG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Discharge (10</a:t>
                </a:r>
                <a:r>
                  <a:rPr lang="en-SG" sz="900" baseline="30000" dirty="0"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  <a:r>
                  <a:rPr lang="en-SG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 CMS)</a:t>
                </a:r>
              </a:p>
            </p:txBody>
          </p:sp>
        </p:grpSp>
        <p:grpSp>
          <p:nvGrpSpPr>
            <p:cNvPr id="190" name="Group 189">
              <a:extLst>
                <a:ext uri="{FF2B5EF4-FFF2-40B4-BE49-F238E27FC236}">
                  <a16:creationId xmlns:a16="http://schemas.microsoft.com/office/drawing/2014/main" id="{31F0BF96-3DB2-BA1F-AA81-B37954801ED0}"/>
                </a:ext>
              </a:extLst>
            </p:cNvPr>
            <p:cNvGrpSpPr/>
            <p:nvPr/>
          </p:nvGrpSpPr>
          <p:grpSpPr>
            <a:xfrm>
              <a:off x="9305054" y="1814830"/>
              <a:ext cx="1086063" cy="230832"/>
              <a:chOff x="3862129" y="1367098"/>
              <a:chExt cx="1086063" cy="230832"/>
            </a:xfrm>
          </p:grpSpPr>
          <p:pic>
            <p:nvPicPr>
              <p:cNvPr id="191" name="Picture 190">
                <a:extLst>
                  <a:ext uri="{FF2B5EF4-FFF2-40B4-BE49-F238E27FC236}">
                    <a16:creationId xmlns:a16="http://schemas.microsoft.com/office/drawing/2014/main" id="{5371719D-338C-3DF3-A933-966332118D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3862129" y="1434027"/>
                <a:ext cx="240318" cy="113835"/>
              </a:xfrm>
              <a:prstGeom prst="rect">
                <a:avLst/>
              </a:prstGeom>
            </p:spPr>
          </p:pic>
          <p:sp>
            <p:nvSpPr>
              <p:cNvPr id="192" name="TextBox 191">
                <a:extLst>
                  <a:ext uri="{FF2B5EF4-FFF2-40B4-BE49-F238E27FC236}">
                    <a16:creationId xmlns:a16="http://schemas.microsoft.com/office/drawing/2014/main" id="{5774A9FF-DA01-271E-2520-F0569D257593}"/>
                  </a:ext>
                </a:extLst>
              </p:cNvPr>
              <p:cNvSpPr txBox="1"/>
              <p:nvPr/>
            </p:nvSpPr>
            <p:spPr>
              <a:xfrm>
                <a:off x="4055562" y="1367098"/>
                <a:ext cx="892630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SG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n = 0.03-0.06</a:t>
                </a:r>
              </a:p>
            </p:txBody>
          </p:sp>
        </p:grpSp>
        <p:grpSp>
          <p:nvGrpSpPr>
            <p:cNvPr id="193" name="Group 192">
              <a:extLst>
                <a:ext uri="{FF2B5EF4-FFF2-40B4-BE49-F238E27FC236}">
                  <a16:creationId xmlns:a16="http://schemas.microsoft.com/office/drawing/2014/main" id="{B2F99551-A249-6F3D-5965-AEAFA9A2A818}"/>
                </a:ext>
              </a:extLst>
            </p:cNvPr>
            <p:cNvGrpSpPr/>
            <p:nvPr/>
          </p:nvGrpSpPr>
          <p:grpSpPr>
            <a:xfrm>
              <a:off x="9292005" y="1947107"/>
              <a:ext cx="1210908" cy="230832"/>
              <a:chOff x="4831817" y="1329345"/>
              <a:chExt cx="1210908" cy="230832"/>
            </a:xfrm>
          </p:grpSpPr>
          <p:pic>
            <p:nvPicPr>
              <p:cNvPr id="194" name="Picture 193">
                <a:extLst>
                  <a:ext uri="{FF2B5EF4-FFF2-40B4-BE49-F238E27FC236}">
                    <a16:creationId xmlns:a16="http://schemas.microsoft.com/office/drawing/2014/main" id="{5E4DE972-C2BC-DC53-CDC3-C03808098F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4831817" y="1389270"/>
                <a:ext cx="248076" cy="110981"/>
              </a:xfrm>
              <a:prstGeom prst="rect">
                <a:avLst/>
              </a:prstGeom>
            </p:spPr>
          </p:pic>
          <p:sp>
            <p:nvSpPr>
              <p:cNvPr id="195" name="TextBox 194">
                <a:extLst>
                  <a:ext uri="{FF2B5EF4-FFF2-40B4-BE49-F238E27FC236}">
                    <a16:creationId xmlns:a16="http://schemas.microsoft.com/office/drawing/2014/main" id="{537DEB48-5C9D-408E-AB8F-C2B8016941F5}"/>
                  </a:ext>
                </a:extLst>
              </p:cNvPr>
              <p:cNvSpPr txBox="1"/>
              <p:nvPr/>
            </p:nvSpPr>
            <p:spPr>
              <a:xfrm>
                <a:off x="5040118" y="1329345"/>
                <a:ext cx="1002607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SG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n = 0.034-0.06</a:t>
                </a:r>
              </a:p>
            </p:txBody>
          </p:sp>
        </p:grpSp>
        <p:grpSp>
          <p:nvGrpSpPr>
            <p:cNvPr id="196" name="Group 195">
              <a:extLst>
                <a:ext uri="{FF2B5EF4-FFF2-40B4-BE49-F238E27FC236}">
                  <a16:creationId xmlns:a16="http://schemas.microsoft.com/office/drawing/2014/main" id="{F146D658-F126-5A7D-CD23-C0D546C8D97A}"/>
                </a:ext>
              </a:extLst>
            </p:cNvPr>
            <p:cNvGrpSpPr/>
            <p:nvPr/>
          </p:nvGrpSpPr>
          <p:grpSpPr>
            <a:xfrm>
              <a:off x="10428042" y="1797666"/>
              <a:ext cx="1238461" cy="293756"/>
              <a:chOff x="5368014" y="971302"/>
              <a:chExt cx="1238461" cy="293756"/>
            </a:xfrm>
          </p:grpSpPr>
          <p:pic>
            <p:nvPicPr>
              <p:cNvPr id="197" name="Picture 196">
                <a:extLst>
                  <a:ext uri="{FF2B5EF4-FFF2-40B4-BE49-F238E27FC236}">
                    <a16:creationId xmlns:a16="http://schemas.microsoft.com/office/drawing/2014/main" id="{8E1F901A-AD8A-EAFD-CA47-303907E343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368014" y="1031476"/>
                <a:ext cx="200213" cy="233582"/>
              </a:xfrm>
              <a:prstGeom prst="rect">
                <a:avLst/>
              </a:prstGeom>
            </p:spPr>
          </p:pic>
          <p:sp>
            <p:nvSpPr>
              <p:cNvPr id="198" name="TextBox 197">
                <a:extLst>
                  <a:ext uri="{FF2B5EF4-FFF2-40B4-BE49-F238E27FC236}">
                    <a16:creationId xmlns:a16="http://schemas.microsoft.com/office/drawing/2014/main" id="{74128CB9-6136-C976-CBA2-EFCEBD5642BB}"/>
                  </a:ext>
                </a:extLst>
              </p:cNvPr>
              <p:cNvSpPr txBox="1"/>
              <p:nvPr/>
            </p:nvSpPr>
            <p:spPr>
              <a:xfrm>
                <a:off x="5563532" y="971302"/>
                <a:ext cx="1042943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SG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Area ratio-based</a:t>
                </a:r>
              </a:p>
            </p:txBody>
          </p:sp>
        </p:grpSp>
        <p:grpSp>
          <p:nvGrpSpPr>
            <p:cNvPr id="199" name="Group 198">
              <a:extLst>
                <a:ext uri="{FF2B5EF4-FFF2-40B4-BE49-F238E27FC236}">
                  <a16:creationId xmlns:a16="http://schemas.microsoft.com/office/drawing/2014/main" id="{C2A06FFE-B35B-1FFE-259F-D22F7C1B414B}"/>
                </a:ext>
              </a:extLst>
            </p:cNvPr>
            <p:cNvGrpSpPr/>
            <p:nvPr/>
          </p:nvGrpSpPr>
          <p:grpSpPr>
            <a:xfrm>
              <a:off x="10414015" y="1937783"/>
              <a:ext cx="1204508" cy="230832"/>
              <a:chOff x="5284053" y="1279617"/>
              <a:chExt cx="1204508" cy="230832"/>
            </a:xfrm>
          </p:grpSpPr>
          <p:pic>
            <p:nvPicPr>
              <p:cNvPr id="200" name="Picture 199">
                <a:extLst>
                  <a:ext uri="{FF2B5EF4-FFF2-40B4-BE49-F238E27FC236}">
                    <a16:creationId xmlns:a16="http://schemas.microsoft.com/office/drawing/2014/main" id="{A17E4649-71DB-C637-6D13-76EFD60080F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7"/>
              <a:srcRect t="41739" b="16522"/>
              <a:stretch/>
            </p:blipFill>
            <p:spPr>
              <a:xfrm>
                <a:off x="5284053" y="1329987"/>
                <a:ext cx="244781" cy="91440"/>
              </a:xfrm>
              <a:prstGeom prst="rect">
                <a:avLst/>
              </a:prstGeom>
            </p:spPr>
          </p:pic>
          <p:sp>
            <p:nvSpPr>
              <p:cNvPr id="201" name="TextBox 200">
                <a:extLst>
                  <a:ext uri="{FF2B5EF4-FFF2-40B4-BE49-F238E27FC236}">
                    <a16:creationId xmlns:a16="http://schemas.microsoft.com/office/drawing/2014/main" id="{0999F0E8-773F-0499-E049-B7AAC33B3587}"/>
                  </a:ext>
                </a:extLst>
              </p:cNvPr>
              <p:cNvSpPr txBox="1"/>
              <p:nvPr/>
            </p:nvSpPr>
            <p:spPr>
              <a:xfrm>
                <a:off x="5485954" y="1279617"/>
                <a:ext cx="1002607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SG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n = 0.047</a:t>
                </a:r>
              </a:p>
            </p:txBody>
          </p:sp>
        </p:grpSp>
      </p:grp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28DE3A2C-C1A4-56C2-10D0-61688F6ECC81}"/>
              </a:ext>
            </a:extLst>
          </p:cNvPr>
          <p:cNvGrpSpPr/>
          <p:nvPr/>
        </p:nvGrpSpPr>
        <p:grpSpPr>
          <a:xfrm>
            <a:off x="7496788" y="1264185"/>
            <a:ext cx="647046" cy="1838030"/>
            <a:chOff x="1858629" y="1875269"/>
            <a:chExt cx="647046" cy="1838030"/>
          </a:xfrm>
        </p:grpSpPr>
        <p:sp>
          <p:nvSpPr>
            <p:cNvPr id="170" name="TextBox 169">
              <a:extLst>
                <a:ext uri="{FF2B5EF4-FFF2-40B4-BE49-F238E27FC236}">
                  <a16:creationId xmlns:a16="http://schemas.microsoft.com/office/drawing/2014/main" id="{95A62DCE-F70B-55E4-EFE7-4B118CA9EB7D}"/>
                </a:ext>
              </a:extLst>
            </p:cNvPr>
            <p:cNvSpPr txBox="1"/>
            <p:nvPr/>
          </p:nvSpPr>
          <p:spPr>
            <a:xfrm>
              <a:off x="1858629" y="1956984"/>
              <a:ext cx="647046" cy="17563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endParaRPr lang="en-SG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0.06</a:t>
              </a:r>
            </a:p>
            <a:p>
              <a:pPr algn="ctr">
                <a:lnSpc>
                  <a:spcPct val="110000"/>
                </a:lnSpc>
              </a:pPr>
              <a:endParaRPr lang="en-SG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10000"/>
                </a:lnSpc>
              </a:pPr>
              <a:endParaRPr lang="en-SG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0.05</a:t>
              </a:r>
            </a:p>
            <a:p>
              <a:pPr algn="ctr">
                <a:lnSpc>
                  <a:spcPct val="110000"/>
                </a:lnSpc>
              </a:pPr>
              <a:endParaRPr lang="en-SG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0.04</a:t>
              </a:r>
            </a:p>
            <a:p>
              <a:pPr algn="ctr">
                <a:lnSpc>
                  <a:spcPct val="110000"/>
                </a:lnSpc>
              </a:pPr>
              <a:endParaRPr lang="en-SG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10000"/>
                </a:lnSpc>
              </a:pPr>
              <a:endParaRPr lang="en-SG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0.03</a:t>
              </a:r>
            </a:p>
            <a:p>
              <a:pPr algn="ctr">
                <a:lnSpc>
                  <a:spcPct val="110000"/>
                </a:lnSpc>
              </a:pPr>
              <a:endParaRPr lang="en-SG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393949AC-3EA1-EDBA-FFCD-F576DB792577}"/>
                </a:ext>
              </a:extLst>
            </p:cNvPr>
            <p:cNvSpPr txBox="1"/>
            <p:nvPr/>
          </p:nvSpPr>
          <p:spPr>
            <a:xfrm>
              <a:off x="2065849" y="1875269"/>
              <a:ext cx="235975" cy="2328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</p:grpSp>
      <p:sp>
        <p:nvSpPr>
          <p:cNvPr id="174" name="TextBox 173">
            <a:extLst>
              <a:ext uri="{FF2B5EF4-FFF2-40B4-BE49-F238E27FC236}">
                <a16:creationId xmlns:a16="http://schemas.microsoft.com/office/drawing/2014/main" id="{DE5D9B4D-9823-5485-8D1D-DDF030804BAC}"/>
              </a:ext>
            </a:extLst>
          </p:cNvPr>
          <p:cNvSpPr txBox="1"/>
          <p:nvPr/>
        </p:nvSpPr>
        <p:spPr>
          <a:xfrm>
            <a:off x="7581164" y="2553204"/>
            <a:ext cx="472506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SG" sz="700" dirty="0">
                <a:latin typeface="Arial" panose="020B0604020202020204" pitchFamily="34" charset="0"/>
                <a:cs typeface="Arial" panose="020B0604020202020204" pitchFamily="34" charset="0"/>
              </a:rPr>
              <a:t>0.034</a:t>
            </a:r>
          </a:p>
        </p:txBody>
      </p:sp>
      <p:sp>
        <p:nvSpPr>
          <p:cNvPr id="278" name="TextBox 277">
            <a:extLst>
              <a:ext uri="{FF2B5EF4-FFF2-40B4-BE49-F238E27FC236}">
                <a16:creationId xmlns:a16="http://schemas.microsoft.com/office/drawing/2014/main" id="{69DB0E3D-A991-2912-B541-B8E4E0F55102}"/>
              </a:ext>
            </a:extLst>
          </p:cNvPr>
          <p:cNvSpPr txBox="1"/>
          <p:nvPr/>
        </p:nvSpPr>
        <p:spPr>
          <a:xfrm>
            <a:off x="806710" y="2983197"/>
            <a:ext cx="120902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SG" sz="900" dirty="0">
                <a:latin typeface="Arial" panose="020B0604020202020204" pitchFamily="34" charset="0"/>
                <a:cs typeface="Arial" panose="020B0604020202020204" pitchFamily="34" charset="0"/>
              </a:rPr>
              <a:t>(a1)</a:t>
            </a:r>
          </a:p>
        </p:txBody>
      </p:sp>
      <p:sp>
        <p:nvSpPr>
          <p:cNvPr id="279" name="TextBox 278">
            <a:extLst>
              <a:ext uri="{FF2B5EF4-FFF2-40B4-BE49-F238E27FC236}">
                <a16:creationId xmlns:a16="http://schemas.microsoft.com/office/drawing/2014/main" id="{790EF518-C0D4-866D-20DC-A9586DF8F777}"/>
              </a:ext>
            </a:extLst>
          </p:cNvPr>
          <p:cNvSpPr txBox="1"/>
          <p:nvPr/>
        </p:nvSpPr>
        <p:spPr>
          <a:xfrm>
            <a:off x="2342426" y="2978573"/>
            <a:ext cx="83943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SG" sz="900" dirty="0">
                <a:latin typeface="Arial" panose="020B0604020202020204" pitchFamily="34" charset="0"/>
                <a:cs typeface="Arial" panose="020B0604020202020204" pitchFamily="34" charset="0"/>
              </a:rPr>
              <a:t>(a2)</a:t>
            </a:r>
          </a:p>
        </p:txBody>
      </p:sp>
      <p:sp>
        <p:nvSpPr>
          <p:cNvPr id="280" name="TextBox 279">
            <a:extLst>
              <a:ext uri="{FF2B5EF4-FFF2-40B4-BE49-F238E27FC236}">
                <a16:creationId xmlns:a16="http://schemas.microsoft.com/office/drawing/2014/main" id="{B57AAEC8-B868-35D3-88CD-E0ADDBCABE0A}"/>
              </a:ext>
            </a:extLst>
          </p:cNvPr>
          <p:cNvSpPr txBox="1"/>
          <p:nvPr/>
        </p:nvSpPr>
        <p:spPr>
          <a:xfrm>
            <a:off x="3627110" y="2984177"/>
            <a:ext cx="232098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SG" sz="900" dirty="0">
                <a:latin typeface="Arial" panose="020B0604020202020204" pitchFamily="34" charset="0"/>
                <a:cs typeface="Arial" panose="020B0604020202020204" pitchFamily="34" charset="0"/>
              </a:rPr>
              <a:t>(a3)</a:t>
            </a:r>
          </a:p>
        </p:txBody>
      </p:sp>
      <p:sp>
        <p:nvSpPr>
          <p:cNvPr id="281" name="TextBox 280">
            <a:extLst>
              <a:ext uri="{FF2B5EF4-FFF2-40B4-BE49-F238E27FC236}">
                <a16:creationId xmlns:a16="http://schemas.microsoft.com/office/drawing/2014/main" id="{0477309F-0D1D-692B-814B-66B9622BD912}"/>
              </a:ext>
            </a:extLst>
          </p:cNvPr>
          <p:cNvSpPr txBox="1"/>
          <p:nvPr/>
        </p:nvSpPr>
        <p:spPr>
          <a:xfrm>
            <a:off x="6431005" y="2995007"/>
            <a:ext cx="120902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SG" sz="900" dirty="0">
                <a:latin typeface="Arial" panose="020B0604020202020204" pitchFamily="34" charset="0"/>
                <a:cs typeface="Arial" panose="020B0604020202020204" pitchFamily="34" charset="0"/>
              </a:rPr>
              <a:t>(b1)</a:t>
            </a:r>
          </a:p>
        </p:txBody>
      </p:sp>
      <p:sp>
        <p:nvSpPr>
          <p:cNvPr id="282" name="TextBox 281">
            <a:extLst>
              <a:ext uri="{FF2B5EF4-FFF2-40B4-BE49-F238E27FC236}">
                <a16:creationId xmlns:a16="http://schemas.microsoft.com/office/drawing/2014/main" id="{78E1BCE0-83FA-F5A5-CDAF-EBA5BD25F6EF}"/>
              </a:ext>
            </a:extLst>
          </p:cNvPr>
          <p:cNvSpPr txBox="1"/>
          <p:nvPr/>
        </p:nvSpPr>
        <p:spPr>
          <a:xfrm>
            <a:off x="7966721" y="2990383"/>
            <a:ext cx="83943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SG" sz="900" dirty="0">
                <a:latin typeface="Arial" panose="020B0604020202020204" pitchFamily="34" charset="0"/>
                <a:cs typeface="Arial" panose="020B0604020202020204" pitchFamily="34" charset="0"/>
              </a:rPr>
              <a:t>(b2)</a:t>
            </a:r>
          </a:p>
        </p:txBody>
      </p:sp>
      <p:sp>
        <p:nvSpPr>
          <p:cNvPr id="283" name="TextBox 282">
            <a:extLst>
              <a:ext uri="{FF2B5EF4-FFF2-40B4-BE49-F238E27FC236}">
                <a16:creationId xmlns:a16="http://schemas.microsoft.com/office/drawing/2014/main" id="{849624A8-2844-30D6-2F5A-4DD1916145D3}"/>
              </a:ext>
            </a:extLst>
          </p:cNvPr>
          <p:cNvSpPr txBox="1"/>
          <p:nvPr/>
        </p:nvSpPr>
        <p:spPr>
          <a:xfrm>
            <a:off x="9251405" y="2995987"/>
            <a:ext cx="232098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SG" sz="900" dirty="0">
                <a:latin typeface="Arial" panose="020B0604020202020204" pitchFamily="34" charset="0"/>
                <a:cs typeface="Arial" panose="020B0604020202020204" pitchFamily="34" charset="0"/>
              </a:rPr>
              <a:t>(b3)</a:t>
            </a:r>
          </a:p>
        </p:txBody>
      </p:sp>
      <p:grpSp>
        <p:nvGrpSpPr>
          <p:cNvPr id="290" name="Group 289">
            <a:extLst>
              <a:ext uri="{FF2B5EF4-FFF2-40B4-BE49-F238E27FC236}">
                <a16:creationId xmlns:a16="http://schemas.microsoft.com/office/drawing/2014/main" id="{F242C3A3-19CF-E758-1CC2-EC01B5CF848A}"/>
              </a:ext>
            </a:extLst>
          </p:cNvPr>
          <p:cNvGrpSpPr/>
          <p:nvPr/>
        </p:nvGrpSpPr>
        <p:grpSpPr>
          <a:xfrm>
            <a:off x="355490" y="3615559"/>
            <a:ext cx="5696667" cy="2040758"/>
            <a:chOff x="355490" y="4181627"/>
            <a:chExt cx="5696667" cy="2040758"/>
          </a:xfrm>
        </p:grpSpPr>
        <p:grpSp>
          <p:nvGrpSpPr>
            <p:cNvPr id="247" name="Group 246">
              <a:extLst>
                <a:ext uri="{FF2B5EF4-FFF2-40B4-BE49-F238E27FC236}">
                  <a16:creationId xmlns:a16="http://schemas.microsoft.com/office/drawing/2014/main" id="{204A48EE-D44B-5D2F-CA70-B5E060090C80}"/>
                </a:ext>
              </a:extLst>
            </p:cNvPr>
            <p:cNvGrpSpPr/>
            <p:nvPr/>
          </p:nvGrpSpPr>
          <p:grpSpPr>
            <a:xfrm>
              <a:off x="355490" y="4181627"/>
              <a:ext cx="5696667" cy="1988046"/>
              <a:chOff x="355490" y="4189578"/>
              <a:chExt cx="5696667" cy="1988046"/>
            </a:xfrm>
          </p:grpSpPr>
          <p:grpSp>
            <p:nvGrpSpPr>
              <p:cNvPr id="207" name="Group 206">
                <a:extLst>
                  <a:ext uri="{FF2B5EF4-FFF2-40B4-BE49-F238E27FC236}">
                    <a16:creationId xmlns:a16="http://schemas.microsoft.com/office/drawing/2014/main" id="{E482AE1F-664C-3F27-28C2-F780053D3440}"/>
                  </a:ext>
                </a:extLst>
              </p:cNvPr>
              <p:cNvGrpSpPr/>
              <p:nvPr/>
            </p:nvGrpSpPr>
            <p:grpSpPr>
              <a:xfrm>
                <a:off x="355490" y="4189578"/>
                <a:ext cx="4404725" cy="1988046"/>
                <a:chOff x="6001459" y="1796812"/>
                <a:chExt cx="4404725" cy="1988046"/>
              </a:xfrm>
            </p:grpSpPr>
            <p:pic>
              <p:nvPicPr>
                <p:cNvPr id="208" name="Picture 207">
                  <a:extLst>
                    <a:ext uri="{FF2B5EF4-FFF2-40B4-BE49-F238E27FC236}">
                      <a16:creationId xmlns:a16="http://schemas.microsoft.com/office/drawing/2014/main" id="{922CBB71-DA5C-F061-ACD9-22AD6D0678F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6151510" y="1796812"/>
                  <a:ext cx="4254674" cy="1988046"/>
                </a:xfrm>
                <a:prstGeom prst="rect">
                  <a:avLst/>
                </a:prstGeom>
              </p:spPr>
            </p:pic>
            <p:grpSp>
              <p:nvGrpSpPr>
                <p:cNvPr id="209" name="Group 208">
                  <a:extLst>
                    <a:ext uri="{FF2B5EF4-FFF2-40B4-BE49-F238E27FC236}">
                      <a16:creationId xmlns:a16="http://schemas.microsoft.com/office/drawing/2014/main" id="{839DC9F3-43A0-494A-A4C8-7B881C0E568F}"/>
                    </a:ext>
                  </a:extLst>
                </p:cNvPr>
                <p:cNvGrpSpPr/>
                <p:nvPr/>
              </p:nvGrpSpPr>
              <p:grpSpPr>
                <a:xfrm>
                  <a:off x="6001459" y="1882492"/>
                  <a:ext cx="710622" cy="1685533"/>
                  <a:chOff x="363300" y="1877258"/>
                  <a:chExt cx="710622" cy="1685533"/>
                </a:xfrm>
              </p:grpSpPr>
              <p:sp>
                <p:nvSpPr>
                  <p:cNvPr id="211" name="TextBox 210">
                    <a:extLst>
                      <a:ext uri="{FF2B5EF4-FFF2-40B4-BE49-F238E27FC236}">
                        <a16:creationId xmlns:a16="http://schemas.microsoft.com/office/drawing/2014/main" id="{ED5582C4-0B2B-10C9-5112-B39AEF41F601}"/>
                      </a:ext>
                    </a:extLst>
                  </p:cNvPr>
                  <p:cNvSpPr txBox="1"/>
                  <p:nvPr/>
                </p:nvSpPr>
                <p:spPr>
                  <a:xfrm>
                    <a:off x="363300" y="1958826"/>
                    <a:ext cx="647046" cy="160396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>
                      <a:lnSpc>
                        <a:spcPct val="110000"/>
                      </a:lnSpc>
                    </a:pPr>
                    <a:endParaRPr lang="en-SG" sz="9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ctr">
                      <a:lnSpc>
                        <a:spcPct val="110000"/>
                      </a:lnSpc>
                    </a:pPr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8M</a:t>
                    </a:r>
                  </a:p>
                  <a:p>
                    <a:pPr algn="ctr">
                      <a:lnSpc>
                        <a:spcPct val="110000"/>
                      </a:lnSpc>
                    </a:pPr>
                    <a:endParaRPr lang="en-SG" sz="9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ctr">
                      <a:lnSpc>
                        <a:spcPct val="110000"/>
                      </a:lnSpc>
                    </a:pPr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6M</a:t>
                    </a:r>
                  </a:p>
                  <a:p>
                    <a:pPr algn="ctr">
                      <a:lnSpc>
                        <a:spcPct val="110000"/>
                      </a:lnSpc>
                    </a:pPr>
                    <a:endParaRPr lang="en-SG" sz="9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ctr">
                      <a:lnSpc>
                        <a:spcPct val="110000"/>
                      </a:lnSpc>
                    </a:pPr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4M</a:t>
                    </a:r>
                  </a:p>
                  <a:p>
                    <a:pPr algn="ctr">
                      <a:lnSpc>
                        <a:spcPct val="110000"/>
                      </a:lnSpc>
                    </a:pPr>
                    <a:endParaRPr lang="en-SG" sz="9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ctr">
                      <a:lnSpc>
                        <a:spcPct val="110000"/>
                      </a:lnSpc>
                    </a:pPr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2M</a:t>
                    </a:r>
                  </a:p>
                  <a:p>
                    <a:pPr algn="ctr">
                      <a:lnSpc>
                        <a:spcPct val="110000"/>
                      </a:lnSpc>
                    </a:pPr>
                    <a:endParaRPr lang="en-SG" sz="9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ctr">
                      <a:lnSpc>
                        <a:spcPct val="110000"/>
                      </a:lnSpc>
                    </a:pPr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0</a:t>
                    </a:r>
                  </a:p>
                </p:txBody>
              </p:sp>
              <p:sp>
                <p:nvSpPr>
                  <p:cNvPr id="212" name="TextBox 211">
                    <a:extLst>
                      <a:ext uri="{FF2B5EF4-FFF2-40B4-BE49-F238E27FC236}">
                        <a16:creationId xmlns:a16="http://schemas.microsoft.com/office/drawing/2014/main" id="{FF9D9AA5-7ECE-1A17-F125-9A59B7BAD97F}"/>
                      </a:ext>
                    </a:extLst>
                  </p:cNvPr>
                  <p:cNvSpPr txBox="1"/>
                  <p:nvPr/>
                </p:nvSpPr>
                <p:spPr>
                  <a:xfrm>
                    <a:off x="484996" y="1877258"/>
                    <a:ext cx="588926" cy="2308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MSDE</a:t>
                    </a:r>
                  </a:p>
                </p:txBody>
              </p:sp>
            </p:grpSp>
            <p:sp>
              <p:nvSpPr>
                <p:cNvPr id="210" name="TextBox 209">
                  <a:extLst>
                    <a:ext uri="{FF2B5EF4-FFF2-40B4-BE49-F238E27FC236}">
                      <a16:creationId xmlns:a16="http://schemas.microsoft.com/office/drawing/2014/main" id="{F6D14CB0-7DB3-3DE0-4B24-D66991FABFCE}"/>
                    </a:ext>
                  </a:extLst>
                </p:cNvPr>
                <p:cNvSpPr txBox="1"/>
                <p:nvPr/>
              </p:nvSpPr>
              <p:spPr>
                <a:xfrm>
                  <a:off x="6444869" y="2169445"/>
                  <a:ext cx="435350" cy="133882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75%</a:t>
                  </a:r>
                </a:p>
                <a:p>
                  <a:pPr algn="ctr"/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/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/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/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/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/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/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/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25%</a:t>
                  </a:r>
                </a:p>
              </p:txBody>
            </p:sp>
          </p:grpSp>
          <p:pic>
            <p:nvPicPr>
              <p:cNvPr id="246" name="Picture 245">
                <a:extLst>
                  <a:ext uri="{FF2B5EF4-FFF2-40B4-BE49-F238E27FC236}">
                    <a16:creationId xmlns:a16="http://schemas.microsoft.com/office/drawing/2014/main" id="{84884628-8B96-45AC-DF09-2C04E0287F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3219687" y="4511546"/>
                <a:ext cx="2832470" cy="1545995"/>
              </a:xfrm>
              <a:prstGeom prst="rect">
                <a:avLst/>
              </a:prstGeom>
            </p:spPr>
          </p:pic>
          <p:grpSp>
            <p:nvGrpSpPr>
              <p:cNvPr id="213" name="Group 212">
                <a:extLst>
                  <a:ext uri="{FF2B5EF4-FFF2-40B4-BE49-F238E27FC236}">
                    <a16:creationId xmlns:a16="http://schemas.microsoft.com/office/drawing/2014/main" id="{CA6E773B-79D0-26DD-0C1E-A86093FCA0CA}"/>
                  </a:ext>
                </a:extLst>
              </p:cNvPr>
              <p:cNvGrpSpPr/>
              <p:nvPr/>
            </p:nvGrpSpPr>
            <p:grpSpPr>
              <a:xfrm>
                <a:off x="2015873" y="4566815"/>
                <a:ext cx="1249367" cy="1514826"/>
                <a:chOff x="7653891" y="2174049"/>
                <a:chExt cx="1249367" cy="1514826"/>
              </a:xfrm>
            </p:grpSpPr>
            <p:pic>
              <p:nvPicPr>
                <p:cNvPr id="214" name="Picture 213">
                  <a:extLst>
                    <a:ext uri="{FF2B5EF4-FFF2-40B4-BE49-F238E27FC236}">
                      <a16:creationId xmlns:a16="http://schemas.microsoft.com/office/drawing/2014/main" id="{28D1C547-B9BD-5095-B3C3-657A856C6C0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7653891" y="2174049"/>
                  <a:ext cx="1243253" cy="1514826"/>
                </a:xfrm>
                <a:prstGeom prst="rect">
                  <a:avLst/>
                </a:prstGeom>
              </p:spPr>
            </p:pic>
            <p:sp>
              <p:nvSpPr>
                <p:cNvPr id="215" name="TextBox 214">
                  <a:extLst>
                    <a:ext uri="{FF2B5EF4-FFF2-40B4-BE49-F238E27FC236}">
                      <a16:creationId xmlns:a16="http://schemas.microsoft.com/office/drawing/2014/main" id="{B9043106-0EF5-8011-5275-FA2E17EED963}"/>
                    </a:ext>
                  </a:extLst>
                </p:cNvPr>
                <p:cNvSpPr txBox="1"/>
                <p:nvPr/>
              </p:nvSpPr>
              <p:spPr>
                <a:xfrm>
                  <a:off x="8430752" y="2331587"/>
                  <a:ext cx="472506" cy="2308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0.052</a:t>
                  </a:r>
                </a:p>
              </p:txBody>
            </p:sp>
          </p:grpSp>
          <p:grpSp>
            <p:nvGrpSpPr>
              <p:cNvPr id="222" name="Group 221">
                <a:extLst>
                  <a:ext uri="{FF2B5EF4-FFF2-40B4-BE49-F238E27FC236}">
                    <a16:creationId xmlns:a16="http://schemas.microsoft.com/office/drawing/2014/main" id="{3724C9C0-2811-6C45-4F02-A29DB8D7BE26}"/>
                  </a:ext>
                </a:extLst>
              </p:cNvPr>
              <p:cNvGrpSpPr/>
              <p:nvPr/>
            </p:nvGrpSpPr>
            <p:grpSpPr>
              <a:xfrm>
                <a:off x="3239319" y="4330549"/>
                <a:ext cx="2741186" cy="1737641"/>
                <a:chOff x="8877337" y="1937783"/>
                <a:chExt cx="2741186" cy="1737641"/>
              </a:xfrm>
            </p:grpSpPr>
            <p:grpSp>
              <p:nvGrpSpPr>
                <p:cNvPr id="224" name="Group 223">
                  <a:extLst>
                    <a:ext uri="{FF2B5EF4-FFF2-40B4-BE49-F238E27FC236}">
                      <a16:creationId xmlns:a16="http://schemas.microsoft.com/office/drawing/2014/main" id="{85C2FCA1-8AD9-04C5-7F88-FEAE33955E75}"/>
                    </a:ext>
                  </a:extLst>
                </p:cNvPr>
                <p:cNvGrpSpPr/>
                <p:nvPr/>
              </p:nvGrpSpPr>
              <p:grpSpPr>
                <a:xfrm>
                  <a:off x="8877337" y="2115963"/>
                  <a:ext cx="2708915" cy="1559461"/>
                  <a:chOff x="3239178" y="2110729"/>
                  <a:chExt cx="2708915" cy="1559461"/>
                </a:xfrm>
              </p:grpSpPr>
              <p:sp>
                <p:nvSpPr>
                  <p:cNvPr id="237" name="TextBox 236">
                    <a:extLst>
                      <a:ext uri="{FF2B5EF4-FFF2-40B4-BE49-F238E27FC236}">
                        <a16:creationId xmlns:a16="http://schemas.microsoft.com/office/drawing/2014/main" id="{CB759D3A-8BE7-8BF5-C257-18636B18E5BA}"/>
                      </a:ext>
                    </a:extLst>
                  </p:cNvPr>
                  <p:cNvSpPr txBox="1"/>
                  <p:nvPr/>
                </p:nvSpPr>
                <p:spPr>
                  <a:xfrm>
                    <a:off x="3627112" y="3439358"/>
                    <a:ext cx="1156094" cy="2308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2013</a:t>
                    </a:r>
                  </a:p>
                </p:txBody>
              </p:sp>
              <p:sp>
                <p:nvSpPr>
                  <p:cNvPr id="238" name="TextBox 237">
                    <a:extLst>
                      <a:ext uri="{FF2B5EF4-FFF2-40B4-BE49-F238E27FC236}">
                        <a16:creationId xmlns:a16="http://schemas.microsoft.com/office/drawing/2014/main" id="{50C3AF5D-3F09-4938-56DA-30B9F42CB876}"/>
                      </a:ext>
                    </a:extLst>
                  </p:cNvPr>
                  <p:cNvSpPr txBox="1"/>
                  <p:nvPr/>
                </p:nvSpPr>
                <p:spPr>
                  <a:xfrm>
                    <a:off x="4791999" y="3434875"/>
                    <a:ext cx="1156094" cy="2308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2014</a:t>
                    </a:r>
                  </a:p>
                </p:txBody>
              </p:sp>
              <p:sp>
                <p:nvSpPr>
                  <p:cNvPr id="239" name="TextBox 238">
                    <a:extLst>
                      <a:ext uri="{FF2B5EF4-FFF2-40B4-BE49-F238E27FC236}">
                        <a16:creationId xmlns:a16="http://schemas.microsoft.com/office/drawing/2014/main" id="{CAE17F59-8E9A-9796-A127-14B1A154B11F}"/>
                      </a:ext>
                    </a:extLst>
                  </p:cNvPr>
                  <p:cNvSpPr txBox="1"/>
                  <p:nvPr/>
                </p:nvSpPr>
                <p:spPr>
                  <a:xfrm>
                    <a:off x="3300817" y="2110729"/>
                    <a:ext cx="337249" cy="1451616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r">
                      <a:lnSpc>
                        <a:spcPct val="110000"/>
                      </a:lnSpc>
                    </a:pPr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12</a:t>
                    </a:r>
                  </a:p>
                  <a:p>
                    <a:pPr algn="r">
                      <a:lnSpc>
                        <a:spcPct val="110000"/>
                      </a:lnSpc>
                    </a:pPr>
                    <a:endParaRPr lang="en-SG" sz="9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r">
                      <a:lnSpc>
                        <a:spcPct val="110000"/>
                      </a:lnSpc>
                    </a:pPr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9</a:t>
                    </a:r>
                  </a:p>
                  <a:p>
                    <a:pPr algn="r">
                      <a:lnSpc>
                        <a:spcPct val="110000"/>
                      </a:lnSpc>
                    </a:pPr>
                    <a:endParaRPr lang="en-SG" sz="9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r">
                      <a:lnSpc>
                        <a:spcPct val="110000"/>
                      </a:lnSpc>
                    </a:pPr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6</a:t>
                    </a:r>
                  </a:p>
                  <a:p>
                    <a:pPr algn="r">
                      <a:lnSpc>
                        <a:spcPct val="110000"/>
                      </a:lnSpc>
                    </a:pPr>
                    <a:endParaRPr lang="en-SG" sz="9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r">
                      <a:lnSpc>
                        <a:spcPct val="110000"/>
                      </a:lnSpc>
                    </a:pPr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</a:t>
                    </a:r>
                  </a:p>
                  <a:p>
                    <a:pPr algn="r">
                      <a:lnSpc>
                        <a:spcPct val="110000"/>
                      </a:lnSpc>
                    </a:pPr>
                    <a:endParaRPr lang="en-SG" sz="9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r">
                      <a:lnSpc>
                        <a:spcPct val="110000"/>
                      </a:lnSpc>
                    </a:pPr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0</a:t>
                    </a:r>
                  </a:p>
                </p:txBody>
              </p:sp>
              <p:sp>
                <p:nvSpPr>
                  <p:cNvPr id="240" name="TextBox 239">
                    <a:extLst>
                      <a:ext uri="{FF2B5EF4-FFF2-40B4-BE49-F238E27FC236}">
                        <a16:creationId xmlns:a16="http://schemas.microsoft.com/office/drawing/2014/main" id="{B573E0EE-9615-5834-022E-6B577BE723F0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2673228" y="2712233"/>
                    <a:ext cx="1362732" cy="2308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Discharge (10</a:t>
                    </a:r>
                    <a:r>
                      <a:rPr lang="en-SG" sz="900" baseline="300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</a:t>
                    </a:r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CMS)</a:t>
                    </a:r>
                  </a:p>
                </p:txBody>
              </p:sp>
            </p:grpSp>
            <p:grpSp>
              <p:nvGrpSpPr>
                <p:cNvPr id="226" name="Group 225">
                  <a:extLst>
                    <a:ext uri="{FF2B5EF4-FFF2-40B4-BE49-F238E27FC236}">
                      <a16:creationId xmlns:a16="http://schemas.microsoft.com/office/drawing/2014/main" id="{82B988C4-53BE-46F8-1754-C06976E1965D}"/>
                    </a:ext>
                  </a:extLst>
                </p:cNvPr>
                <p:cNvGrpSpPr/>
                <p:nvPr/>
              </p:nvGrpSpPr>
              <p:grpSpPr>
                <a:xfrm>
                  <a:off x="9292005" y="1947107"/>
                  <a:ext cx="1210908" cy="230832"/>
                  <a:chOff x="4831817" y="1329345"/>
                  <a:chExt cx="1210908" cy="230832"/>
                </a:xfrm>
              </p:grpSpPr>
              <p:pic>
                <p:nvPicPr>
                  <p:cNvPr id="233" name="Picture 232">
                    <a:extLst>
                      <a:ext uri="{FF2B5EF4-FFF2-40B4-BE49-F238E27FC236}">
                        <a16:creationId xmlns:a16="http://schemas.microsoft.com/office/drawing/2014/main" id="{222C6F5C-5339-845D-AAE9-AB693D49D2A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5"/>
                  <a:stretch>
                    <a:fillRect/>
                  </a:stretch>
                </p:blipFill>
                <p:spPr>
                  <a:xfrm>
                    <a:off x="4831817" y="1389270"/>
                    <a:ext cx="248076" cy="110981"/>
                  </a:xfrm>
                  <a:prstGeom prst="rect">
                    <a:avLst/>
                  </a:prstGeom>
                </p:spPr>
              </p:pic>
              <p:sp>
                <p:nvSpPr>
                  <p:cNvPr id="234" name="TextBox 233">
                    <a:extLst>
                      <a:ext uri="{FF2B5EF4-FFF2-40B4-BE49-F238E27FC236}">
                        <a16:creationId xmlns:a16="http://schemas.microsoft.com/office/drawing/2014/main" id="{D83E2B10-2FCA-CF52-E015-BFA66FB82832}"/>
                      </a:ext>
                    </a:extLst>
                  </p:cNvPr>
                  <p:cNvSpPr txBox="1"/>
                  <p:nvPr/>
                </p:nvSpPr>
                <p:spPr>
                  <a:xfrm>
                    <a:off x="5040118" y="1329345"/>
                    <a:ext cx="1002607" cy="2308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n = 0.037-0.06</a:t>
                    </a:r>
                  </a:p>
                </p:txBody>
              </p:sp>
            </p:grpSp>
            <p:grpSp>
              <p:nvGrpSpPr>
                <p:cNvPr id="228" name="Group 227">
                  <a:extLst>
                    <a:ext uri="{FF2B5EF4-FFF2-40B4-BE49-F238E27FC236}">
                      <a16:creationId xmlns:a16="http://schemas.microsoft.com/office/drawing/2014/main" id="{C6E0A66A-43F5-87F4-DC11-846A370B5B4F}"/>
                    </a:ext>
                  </a:extLst>
                </p:cNvPr>
                <p:cNvGrpSpPr/>
                <p:nvPr/>
              </p:nvGrpSpPr>
              <p:grpSpPr>
                <a:xfrm>
                  <a:off x="10414015" y="1937783"/>
                  <a:ext cx="1204508" cy="230832"/>
                  <a:chOff x="5284053" y="1279617"/>
                  <a:chExt cx="1204508" cy="230832"/>
                </a:xfrm>
              </p:grpSpPr>
              <p:pic>
                <p:nvPicPr>
                  <p:cNvPr id="229" name="Picture 228">
                    <a:extLst>
                      <a:ext uri="{FF2B5EF4-FFF2-40B4-BE49-F238E27FC236}">
                        <a16:creationId xmlns:a16="http://schemas.microsoft.com/office/drawing/2014/main" id="{0D52B843-E34D-F6CA-81D4-E76D34D7F91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17"/>
                  <a:srcRect t="41739" b="16522"/>
                  <a:stretch/>
                </p:blipFill>
                <p:spPr>
                  <a:xfrm>
                    <a:off x="5284053" y="1329987"/>
                    <a:ext cx="244781" cy="91440"/>
                  </a:xfrm>
                  <a:prstGeom prst="rect">
                    <a:avLst/>
                  </a:prstGeom>
                </p:spPr>
              </p:pic>
              <p:sp>
                <p:nvSpPr>
                  <p:cNvPr id="230" name="TextBox 229">
                    <a:extLst>
                      <a:ext uri="{FF2B5EF4-FFF2-40B4-BE49-F238E27FC236}">
                        <a16:creationId xmlns:a16="http://schemas.microsoft.com/office/drawing/2014/main" id="{DF6D6102-89CF-D25E-CC9E-8566456C7548}"/>
                      </a:ext>
                    </a:extLst>
                  </p:cNvPr>
                  <p:cNvSpPr txBox="1"/>
                  <p:nvPr/>
                </p:nvSpPr>
                <p:spPr>
                  <a:xfrm>
                    <a:off x="5485954" y="1279617"/>
                    <a:ext cx="1002607" cy="2308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n = 0.052</a:t>
                    </a:r>
                  </a:p>
                </p:txBody>
              </p:sp>
            </p:grpSp>
          </p:grpSp>
          <p:grpSp>
            <p:nvGrpSpPr>
              <p:cNvPr id="241" name="Group 240">
                <a:extLst>
                  <a:ext uri="{FF2B5EF4-FFF2-40B4-BE49-F238E27FC236}">
                    <a16:creationId xmlns:a16="http://schemas.microsoft.com/office/drawing/2014/main" id="{9AE40E46-BF66-5BD2-8CD4-951937142323}"/>
                  </a:ext>
                </a:extLst>
              </p:cNvPr>
              <p:cNvGrpSpPr/>
              <p:nvPr/>
            </p:nvGrpSpPr>
            <p:grpSpPr>
              <a:xfrm>
                <a:off x="1858770" y="4273269"/>
                <a:ext cx="647046" cy="1838030"/>
                <a:chOff x="1858629" y="1875269"/>
                <a:chExt cx="647046" cy="1838030"/>
              </a:xfrm>
            </p:grpSpPr>
            <p:sp>
              <p:nvSpPr>
                <p:cNvPr id="242" name="TextBox 241">
                  <a:extLst>
                    <a:ext uri="{FF2B5EF4-FFF2-40B4-BE49-F238E27FC236}">
                      <a16:creationId xmlns:a16="http://schemas.microsoft.com/office/drawing/2014/main" id="{F656A15A-0918-233C-A863-40680FAB6B58}"/>
                    </a:ext>
                  </a:extLst>
                </p:cNvPr>
                <p:cNvSpPr txBox="1"/>
                <p:nvPr/>
              </p:nvSpPr>
              <p:spPr>
                <a:xfrm>
                  <a:off x="1858629" y="1956984"/>
                  <a:ext cx="647046" cy="175631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110000"/>
                    </a:lnSpc>
                  </a:pPr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0.06</a:t>
                  </a:r>
                </a:p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110000"/>
                    </a:lnSpc>
                  </a:pPr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0.05</a:t>
                  </a:r>
                </a:p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110000"/>
                    </a:lnSpc>
                  </a:pPr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0.04</a:t>
                  </a:r>
                </a:p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110000"/>
                    </a:lnSpc>
                  </a:pPr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0.03</a:t>
                  </a:r>
                </a:p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3" name="TextBox 242">
                  <a:extLst>
                    <a:ext uri="{FF2B5EF4-FFF2-40B4-BE49-F238E27FC236}">
                      <a16:creationId xmlns:a16="http://schemas.microsoft.com/office/drawing/2014/main" id="{AA27F319-ABEB-15C0-B145-05B0EA92FFF1}"/>
                    </a:ext>
                  </a:extLst>
                </p:cNvPr>
                <p:cNvSpPr txBox="1"/>
                <p:nvPr/>
              </p:nvSpPr>
              <p:spPr>
                <a:xfrm>
                  <a:off x="2065849" y="1875269"/>
                  <a:ext cx="235975" cy="23282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n</a:t>
                  </a:r>
                </a:p>
              </p:txBody>
            </p:sp>
          </p:grpSp>
          <p:sp>
            <p:nvSpPr>
              <p:cNvPr id="244" name="TextBox 243">
                <a:extLst>
                  <a:ext uri="{FF2B5EF4-FFF2-40B4-BE49-F238E27FC236}">
                    <a16:creationId xmlns:a16="http://schemas.microsoft.com/office/drawing/2014/main" id="{0C583F03-A6C2-DB5D-FCD2-E2DA247B6248}"/>
                  </a:ext>
                </a:extLst>
              </p:cNvPr>
              <p:cNvSpPr txBox="1"/>
              <p:nvPr/>
            </p:nvSpPr>
            <p:spPr>
              <a:xfrm>
                <a:off x="1943146" y="5427121"/>
                <a:ext cx="472506" cy="2000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SG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0.037</a:t>
                </a:r>
              </a:p>
            </p:txBody>
          </p:sp>
        </p:grpSp>
        <p:sp>
          <p:nvSpPr>
            <p:cNvPr id="284" name="TextBox 283">
              <a:extLst>
                <a:ext uri="{FF2B5EF4-FFF2-40B4-BE49-F238E27FC236}">
                  <a16:creationId xmlns:a16="http://schemas.microsoft.com/office/drawing/2014/main" id="{0E31BAEC-4C46-1237-F207-D1C3A7AA896C}"/>
                </a:ext>
              </a:extLst>
            </p:cNvPr>
            <p:cNvSpPr txBox="1"/>
            <p:nvPr/>
          </p:nvSpPr>
          <p:spPr>
            <a:xfrm>
              <a:off x="836264" y="5990573"/>
              <a:ext cx="12090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(c1)</a:t>
              </a:r>
            </a:p>
          </p:txBody>
        </p:sp>
        <p:sp>
          <p:nvSpPr>
            <p:cNvPr id="285" name="TextBox 284">
              <a:extLst>
                <a:ext uri="{FF2B5EF4-FFF2-40B4-BE49-F238E27FC236}">
                  <a16:creationId xmlns:a16="http://schemas.microsoft.com/office/drawing/2014/main" id="{EFBDB533-D342-41F0-C5F7-53862724F1F1}"/>
                </a:ext>
              </a:extLst>
            </p:cNvPr>
            <p:cNvSpPr txBox="1"/>
            <p:nvPr/>
          </p:nvSpPr>
          <p:spPr>
            <a:xfrm>
              <a:off x="2371980" y="5985949"/>
              <a:ext cx="839432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(c2)</a:t>
              </a:r>
            </a:p>
          </p:txBody>
        </p:sp>
        <p:sp>
          <p:nvSpPr>
            <p:cNvPr id="286" name="TextBox 285">
              <a:extLst>
                <a:ext uri="{FF2B5EF4-FFF2-40B4-BE49-F238E27FC236}">
                  <a16:creationId xmlns:a16="http://schemas.microsoft.com/office/drawing/2014/main" id="{4BE40754-FC73-45CC-1B2A-01A39021F787}"/>
                </a:ext>
              </a:extLst>
            </p:cNvPr>
            <p:cNvSpPr txBox="1"/>
            <p:nvPr/>
          </p:nvSpPr>
          <p:spPr>
            <a:xfrm>
              <a:off x="3656664" y="5991553"/>
              <a:ext cx="2320982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(c3)</a:t>
              </a:r>
            </a:p>
          </p:txBody>
        </p:sp>
      </p:grpSp>
      <p:grpSp>
        <p:nvGrpSpPr>
          <p:cNvPr id="291" name="Group 290">
            <a:extLst>
              <a:ext uri="{FF2B5EF4-FFF2-40B4-BE49-F238E27FC236}">
                <a16:creationId xmlns:a16="http://schemas.microsoft.com/office/drawing/2014/main" id="{EF586AFF-0703-149C-C185-ACC80435CD53}"/>
              </a:ext>
            </a:extLst>
          </p:cNvPr>
          <p:cNvGrpSpPr/>
          <p:nvPr/>
        </p:nvGrpSpPr>
        <p:grpSpPr>
          <a:xfrm>
            <a:off x="5987744" y="3615426"/>
            <a:ext cx="5691106" cy="2052701"/>
            <a:chOff x="5987744" y="4181494"/>
            <a:chExt cx="5691106" cy="2052701"/>
          </a:xfrm>
        </p:grpSpPr>
        <p:grpSp>
          <p:nvGrpSpPr>
            <p:cNvPr id="277" name="Group 276">
              <a:extLst>
                <a:ext uri="{FF2B5EF4-FFF2-40B4-BE49-F238E27FC236}">
                  <a16:creationId xmlns:a16="http://schemas.microsoft.com/office/drawing/2014/main" id="{721AE7FF-4CF3-14CC-CDEA-663519B50B24}"/>
                </a:ext>
              </a:extLst>
            </p:cNvPr>
            <p:cNvGrpSpPr/>
            <p:nvPr/>
          </p:nvGrpSpPr>
          <p:grpSpPr>
            <a:xfrm>
              <a:off x="5987744" y="4181494"/>
              <a:ext cx="5691106" cy="1988046"/>
              <a:chOff x="5987744" y="4181494"/>
              <a:chExt cx="5691106" cy="1988046"/>
            </a:xfrm>
          </p:grpSpPr>
          <p:grpSp>
            <p:nvGrpSpPr>
              <p:cNvPr id="249" name="Group 248">
                <a:extLst>
                  <a:ext uri="{FF2B5EF4-FFF2-40B4-BE49-F238E27FC236}">
                    <a16:creationId xmlns:a16="http://schemas.microsoft.com/office/drawing/2014/main" id="{5A471963-63E4-51BD-8ABD-2F6F0A5D6568}"/>
                  </a:ext>
                </a:extLst>
              </p:cNvPr>
              <p:cNvGrpSpPr/>
              <p:nvPr/>
            </p:nvGrpSpPr>
            <p:grpSpPr>
              <a:xfrm>
                <a:off x="5987744" y="4181494"/>
                <a:ext cx="4404723" cy="1988046"/>
                <a:chOff x="6001459" y="1796812"/>
                <a:chExt cx="4404723" cy="1988046"/>
              </a:xfrm>
            </p:grpSpPr>
            <p:pic>
              <p:nvPicPr>
                <p:cNvPr id="270" name="Picture 269">
                  <a:extLst>
                    <a:ext uri="{FF2B5EF4-FFF2-40B4-BE49-F238E27FC236}">
                      <a16:creationId xmlns:a16="http://schemas.microsoft.com/office/drawing/2014/main" id="{7DD8117E-4AF2-77E2-75F2-E0E5CD548AB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6151511" y="1796812"/>
                  <a:ext cx="4254671" cy="1988046"/>
                </a:xfrm>
                <a:prstGeom prst="rect">
                  <a:avLst/>
                </a:prstGeom>
              </p:spPr>
            </p:pic>
            <p:grpSp>
              <p:nvGrpSpPr>
                <p:cNvPr id="271" name="Group 270">
                  <a:extLst>
                    <a:ext uri="{FF2B5EF4-FFF2-40B4-BE49-F238E27FC236}">
                      <a16:creationId xmlns:a16="http://schemas.microsoft.com/office/drawing/2014/main" id="{F343610B-78D6-49B7-1ED1-F77833B526DA}"/>
                    </a:ext>
                  </a:extLst>
                </p:cNvPr>
                <p:cNvGrpSpPr/>
                <p:nvPr/>
              </p:nvGrpSpPr>
              <p:grpSpPr>
                <a:xfrm>
                  <a:off x="6001459" y="1882492"/>
                  <a:ext cx="694720" cy="1685533"/>
                  <a:chOff x="363300" y="1877258"/>
                  <a:chExt cx="694720" cy="1685533"/>
                </a:xfrm>
              </p:grpSpPr>
              <p:sp>
                <p:nvSpPr>
                  <p:cNvPr id="273" name="TextBox 272">
                    <a:extLst>
                      <a:ext uri="{FF2B5EF4-FFF2-40B4-BE49-F238E27FC236}">
                        <a16:creationId xmlns:a16="http://schemas.microsoft.com/office/drawing/2014/main" id="{C971C3B6-6A23-63B7-E33A-F71453B95B19}"/>
                      </a:ext>
                    </a:extLst>
                  </p:cNvPr>
                  <p:cNvSpPr txBox="1"/>
                  <p:nvPr/>
                </p:nvSpPr>
                <p:spPr>
                  <a:xfrm>
                    <a:off x="363300" y="1958826"/>
                    <a:ext cx="647046" cy="160396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>
                      <a:lnSpc>
                        <a:spcPct val="110000"/>
                      </a:lnSpc>
                    </a:pPr>
                    <a:endParaRPr lang="en-SG" sz="9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ctr">
                      <a:lnSpc>
                        <a:spcPct val="110000"/>
                      </a:lnSpc>
                    </a:pPr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0.8</a:t>
                    </a:r>
                  </a:p>
                  <a:p>
                    <a:pPr algn="ctr">
                      <a:lnSpc>
                        <a:spcPct val="110000"/>
                      </a:lnSpc>
                    </a:pPr>
                    <a:endParaRPr lang="en-SG" sz="9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ctr">
                      <a:lnSpc>
                        <a:spcPct val="110000"/>
                      </a:lnSpc>
                    </a:pPr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0.6</a:t>
                    </a:r>
                  </a:p>
                  <a:p>
                    <a:pPr algn="ctr">
                      <a:lnSpc>
                        <a:spcPct val="110000"/>
                      </a:lnSpc>
                    </a:pPr>
                    <a:endParaRPr lang="en-SG" sz="9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ctr">
                      <a:lnSpc>
                        <a:spcPct val="110000"/>
                      </a:lnSpc>
                    </a:pPr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0.4</a:t>
                    </a:r>
                  </a:p>
                  <a:p>
                    <a:pPr algn="ctr">
                      <a:lnSpc>
                        <a:spcPct val="110000"/>
                      </a:lnSpc>
                    </a:pPr>
                    <a:endParaRPr lang="en-SG" sz="9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ctr">
                      <a:lnSpc>
                        <a:spcPct val="110000"/>
                      </a:lnSpc>
                    </a:pPr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0.2</a:t>
                    </a:r>
                  </a:p>
                  <a:p>
                    <a:pPr algn="ctr">
                      <a:lnSpc>
                        <a:spcPct val="110000"/>
                      </a:lnSpc>
                    </a:pPr>
                    <a:endParaRPr lang="en-SG" sz="9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ctr">
                      <a:lnSpc>
                        <a:spcPct val="110000"/>
                      </a:lnSpc>
                    </a:pPr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0</a:t>
                    </a:r>
                  </a:p>
                </p:txBody>
              </p:sp>
              <p:sp>
                <p:nvSpPr>
                  <p:cNvPr id="274" name="TextBox 273">
                    <a:extLst>
                      <a:ext uri="{FF2B5EF4-FFF2-40B4-BE49-F238E27FC236}">
                        <a16:creationId xmlns:a16="http://schemas.microsoft.com/office/drawing/2014/main" id="{6347CD86-0311-D12E-090E-61BD498AFFFE}"/>
                      </a:ext>
                    </a:extLst>
                  </p:cNvPr>
                  <p:cNvSpPr txBox="1"/>
                  <p:nvPr/>
                </p:nvSpPr>
                <p:spPr>
                  <a:xfrm>
                    <a:off x="469094" y="1877258"/>
                    <a:ext cx="588926" cy="2308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ROCE</a:t>
                    </a:r>
                  </a:p>
                </p:txBody>
              </p:sp>
            </p:grpSp>
            <p:sp>
              <p:nvSpPr>
                <p:cNvPr id="272" name="TextBox 271">
                  <a:extLst>
                    <a:ext uri="{FF2B5EF4-FFF2-40B4-BE49-F238E27FC236}">
                      <a16:creationId xmlns:a16="http://schemas.microsoft.com/office/drawing/2014/main" id="{17CE0042-0E05-B5D7-09FE-E7F680F81815}"/>
                    </a:ext>
                  </a:extLst>
                </p:cNvPr>
                <p:cNvSpPr txBox="1"/>
                <p:nvPr/>
              </p:nvSpPr>
              <p:spPr>
                <a:xfrm>
                  <a:off x="6444869" y="2169445"/>
                  <a:ext cx="435350" cy="149271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75%</a:t>
                  </a:r>
                </a:p>
                <a:p>
                  <a:pPr algn="ctr"/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/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/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/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/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/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/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/>
                  <a:endParaRPr lang="en-SG" sz="7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/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25%</a:t>
                  </a:r>
                </a:p>
              </p:txBody>
            </p:sp>
          </p:grpSp>
          <p:pic>
            <p:nvPicPr>
              <p:cNvPr id="276" name="Picture 275">
                <a:extLst>
                  <a:ext uri="{FF2B5EF4-FFF2-40B4-BE49-F238E27FC236}">
                    <a16:creationId xmlns:a16="http://schemas.microsoft.com/office/drawing/2014/main" id="{51B6EA9E-9F78-1DE2-31EA-A0B13D3F64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8846380" y="4506907"/>
                <a:ext cx="2832470" cy="1545995"/>
              </a:xfrm>
              <a:prstGeom prst="rect">
                <a:avLst/>
              </a:prstGeom>
            </p:spPr>
          </p:pic>
          <p:grpSp>
            <p:nvGrpSpPr>
              <p:cNvPr id="251" name="Group 250">
                <a:extLst>
                  <a:ext uri="{FF2B5EF4-FFF2-40B4-BE49-F238E27FC236}">
                    <a16:creationId xmlns:a16="http://schemas.microsoft.com/office/drawing/2014/main" id="{B6DD40B7-0016-E884-F4B1-E251FAB2CBC3}"/>
                  </a:ext>
                </a:extLst>
              </p:cNvPr>
              <p:cNvGrpSpPr/>
              <p:nvPr/>
            </p:nvGrpSpPr>
            <p:grpSpPr>
              <a:xfrm>
                <a:off x="7648127" y="4558731"/>
                <a:ext cx="1249367" cy="1514825"/>
                <a:chOff x="7653891" y="2174049"/>
                <a:chExt cx="1249367" cy="1514825"/>
              </a:xfrm>
            </p:grpSpPr>
            <p:pic>
              <p:nvPicPr>
                <p:cNvPr id="268" name="Picture 267">
                  <a:extLst>
                    <a:ext uri="{FF2B5EF4-FFF2-40B4-BE49-F238E27FC236}">
                      <a16:creationId xmlns:a16="http://schemas.microsoft.com/office/drawing/2014/main" id="{9CD5024E-DAA1-27F2-A594-AA6E7390218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7653891" y="2174049"/>
                  <a:ext cx="1243253" cy="1514825"/>
                </a:xfrm>
                <a:prstGeom prst="rect">
                  <a:avLst/>
                </a:prstGeom>
              </p:spPr>
            </p:pic>
            <p:sp>
              <p:nvSpPr>
                <p:cNvPr id="269" name="TextBox 268">
                  <a:extLst>
                    <a:ext uri="{FF2B5EF4-FFF2-40B4-BE49-F238E27FC236}">
                      <a16:creationId xmlns:a16="http://schemas.microsoft.com/office/drawing/2014/main" id="{0C8E2719-975D-D746-CEAC-F683F8355863}"/>
                    </a:ext>
                  </a:extLst>
                </p:cNvPr>
                <p:cNvSpPr txBox="1"/>
                <p:nvPr/>
              </p:nvSpPr>
              <p:spPr>
                <a:xfrm>
                  <a:off x="8430752" y="2705297"/>
                  <a:ext cx="472506" cy="2308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0.043</a:t>
                  </a:r>
                </a:p>
              </p:txBody>
            </p:sp>
          </p:grpSp>
          <p:grpSp>
            <p:nvGrpSpPr>
              <p:cNvPr id="252" name="Group 251">
                <a:extLst>
                  <a:ext uri="{FF2B5EF4-FFF2-40B4-BE49-F238E27FC236}">
                    <a16:creationId xmlns:a16="http://schemas.microsoft.com/office/drawing/2014/main" id="{5ADF7894-25E4-50E6-0F2E-0B80D60309DA}"/>
                  </a:ext>
                </a:extLst>
              </p:cNvPr>
              <p:cNvGrpSpPr/>
              <p:nvPr/>
            </p:nvGrpSpPr>
            <p:grpSpPr>
              <a:xfrm>
                <a:off x="8871573" y="4322465"/>
                <a:ext cx="2741186" cy="1737641"/>
                <a:chOff x="8877337" y="1937783"/>
                <a:chExt cx="2741186" cy="1737641"/>
              </a:xfrm>
            </p:grpSpPr>
            <p:grpSp>
              <p:nvGrpSpPr>
                <p:cNvPr id="257" name="Group 256">
                  <a:extLst>
                    <a:ext uri="{FF2B5EF4-FFF2-40B4-BE49-F238E27FC236}">
                      <a16:creationId xmlns:a16="http://schemas.microsoft.com/office/drawing/2014/main" id="{7E5B387B-7542-7FAB-76EB-F14C249A4AA3}"/>
                    </a:ext>
                  </a:extLst>
                </p:cNvPr>
                <p:cNvGrpSpPr/>
                <p:nvPr/>
              </p:nvGrpSpPr>
              <p:grpSpPr>
                <a:xfrm>
                  <a:off x="8877337" y="2115963"/>
                  <a:ext cx="2708915" cy="1559461"/>
                  <a:chOff x="3239178" y="2110729"/>
                  <a:chExt cx="2708915" cy="1559461"/>
                </a:xfrm>
              </p:grpSpPr>
              <p:sp>
                <p:nvSpPr>
                  <p:cNvPr id="264" name="TextBox 263">
                    <a:extLst>
                      <a:ext uri="{FF2B5EF4-FFF2-40B4-BE49-F238E27FC236}">
                        <a16:creationId xmlns:a16="http://schemas.microsoft.com/office/drawing/2014/main" id="{CAD08975-0E24-0DFE-8601-260B402333D2}"/>
                      </a:ext>
                    </a:extLst>
                  </p:cNvPr>
                  <p:cNvSpPr txBox="1"/>
                  <p:nvPr/>
                </p:nvSpPr>
                <p:spPr>
                  <a:xfrm>
                    <a:off x="3627112" y="3439358"/>
                    <a:ext cx="1156094" cy="2308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2013</a:t>
                    </a:r>
                  </a:p>
                </p:txBody>
              </p:sp>
              <p:sp>
                <p:nvSpPr>
                  <p:cNvPr id="265" name="TextBox 264">
                    <a:extLst>
                      <a:ext uri="{FF2B5EF4-FFF2-40B4-BE49-F238E27FC236}">
                        <a16:creationId xmlns:a16="http://schemas.microsoft.com/office/drawing/2014/main" id="{1EE2A686-0308-9E01-043B-7D7FED499C60}"/>
                      </a:ext>
                    </a:extLst>
                  </p:cNvPr>
                  <p:cNvSpPr txBox="1"/>
                  <p:nvPr/>
                </p:nvSpPr>
                <p:spPr>
                  <a:xfrm>
                    <a:off x="4791999" y="3434875"/>
                    <a:ext cx="1156094" cy="2308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2014</a:t>
                    </a:r>
                  </a:p>
                </p:txBody>
              </p:sp>
              <p:sp>
                <p:nvSpPr>
                  <p:cNvPr id="266" name="TextBox 265">
                    <a:extLst>
                      <a:ext uri="{FF2B5EF4-FFF2-40B4-BE49-F238E27FC236}">
                        <a16:creationId xmlns:a16="http://schemas.microsoft.com/office/drawing/2014/main" id="{5BF2F026-7E32-D968-BA9B-46A1A7047FA7}"/>
                      </a:ext>
                    </a:extLst>
                  </p:cNvPr>
                  <p:cNvSpPr txBox="1"/>
                  <p:nvPr/>
                </p:nvSpPr>
                <p:spPr>
                  <a:xfrm>
                    <a:off x="3300817" y="2110729"/>
                    <a:ext cx="337249" cy="1451616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r">
                      <a:lnSpc>
                        <a:spcPct val="110000"/>
                      </a:lnSpc>
                    </a:pPr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12</a:t>
                    </a:r>
                  </a:p>
                  <a:p>
                    <a:pPr algn="r">
                      <a:lnSpc>
                        <a:spcPct val="110000"/>
                      </a:lnSpc>
                    </a:pPr>
                    <a:endParaRPr lang="en-SG" sz="9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r">
                      <a:lnSpc>
                        <a:spcPct val="110000"/>
                      </a:lnSpc>
                    </a:pPr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9</a:t>
                    </a:r>
                  </a:p>
                  <a:p>
                    <a:pPr algn="r">
                      <a:lnSpc>
                        <a:spcPct val="110000"/>
                      </a:lnSpc>
                    </a:pPr>
                    <a:endParaRPr lang="en-SG" sz="9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r">
                      <a:lnSpc>
                        <a:spcPct val="110000"/>
                      </a:lnSpc>
                    </a:pPr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6</a:t>
                    </a:r>
                  </a:p>
                  <a:p>
                    <a:pPr algn="r">
                      <a:lnSpc>
                        <a:spcPct val="110000"/>
                      </a:lnSpc>
                    </a:pPr>
                    <a:endParaRPr lang="en-SG" sz="9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r">
                      <a:lnSpc>
                        <a:spcPct val="110000"/>
                      </a:lnSpc>
                    </a:pPr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</a:t>
                    </a:r>
                  </a:p>
                  <a:p>
                    <a:pPr algn="r">
                      <a:lnSpc>
                        <a:spcPct val="110000"/>
                      </a:lnSpc>
                    </a:pPr>
                    <a:endParaRPr lang="en-SG" sz="9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r">
                      <a:lnSpc>
                        <a:spcPct val="110000"/>
                      </a:lnSpc>
                    </a:pPr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0</a:t>
                    </a:r>
                  </a:p>
                </p:txBody>
              </p:sp>
              <p:sp>
                <p:nvSpPr>
                  <p:cNvPr id="267" name="TextBox 266">
                    <a:extLst>
                      <a:ext uri="{FF2B5EF4-FFF2-40B4-BE49-F238E27FC236}">
                        <a16:creationId xmlns:a16="http://schemas.microsoft.com/office/drawing/2014/main" id="{2BEB22B1-B4ED-3581-0811-8DEA525EE2FC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2673228" y="2712233"/>
                    <a:ext cx="1362732" cy="2308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Discharge (10</a:t>
                    </a:r>
                    <a:r>
                      <a:rPr lang="en-SG" sz="900" baseline="300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</a:t>
                    </a:r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CMS)</a:t>
                    </a:r>
                  </a:p>
                </p:txBody>
              </p:sp>
            </p:grpSp>
            <p:grpSp>
              <p:nvGrpSpPr>
                <p:cNvPr id="258" name="Group 257">
                  <a:extLst>
                    <a:ext uri="{FF2B5EF4-FFF2-40B4-BE49-F238E27FC236}">
                      <a16:creationId xmlns:a16="http://schemas.microsoft.com/office/drawing/2014/main" id="{C37181A6-3F11-CC19-F175-D690CB3F24A6}"/>
                    </a:ext>
                  </a:extLst>
                </p:cNvPr>
                <p:cNvGrpSpPr/>
                <p:nvPr/>
              </p:nvGrpSpPr>
              <p:grpSpPr>
                <a:xfrm>
                  <a:off x="9292005" y="1947107"/>
                  <a:ext cx="1210908" cy="230832"/>
                  <a:chOff x="4831817" y="1329345"/>
                  <a:chExt cx="1210908" cy="230832"/>
                </a:xfrm>
              </p:grpSpPr>
              <p:pic>
                <p:nvPicPr>
                  <p:cNvPr id="262" name="Picture 261">
                    <a:extLst>
                      <a:ext uri="{FF2B5EF4-FFF2-40B4-BE49-F238E27FC236}">
                        <a16:creationId xmlns:a16="http://schemas.microsoft.com/office/drawing/2014/main" id="{61961D28-5820-A156-BBE0-C73F56387DB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5"/>
                  <a:stretch>
                    <a:fillRect/>
                  </a:stretch>
                </p:blipFill>
                <p:spPr>
                  <a:xfrm>
                    <a:off x="4831817" y="1389270"/>
                    <a:ext cx="248076" cy="110981"/>
                  </a:xfrm>
                  <a:prstGeom prst="rect">
                    <a:avLst/>
                  </a:prstGeom>
                </p:spPr>
              </p:pic>
              <p:sp>
                <p:nvSpPr>
                  <p:cNvPr id="263" name="TextBox 262">
                    <a:extLst>
                      <a:ext uri="{FF2B5EF4-FFF2-40B4-BE49-F238E27FC236}">
                        <a16:creationId xmlns:a16="http://schemas.microsoft.com/office/drawing/2014/main" id="{6F300650-79D1-9B1F-5348-22E19EFDC1A4}"/>
                      </a:ext>
                    </a:extLst>
                  </p:cNvPr>
                  <p:cNvSpPr txBox="1"/>
                  <p:nvPr/>
                </p:nvSpPr>
                <p:spPr>
                  <a:xfrm>
                    <a:off x="5040118" y="1329345"/>
                    <a:ext cx="1002607" cy="2308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n = 0.033-0.059</a:t>
                    </a:r>
                  </a:p>
                </p:txBody>
              </p:sp>
            </p:grpSp>
            <p:grpSp>
              <p:nvGrpSpPr>
                <p:cNvPr id="259" name="Group 258">
                  <a:extLst>
                    <a:ext uri="{FF2B5EF4-FFF2-40B4-BE49-F238E27FC236}">
                      <a16:creationId xmlns:a16="http://schemas.microsoft.com/office/drawing/2014/main" id="{A74D7562-BC1B-A078-4A7E-CC45590AF4E3}"/>
                    </a:ext>
                  </a:extLst>
                </p:cNvPr>
                <p:cNvGrpSpPr/>
                <p:nvPr/>
              </p:nvGrpSpPr>
              <p:grpSpPr>
                <a:xfrm>
                  <a:off x="10414015" y="1937783"/>
                  <a:ext cx="1204508" cy="230832"/>
                  <a:chOff x="5284053" y="1279617"/>
                  <a:chExt cx="1204508" cy="230832"/>
                </a:xfrm>
              </p:grpSpPr>
              <p:pic>
                <p:nvPicPr>
                  <p:cNvPr id="260" name="Picture 259">
                    <a:extLst>
                      <a:ext uri="{FF2B5EF4-FFF2-40B4-BE49-F238E27FC236}">
                        <a16:creationId xmlns:a16="http://schemas.microsoft.com/office/drawing/2014/main" id="{49698A8D-2E13-B46A-9941-EB6427E8286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17"/>
                  <a:srcRect t="41739" b="16522"/>
                  <a:stretch/>
                </p:blipFill>
                <p:spPr>
                  <a:xfrm>
                    <a:off x="5284053" y="1329987"/>
                    <a:ext cx="244781" cy="91440"/>
                  </a:xfrm>
                  <a:prstGeom prst="rect">
                    <a:avLst/>
                  </a:prstGeom>
                </p:spPr>
              </p:pic>
              <p:sp>
                <p:nvSpPr>
                  <p:cNvPr id="261" name="TextBox 260">
                    <a:extLst>
                      <a:ext uri="{FF2B5EF4-FFF2-40B4-BE49-F238E27FC236}">
                        <a16:creationId xmlns:a16="http://schemas.microsoft.com/office/drawing/2014/main" id="{C11DD52E-F0A0-CE5B-A6EC-B9F4300B59CC}"/>
                      </a:ext>
                    </a:extLst>
                  </p:cNvPr>
                  <p:cNvSpPr txBox="1"/>
                  <p:nvPr/>
                </p:nvSpPr>
                <p:spPr>
                  <a:xfrm>
                    <a:off x="5485954" y="1279617"/>
                    <a:ext cx="1002607" cy="2308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n = 0.043</a:t>
                    </a:r>
                  </a:p>
                </p:txBody>
              </p:sp>
            </p:grpSp>
          </p:grpSp>
          <p:grpSp>
            <p:nvGrpSpPr>
              <p:cNvPr id="253" name="Group 252">
                <a:extLst>
                  <a:ext uri="{FF2B5EF4-FFF2-40B4-BE49-F238E27FC236}">
                    <a16:creationId xmlns:a16="http://schemas.microsoft.com/office/drawing/2014/main" id="{B05F51F3-5789-2A48-7330-53C26A133D69}"/>
                  </a:ext>
                </a:extLst>
              </p:cNvPr>
              <p:cNvGrpSpPr/>
              <p:nvPr/>
            </p:nvGrpSpPr>
            <p:grpSpPr>
              <a:xfrm>
                <a:off x="7491024" y="4265185"/>
                <a:ext cx="647046" cy="1838030"/>
                <a:chOff x="1858629" y="1875269"/>
                <a:chExt cx="647046" cy="1838030"/>
              </a:xfrm>
            </p:grpSpPr>
            <p:sp>
              <p:nvSpPr>
                <p:cNvPr id="255" name="TextBox 254">
                  <a:extLst>
                    <a:ext uri="{FF2B5EF4-FFF2-40B4-BE49-F238E27FC236}">
                      <a16:creationId xmlns:a16="http://schemas.microsoft.com/office/drawing/2014/main" id="{C4242DF2-B9F4-96D5-080C-47867E53F50D}"/>
                    </a:ext>
                  </a:extLst>
                </p:cNvPr>
                <p:cNvSpPr txBox="1"/>
                <p:nvPr/>
              </p:nvSpPr>
              <p:spPr>
                <a:xfrm>
                  <a:off x="1858629" y="1956984"/>
                  <a:ext cx="647046" cy="175631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110000"/>
                    </a:lnSpc>
                  </a:pPr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0.06</a:t>
                  </a:r>
                </a:p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110000"/>
                    </a:lnSpc>
                  </a:pPr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0.05</a:t>
                  </a:r>
                </a:p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110000"/>
                    </a:lnSpc>
                  </a:pPr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0.04</a:t>
                  </a:r>
                </a:p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110000"/>
                    </a:lnSpc>
                  </a:pPr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0.03</a:t>
                  </a:r>
                </a:p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6" name="TextBox 255">
                  <a:extLst>
                    <a:ext uri="{FF2B5EF4-FFF2-40B4-BE49-F238E27FC236}">
                      <a16:creationId xmlns:a16="http://schemas.microsoft.com/office/drawing/2014/main" id="{B868ED20-54F3-D3EA-3AB5-D07768670BA0}"/>
                    </a:ext>
                  </a:extLst>
                </p:cNvPr>
                <p:cNvSpPr txBox="1"/>
                <p:nvPr/>
              </p:nvSpPr>
              <p:spPr>
                <a:xfrm>
                  <a:off x="2065849" y="1875269"/>
                  <a:ext cx="235975" cy="23282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n</a:t>
                  </a:r>
                </a:p>
              </p:txBody>
            </p:sp>
          </p:grpSp>
          <p:sp>
            <p:nvSpPr>
              <p:cNvPr id="254" name="TextBox 253">
                <a:extLst>
                  <a:ext uri="{FF2B5EF4-FFF2-40B4-BE49-F238E27FC236}">
                    <a16:creationId xmlns:a16="http://schemas.microsoft.com/office/drawing/2014/main" id="{CC2F8296-41D2-079A-A541-9FFA84187E67}"/>
                  </a:ext>
                </a:extLst>
              </p:cNvPr>
              <p:cNvSpPr txBox="1"/>
              <p:nvPr/>
            </p:nvSpPr>
            <p:spPr>
              <a:xfrm>
                <a:off x="7575400" y="5586012"/>
                <a:ext cx="472506" cy="2000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SG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0.033</a:t>
                </a:r>
              </a:p>
            </p:txBody>
          </p:sp>
          <p:sp>
            <p:nvSpPr>
              <p:cNvPr id="275" name="TextBox 274">
                <a:extLst>
                  <a:ext uri="{FF2B5EF4-FFF2-40B4-BE49-F238E27FC236}">
                    <a16:creationId xmlns:a16="http://schemas.microsoft.com/office/drawing/2014/main" id="{E234AFA8-29DC-DC26-F737-F43AF8D72FA0}"/>
                  </a:ext>
                </a:extLst>
              </p:cNvPr>
              <p:cNvSpPr txBox="1"/>
              <p:nvPr/>
            </p:nvSpPr>
            <p:spPr>
              <a:xfrm>
                <a:off x="7584058" y="4622819"/>
                <a:ext cx="472506" cy="2000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SG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0.059</a:t>
                </a:r>
              </a:p>
            </p:txBody>
          </p:sp>
        </p:grpSp>
        <p:sp>
          <p:nvSpPr>
            <p:cNvPr id="287" name="TextBox 286">
              <a:extLst>
                <a:ext uri="{FF2B5EF4-FFF2-40B4-BE49-F238E27FC236}">
                  <a16:creationId xmlns:a16="http://schemas.microsoft.com/office/drawing/2014/main" id="{7D308CB8-9774-E758-BC3C-0A672E4E3450}"/>
                </a:ext>
              </a:extLst>
            </p:cNvPr>
            <p:cNvSpPr txBox="1"/>
            <p:nvPr/>
          </p:nvSpPr>
          <p:spPr>
            <a:xfrm>
              <a:off x="6460559" y="6002383"/>
              <a:ext cx="1209020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(d1)</a:t>
              </a:r>
            </a:p>
          </p:txBody>
        </p:sp>
        <p:sp>
          <p:nvSpPr>
            <p:cNvPr id="288" name="TextBox 287">
              <a:extLst>
                <a:ext uri="{FF2B5EF4-FFF2-40B4-BE49-F238E27FC236}">
                  <a16:creationId xmlns:a16="http://schemas.microsoft.com/office/drawing/2014/main" id="{71E34FF9-F42F-4E2B-B0ED-83C75FEEA112}"/>
                </a:ext>
              </a:extLst>
            </p:cNvPr>
            <p:cNvSpPr txBox="1"/>
            <p:nvPr/>
          </p:nvSpPr>
          <p:spPr>
            <a:xfrm>
              <a:off x="7996275" y="5997759"/>
              <a:ext cx="839432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(d2)</a:t>
              </a:r>
            </a:p>
          </p:txBody>
        </p:sp>
        <p:sp>
          <p:nvSpPr>
            <p:cNvPr id="289" name="TextBox 288">
              <a:extLst>
                <a:ext uri="{FF2B5EF4-FFF2-40B4-BE49-F238E27FC236}">
                  <a16:creationId xmlns:a16="http://schemas.microsoft.com/office/drawing/2014/main" id="{C24FD1D7-BD54-555B-677C-BA2F62E1B904}"/>
                </a:ext>
              </a:extLst>
            </p:cNvPr>
            <p:cNvSpPr txBox="1"/>
            <p:nvPr/>
          </p:nvSpPr>
          <p:spPr>
            <a:xfrm>
              <a:off x="9280959" y="6003363"/>
              <a:ext cx="2320982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SG" sz="900" dirty="0">
                  <a:latin typeface="Arial" panose="020B0604020202020204" pitchFamily="34" charset="0"/>
                  <a:cs typeface="Arial" panose="020B0604020202020204" pitchFamily="34" charset="0"/>
                </a:rPr>
                <a:t>(d3)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91A289B4-1888-620F-66F1-DE48106A6523}"/>
              </a:ext>
            </a:extLst>
          </p:cNvPr>
          <p:cNvSpPr txBox="1"/>
          <p:nvPr/>
        </p:nvSpPr>
        <p:spPr>
          <a:xfrm>
            <a:off x="2247036" y="2814769"/>
            <a:ext cx="112192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SG" sz="900" dirty="0">
                <a:latin typeface="Arial" panose="020B0604020202020204" pitchFamily="34" charset="0"/>
                <a:cs typeface="Arial" panose="020B0604020202020204" pitchFamily="34" charset="0"/>
              </a:rPr>
              <a:t>0     10     20     30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A3F9E5-2318-18DB-8D12-6CC2291549F0}"/>
              </a:ext>
            </a:extLst>
          </p:cNvPr>
          <p:cNvSpPr txBox="1"/>
          <p:nvPr/>
        </p:nvSpPr>
        <p:spPr>
          <a:xfrm>
            <a:off x="7889629" y="2818069"/>
            <a:ext cx="112192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SG" sz="900" dirty="0">
                <a:latin typeface="Arial" panose="020B0604020202020204" pitchFamily="34" charset="0"/>
                <a:cs typeface="Arial" panose="020B0604020202020204" pitchFamily="34" charset="0"/>
              </a:rPr>
              <a:t>0     10     20     30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AFF26C4-8D92-45C2-A168-41440EB39FE9}"/>
              </a:ext>
            </a:extLst>
          </p:cNvPr>
          <p:cNvSpPr txBox="1"/>
          <p:nvPr/>
        </p:nvSpPr>
        <p:spPr>
          <a:xfrm>
            <a:off x="2246044" y="5260640"/>
            <a:ext cx="112192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SG" sz="900" dirty="0">
                <a:latin typeface="Arial" panose="020B0604020202020204" pitchFamily="34" charset="0"/>
                <a:cs typeface="Arial" panose="020B0604020202020204" pitchFamily="34" charset="0"/>
              </a:rPr>
              <a:t>0     10     20     30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7D51789-BE62-5DCD-0CEC-0FF29CEA8572}"/>
              </a:ext>
            </a:extLst>
          </p:cNvPr>
          <p:cNvSpPr txBox="1"/>
          <p:nvPr/>
        </p:nvSpPr>
        <p:spPr>
          <a:xfrm>
            <a:off x="7889137" y="5261368"/>
            <a:ext cx="112192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SG" sz="900" dirty="0">
                <a:latin typeface="Arial" panose="020B0604020202020204" pitchFamily="34" charset="0"/>
                <a:cs typeface="Arial" panose="020B0604020202020204" pitchFamily="34" charset="0"/>
              </a:rPr>
              <a:t>0     10     20     30</a:t>
            </a:r>
          </a:p>
        </p:txBody>
      </p:sp>
    </p:spTree>
    <p:extLst>
      <p:ext uri="{BB962C8B-B14F-4D97-AF65-F5344CB8AC3E}">
        <p14:creationId xmlns:p14="http://schemas.microsoft.com/office/powerpoint/2010/main" val="361253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4" grpId="0"/>
      <p:bldP spid="86" grpId="0"/>
      <p:bldP spid="174" grpId="0"/>
      <p:bldP spid="278" grpId="0"/>
      <p:bldP spid="279" grpId="0"/>
      <p:bldP spid="280" grpId="0"/>
      <p:bldP spid="281" grpId="0"/>
      <p:bldP spid="282" grpId="0"/>
      <p:bldP spid="283" grpId="0"/>
      <p:bldP spid="5" grpId="0"/>
      <p:bldP spid="6" grpId="0"/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1" name="Group 1060">
            <a:extLst>
              <a:ext uri="{FF2B5EF4-FFF2-40B4-BE49-F238E27FC236}">
                <a16:creationId xmlns:a16="http://schemas.microsoft.com/office/drawing/2014/main" id="{593BC4CA-EAC1-B568-8A45-534832B7F095}"/>
              </a:ext>
            </a:extLst>
          </p:cNvPr>
          <p:cNvGrpSpPr/>
          <p:nvPr/>
        </p:nvGrpSpPr>
        <p:grpSpPr>
          <a:xfrm>
            <a:off x="4235157" y="1431682"/>
            <a:ext cx="3746350" cy="2189071"/>
            <a:chOff x="4235157" y="1431682"/>
            <a:chExt cx="3746350" cy="2189071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4BECA115-5F2C-36D9-88D0-3AD37BCEE806}"/>
                </a:ext>
              </a:extLst>
            </p:cNvPr>
            <p:cNvGrpSpPr/>
            <p:nvPr/>
          </p:nvGrpSpPr>
          <p:grpSpPr>
            <a:xfrm>
              <a:off x="4235157" y="1431682"/>
              <a:ext cx="3746350" cy="2074445"/>
              <a:chOff x="4235157" y="1431682"/>
              <a:chExt cx="3746350" cy="2074445"/>
            </a:xfrm>
          </p:grpSpPr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0655BC16-F9C1-9FFF-8B49-1A6DB5F498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235157" y="1431682"/>
                <a:ext cx="3746350" cy="2074445"/>
              </a:xfrm>
              <a:prstGeom prst="rect">
                <a:avLst/>
              </a:prstGeom>
            </p:spPr>
          </p:pic>
          <p:pic>
            <p:nvPicPr>
              <p:cNvPr id="1032" name="Picture 8" descr="Germany icon">
                <a:extLst>
                  <a:ext uri="{FF2B5EF4-FFF2-40B4-BE49-F238E27FC236}">
                    <a16:creationId xmlns:a16="http://schemas.microsoft.com/office/drawing/2014/main" id="{7369F232-0F21-812C-3EE6-36239747C10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65673" y="1742799"/>
                <a:ext cx="152123" cy="1521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34" name="Picture 10" descr="Austria icon">
                <a:extLst>
                  <a:ext uri="{FF2B5EF4-FFF2-40B4-BE49-F238E27FC236}">
                    <a16:creationId xmlns:a16="http://schemas.microsoft.com/office/drawing/2014/main" id="{E3066478-ABF7-F5FB-9772-1FEB7CD8F57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09390" y="2214193"/>
                <a:ext cx="152123" cy="1521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38" name="Picture 14" descr="Czech republic icon">
                <a:extLst>
                  <a:ext uri="{FF2B5EF4-FFF2-40B4-BE49-F238E27FC236}">
                    <a16:creationId xmlns:a16="http://schemas.microsoft.com/office/drawing/2014/main" id="{A61DC65F-7214-873E-FBD3-51290C60A63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09389" y="1951043"/>
                <a:ext cx="152124" cy="1521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40" name="Picture 16" descr="Italy icon">
                <a:extLst>
                  <a:ext uri="{FF2B5EF4-FFF2-40B4-BE49-F238E27FC236}">
                    <a16:creationId xmlns:a16="http://schemas.microsoft.com/office/drawing/2014/main" id="{E0AAD4F7-EEC1-B668-6EAF-DF95288BE52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65674" y="2518896"/>
                <a:ext cx="152123" cy="1521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42" name="Picture 18" descr="Switzerland icon">
                <a:extLst>
                  <a:ext uri="{FF2B5EF4-FFF2-40B4-BE49-F238E27FC236}">
                    <a16:creationId xmlns:a16="http://schemas.microsoft.com/office/drawing/2014/main" id="{1730E9DF-2AC2-661F-8A9C-4680434EFC4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24363" y="2264151"/>
                <a:ext cx="152123" cy="1521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44" name="Picture 20" descr="Poland icon">
                <a:extLst>
                  <a:ext uri="{FF2B5EF4-FFF2-40B4-BE49-F238E27FC236}">
                    <a16:creationId xmlns:a16="http://schemas.microsoft.com/office/drawing/2014/main" id="{580C6A0B-364E-695A-4560-C012EDCAABD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84177" y="1742799"/>
                <a:ext cx="152123" cy="1521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46" name="Picture 22" descr="Ukraine icon">
                <a:extLst>
                  <a:ext uri="{FF2B5EF4-FFF2-40B4-BE49-F238E27FC236}">
                    <a16:creationId xmlns:a16="http://schemas.microsoft.com/office/drawing/2014/main" id="{BCB42661-B747-A024-582B-BF67EAB9F42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27636" y="1949557"/>
                <a:ext cx="152123" cy="1521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48" name="Picture 24" descr="Hungary icon">
                <a:extLst>
                  <a:ext uri="{FF2B5EF4-FFF2-40B4-BE49-F238E27FC236}">
                    <a16:creationId xmlns:a16="http://schemas.microsoft.com/office/drawing/2014/main" id="{6AA7612C-1F4A-B775-2C74-A245C360DA5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88250" y="2268226"/>
                <a:ext cx="152123" cy="1521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50" name="Picture 26" descr="Slovakia icon">
                <a:extLst>
                  <a:ext uri="{FF2B5EF4-FFF2-40B4-BE49-F238E27FC236}">
                    <a16:creationId xmlns:a16="http://schemas.microsoft.com/office/drawing/2014/main" id="{953999B4-14F4-7C4D-9B24-EF4652E55C1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84179" y="2063744"/>
                <a:ext cx="152123" cy="1521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52" name="Picture 28" descr="Romania icon">
                <a:extLst>
                  <a:ext uri="{FF2B5EF4-FFF2-40B4-BE49-F238E27FC236}">
                    <a16:creationId xmlns:a16="http://schemas.microsoft.com/office/drawing/2014/main" id="{65CE2E8A-042E-1F29-102D-33812B1E47C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79956" y="2363338"/>
                <a:ext cx="152123" cy="1521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54" name="Picture 30" descr="Bosnia and Herzegovina ">
                <a:extLst>
                  <a:ext uri="{FF2B5EF4-FFF2-40B4-BE49-F238E27FC236}">
                    <a16:creationId xmlns:a16="http://schemas.microsoft.com/office/drawing/2014/main" id="{B4BDC50E-321E-51D0-CB68-2B15483F18F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84177" y="2582821"/>
                <a:ext cx="152123" cy="1521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58" name="Picture 34" descr="Croatia ">
                <a:extLst>
                  <a:ext uri="{FF2B5EF4-FFF2-40B4-BE49-F238E27FC236}">
                    <a16:creationId xmlns:a16="http://schemas.microsoft.com/office/drawing/2014/main" id="{B0854997-1C18-036B-0B16-1E917C1CA36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55931" y="2575735"/>
                <a:ext cx="156323" cy="1563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62" name="Picture 38" descr="Flag ">
                <a:extLst>
                  <a:ext uri="{FF2B5EF4-FFF2-40B4-BE49-F238E27FC236}">
                    <a16:creationId xmlns:a16="http://schemas.microsoft.com/office/drawing/2014/main" id="{3FB46239-24A5-1139-FDE7-C007435E70C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27635" y="2214193"/>
                <a:ext cx="152124" cy="1521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66" name="Picture 42" descr="Montenegro ">
                <a:extLst>
                  <a:ext uri="{FF2B5EF4-FFF2-40B4-BE49-F238E27FC236}">
                    <a16:creationId xmlns:a16="http://schemas.microsoft.com/office/drawing/2014/main" id="{2ACBDD18-382B-6996-F40A-7CB3E7310AE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60238" y="2777418"/>
                <a:ext cx="152123" cy="1521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70" name="Picture 46" descr="Serbia ">
                <a:extLst>
                  <a:ext uri="{FF2B5EF4-FFF2-40B4-BE49-F238E27FC236}">
                    <a16:creationId xmlns:a16="http://schemas.microsoft.com/office/drawing/2014/main" id="{AA817B4E-467E-CD33-D32C-E3AF597052D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29886" y="2658172"/>
                <a:ext cx="149900" cy="1499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74" name="Picture 50" descr="Bulgaria ">
                <a:extLst>
                  <a:ext uri="{FF2B5EF4-FFF2-40B4-BE49-F238E27FC236}">
                    <a16:creationId xmlns:a16="http://schemas.microsoft.com/office/drawing/2014/main" id="{AFA28AC7-3566-EAD8-E3E7-AFD95E2315C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79956" y="2733122"/>
                <a:ext cx="149900" cy="1499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76" name="Picture 52" descr="Albania ">
                <a:extLst>
                  <a:ext uri="{FF2B5EF4-FFF2-40B4-BE49-F238E27FC236}">
                    <a16:creationId xmlns:a16="http://schemas.microsoft.com/office/drawing/2014/main" id="{10528AC6-BDBA-31A4-4EED-D58857BEDFB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79986" y="2930142"/>
                <a:ext cx="149900" cy="1499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78" name="Picture 54" descr="North macedonia ">
                <a:extLst>
                  <a:ext uri="{FF2B5EF4-FFF2-40B4-BE49-F238E27FC236}">
                    <a16:creationId xmlns:a16="http://schemas.microsoft.com/office/drawing/2014/main" id="{C04FC3AA-DC30-00F1-4DC4-452F442E94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5900181" y="2855192"/>
                <a:ext cx="149900" cy="1499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80" name="Picture 56" descr="Slovenia ">
                <a:extLst>
                  <a:ext uri="{FF2B5EF4-FFF2-40B4-BE49-F238E27FC236}">
                    <a16:creationId xmlns:a16="http://schemas.microsoft.com/office/drawing/2014/main" id="{6D990995-6568-9681-C99C-758B23C3B69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11613" y="2402392"/>
                <a:ext cx="149900" cy="1499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A9EBAC6-4BEE-55DB-0599-01209C38FB37}"/>
                </a:ext>
              </a:extLst>
            </p:cNvPr>
            <p:cNvSpPr txBox="1"/>
            <p:nvPr/>
          </p:nvSpPr>
          <p:spPr>
            <a:xfrm>
              <a:off x="4277685" y="3343754"/>
              <a:ext cx="364711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SG" sz="1200" dirty="0">
                  <a:latin typeface="Arial" panose="020B0604020202020204" pitchFamily="34" charset="0"/>
                  <a:cs typeface="Arial" panose="020B0604020202020204" pitchFamily="34" charset="0"/>
                </a:rPr>
                <a:t>Danube River Basin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59" name="Group 1058">
            <a:extLst>
              <a:ext uri="{FF2B5EF4-FFF2-40B4-BE49-F238E27FC236}">
                <a16:creationId xmlns:a16="http://schemas.microsoft.com/office/drawing/2014/main" id="{B6B7109F-4128-6AE7-5358-5D4A4823D187}"/>
              </a:ext>
            </a:extLst>
          </p:cNvPr>
          <p:cNvGrpSpPr/>
          <p:nvPr/>
        </p:nvGrpSpPr>
        <p:grpSpPr>
          <a:xfrm>
            <a:off x="586961" y="1582589"/>
            <a:ext cx="2798010" cy="2039026"/>
            <a:chOff x="586961" y="1582589"/>
            <a:chExt cx="2798010" cy="2039026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8A9344D-C0EC-A881-C2A0-9E84BD523FEF}"/>
                </a:ext>
              </a:extLst>
            </p:cNvPr>
            <p:cNvSpPr txBox="1"/>
            <p:nvPr/>
          </p:nvSpPr>
          <p:spPr>
            <a:xfrm>
              <a:off x="623779" y="3344616"/>
              <a:ext cx="271866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SG" sz="1200" dirty="0">
                  <a:latin typeface="Arial" panose="020B0604020202020204" pitchFamily="34" charset="0"/>
                  <a:cs typeface="Arial" panose="020B0604020202020204" pitchFamily="34" charset="0"/>
                </a:rPr>
                <a:t>Colorado River Basin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8A6ECFF6-51FA-E6F1-610F-98CDA75078D1}"/>
                </a:ext>
              </a:extLst>
            </p:cNvPr>
            <p:cNvGrpSpPr/>
            <p:nvPr/>
          </p:nvGrpSpPr>
          <p:grpSpPr>
            <a:xfrm>
              <a:off x="586961" y="1582589"/>
              <a:ext cx="2798010" cy="1692771"/>
              <a:chOff x="586961" y="1582589"/>
              <a:chExt cx="2798010" cy="1692771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14130317-8F98-FDFC-03DE-BA84157546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586961" y="1582589"/>
                <a:ext cx="2798010" cy="1692771"/>
              </a:xfrm>
              <a:prstGeom prst="rect">
                <a:avLst/>
              </a:prstGeom>
            </p:spPr>
          </p:pic>
          <p:pic>
            <p:nvPicPr>
              <p:cNvPr id="1036" name="Picture 12" descr="United States icon">
                <a:extLst>
                  <a:ext uri="{FF2B5EF4-FFF2-40B4-BE49-F238E27FC236}">
                    <a16:creationId xmlns:a16="http://schemas.microsoft.com/office/drawing/2014/main" id="{EEAAB0B7-DF6F-5302-1974-EB76051B521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61288" y="2057053"/>
                <a:ext cx="152123" cy="1521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84" name="Picture 60" descr="Mexico icon">
                <a:extLst>
                  <a:ext uri="{FF2B5EF4-FFF2-40B4-BE49-F238E27FC236}">
                    <a16:creationId xmlns:a16="http://schemas.microsoft.com/office/drawing/2014/main" id="{88043247-ED01-A8E0-F334-DCD0F944109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65772" y="2726843"/>
                <a:ext cx="152123" cy="1521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5" name="Title 1">
            <a:extLst>
              <a:ext uri="{FF2B5EF4-FFF2-40B4-BE49-F238E27FC236}">
                <a16:creationId xmlns:a16="http://schemas.microsoft.com/office/drawing/2014/main" id="{08E861C0-B678-10F9-FB82-6088C11493B6}"/>
              </a:ext>
            </a:extLst>
          </p:cNvPr>
          <p:cNvSpPr txBox="1">
            <a:spLocks/>
          </p:cNvSpPr>
          <p:nvPr/>
        </p:nvSpPr>
        <p:spPr>
          <a:xfrm>
            <a:off x="474919" y="354864"/>
            <a:ext cx="11405192" cy="492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spc="-7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Using Satellite Observations t</a:t>
            </a:r>
            <a:r>
              <a:rPr lang="en-US" sz="2200" spc="-70" dirty="0">
                <a:solidFill>
                  <a:srgbClr val="00000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o</a:t>
            </a:r>
            <a:r>
              <a:rPr lang="en-US" sz="2200" spc="-7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2200" spc="5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Address Power Asymmetries </a:t>
            </a:r>
            <a:r>
              <a:rPr lang="en-US" sz="2200" spc="-5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 Transboundary River Basins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300161A-A732-EDCC-AF16-ECE9681B0E5F}"/>
              </a:ext>
            </a:extLst>
          </p:cNvPr>
          <p:cNvSpPr txBox="1">
            <a:spLocks/>
          </p:cNvSpPr>
          <p:nvPr/>
        </p:nvSpPr>
        <p:spPr>
          <a:xfrm>
            <a:off x="474919" y="354864"/>
            <a:ext cx="11405192" cy="49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spc="-7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Using Satellite Observations to </a:t>
            </a:r>
            <a:r>
              <a:rPr lang="en-US" sz="2200" spc="5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Address Power Asymmetries </a:t>
            </a:r>
            <a:r>
              <a:rPr lang="en-US" sz="2200" spc="-5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 </a:t>
            </a:r>
            <a:r>
              <a:rPr lang="en-US" sz="2200" spc="-5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Transboundary River Basins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F0FAA37-2E37-75EA-F77D-2DA1790B0BB5}"/>
              </a:ext>
            </a:extLst>
          </p:cNvPr>
          <p:cNvGrpSpPr/>
          <p:nvPr/>
        </p:nvGrpSpPr>
        <p:grpSpPr>
          <a:xfrm>
            <a:off x="8805077" y="2108151"/>
            <a:ext cx="2072473" cy="655188"/>
            <a:chOff x="8805077" y="2108151"/>
            <a:chExt cx="2072473" cy="655188"/>
          </a:xfrm>
        </p:grpSpPr>
        <p:sp>
          <p:nvSpPr>
            <p:cNvPr id="34" name="Speech Bubble: Rectangle with Corners Rounded 33">
              <a:extLst>
                <a:ext uri="{FF2B5EF4-FFF2-40B4-BE49-F238E27FC236}">
                  <a16:creationId xmlns:a16="http://schemas.microsoft.com/office/drawing/2014/main" id="{CA7DD129-D15E-1FC1-125D-CB0FD3EB95D2}"/>
                </a:ext>
              </a:extLst>
            </p:cNvPr>
            <p:cNvSpPr/>
            <p:nvPr/>
          </p:nvSpPr>
          <p:spPr>
            <a:xfrm>
              <a:off x="8805077" y="2108151"/>
              <a:ext cx="2065165" cy="646331"/>
            </a:xfrm>
            <a:prstGeom prst="wedgeRoundRectCallout">
              <a:avLst>
                <a:gd name="adj1" fmla="val -17210"/>
                <a:gd name="adj2" fmla="val 27372"/>
                <a:gd name="adj3" fmla="val 16667"/>
              </a:avLst>
            </a:pr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FA0D44F3-5436-F056-A0EA-91D848EEF261}"/>
                </a:ext>
              </a:extLst>
            </p:cNvPr>
            <p:cNvSpPr/>
            <p:nvPr/>
          </p:nvSpPr>
          <p:spPr>
            <a:xfrm>
              <a:off x="8805479" y="2109986"/>
              <a:ext cx="159865" cy="1598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15E48AD-3005-EACE-02B4-B47339F711B1}"/>
                </a:ext>
              </a:extLst>
            </p:cNvPr>
            <p:cNvSpPr txBox="1"/>
            <p:nvPr/>
          </p:nvSpPr>
          <p:spPr>
            <a:xfrm>
              <a:off x="8812385" y="2117008"/>
              <a:ext cx="20651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which support the lives and livelihoods of people across the riparian countries.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32D5789E-9AF2-0963-FE01-52D1DEC81063}"/>
              </a:ext>
            </a:extLst>
          </p:cNvPr>
          <p:cNvGrpSpPr/>
          <p:nvPr/>
        </p:nvGrpSpPr>
        <p:grpSpPr>
          <a:xfrm>
            <a:off x="8805077" y="1605949"/>
            <a:ext cx="2780401" cy="465494"/>
            <a:chOff x="8805077" y="1605949"/>
            <a:chExt cx="2780401" cy="465494"/>
          </a:xfrm>
        </p:grpSpPr>
        <p:sp>
          <p:nvSpPr>
            <p:cNvPr id="28" name="Speech Bubble: Rectangle with Corners Rounded 27">
              <a:extLst>
                <a:ext uri="{FF2B5EF4-FFF2-40B4-BE49-F238E27FC236}">
                  <a16:creationId xmlns:a16="http://schemas.microsoft.com/office/drawing/2014/main" id="{5E3A8CFA-185B-00F0-7BED-DC15582C03C9}"/>
                </a:ext>
              </a:extLst>
            </p:cNvPr>
            <p:cNvSpPr/>
            <p:nvPr/>
          </p:nvSpPr>
          <p:spPr>
            <a:xfrm>
              <a:off x="8805078" y="1605949"/>
              <a:ext cx="2780400" cy="461665"/>
            </a:xfrm>
            <a:prstGeom prst="wedgeRoundRectCallout">
              <a:avLst>
                <a:gd name="adj1" fmla="val -17210"/>
                <a:gd name="adj2" fmla="val 27372"/>
                <a:gd name="adj3" fmla="val 16667"/>
              </a:avLst>
            </a:pr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4D566661-07E5-1E12-4BE7-1EB6DFBA514F}"/>
                </a:ext>
              </a:extLst>
            </p:cNvPr>
            <p:cNvSpPr/>
            <p:nvPr/>
          </p:nvSpPr>
          <p:spPr>
            <a:xfrm>
              <a:off x="8806035" y="1911578"/>
              <a:ext cx="159865" cy="1598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10022D9-0CE9-3919-5BE3-BFD17DEE1A57}"/>
                </a:ext>
              </a:extLst>
            </p:cNvPr>
            <p:cNvSpPr txBox="1"/>
            <p:nvPr/>
          </p:nvSpPr>
          <p:spPr>
            <a:xfrm>
              <a:off x="8805077" y="1609624"/>
              <a:ext cx="2780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Transboundary river basins are basins </a:t>
              </a:r>
              <a:r>
                <a:rPr lang="en-US" sz="1200" b="1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shared by two or more countries</a:t>
              </a:r>
              <a:r>
                <a:rPr lang="en-US" sz="12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,</a:t>
              </a:r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2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7DCB89-2C54-A674-885E-C14A9D83CEC9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8551" y="1297946"/>
            <a:ext cx="7624138" cy="539517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5932160-17C6-F84A-E745-E71AA0B6FB3E}"/>
              </a:ext>
            </a:extLst>
          </p:cNvPr>
          <p:cNvSpPr txBox="1"/>
          <p:nvPr/>
        </p:nvSpPr>
        <p:spPr>
          <a:xfrm>
            <a:off x="4469569" y="4731295"/>
            <a:ext cx="221882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shared by ~</a:t>
            </a:r>
            <a:r>
              <a:rPr lang="en-US" sz="14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150 </a:t>
            </a:r>
            <a:r>
              <a:rPr lang="en-US" sz="14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countries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718BAD9-4E65-89F4-5EEC-4226C7335DF8}"/>
              </a:ext>
            </a:extLst>
          </p:cNvPr>
          <p:cNvSpPr txBox="1"/>
          <p:nvPr/>
        </p:nvSpPr>
        <p:spPr>
          <a:xfrm>
            <a:off x="1661288" y="5128182"/>
            <a:ext cx="280299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sz="14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~</a:t>
            </a:r>
            <a:r>
              <a:rPr lang="en-US" sz="14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50% </a:t>
            </a:r>
            <a:r>
              <a:rPr lang="en-US" sz="14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of the world’s land surface </a:t>
            </a:r>
          </a:p>
          <a:p>
            <a:pPr algn="ctr"/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(McCracken and Wolf, 2019)</a:t>
            </a:r>
          </a:p>
        </p:txBody>
      </p:sp>
      <p:sp>
        <p:nvSpPr>
          <p:cNvPr id="1024" name="TextBox 1023">
            <a:extLst>
              <a:ext uri="{FF2B5EF4-FFF2-40B4-BE49-F238E27FC236}">
                <a16:creationId xmlns:a16="http://schemas.microsoft.com/office/drawing/2014/main" id="{CC5327D5-ECA2-1C5A-9472-DEE683DE2DA3}"/>
              </a:ext>
            </a:extLst>
          </p:cNvPr>
          <p:cNvSpPr txBox="1"/>
          <p:nvPr/>
        </p:nvSpPr>
        <p:spPr>
          <a:xfrm>
            <a:off x="4468518" y="5128649"/>
            <a:ext cx="242635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sz="14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~</a:t>
            </a:r>
            <a:r>
              <a:rPr lang="en-US" sz="14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60% </a:t>
            </a:r>
            <a:r>
              <a:rPr lang="en-US" sz="14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of the global river flow</a:t>
            </a:r>
          </a:p>
          <a:p>
            <a:pPr algn="ctr"/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(Wolf et al., 2005)</a:t>
            </a:r>
          </a:p>
        </p:txBody>
      </p:sp>
      <p:sp>
        <p:nvSpPr>
          <p:cNvPr id="1025" name="TextBox 1024">
            <a:extLst>
              <a:ext uri="{FF2B5EF4-FFF2-40B4-BE49-F238E27FC236}">
                <a16:creationId xmlns:a16="http://schemas.microsoft.com/office/drawing/2014/main" id="{2C67F962-A1A2-A881-81B0-01065EECADA0}"/>
              </a:ext>
            </a:extLst>
          </p:cNvPr>
          <p:cNvSpPr txBox="1"/>
          <p:nvPr/>
        </p:nvSpPr>
        <p:spPr>
          <a:xfrm>
            <a:off x="1725200" y="4730510"/>
            <a:ext cx="274331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&gt;</a:t>
            </a:r>
            <a:r>
              <a:rPr lang="en-US" sz="14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300</a:t>
            </a:r>
            <a:r>
              <a:rPr lang="en-US" sz="14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transboundary river basins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ADF2E0F-267F-436B-FD4E-CFB749E7195C}"/>
              </a:ext>
            </a:extLst>
          </p:cNvPr>
          <p:cNvSpPr txBox="1"/>
          <p:nvPr/>
        </p:nvSpPr>
        <p:spPr>
          <a:xfrm>
            <a:off x="1541205" y="5768417"/>
            <a:ext cx="54790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1831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conflict cases reported during 1950-2000</a:t>
            </a:r>
          </a:p>
          <a:p>
            <a:pPr algn="ctr"/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(Wolf, Stahl, and Macomber, 2003)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8D50E01-F538-3326-45A3-E24279E06A91}"/>
              </a:ext>
            </a:extLst>
          </p:cNvPr>
          <p:cNvGrpSpPr/>
          <p:nvPr/>
        </p:nvGrpSpPr>
        <p:grpSpPr>
          <a:xfrm>
            <a:off x="478551" y="1290923"/>
            <a:ext cx="7624138" cy="3115983"/>
            <a:chOff x="478551" y="1290923"/>
            <a:chExt cx="7624138" cy="3115983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E712DE0A-BC7A-B106-DFD4-AC2F684F9E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b="42374"/>
            <a:stretch/>
          </p:blipFill>
          <p:spPr>
            <a:xfrm>
              <a:off x="478551" y="1297946"/>
              <a:ext cx="7624138" cy="3108960"/>
            </a:xfrm>
            <a:prstGeom prst="rect">
              <a:avLst/>
            </a:prstGeom>
          </p:spPr>
        </p:pic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B20BC908-3BFF-55AB-7943-FC34DF081496}"/>
                </a:ext>
              </a:extLst>
            </p:cNvPr>
            <p:cNvSpPr/>
            <p:nvPr/>
          </p:nvSpPr>
          <p:spPr>
            <a:xfrm>
              <a:off x="623778" y="1290924"/>
              <a:ext cx="4510971" cy="3108959"/>
            </a:xfrm>
            <a:prstGeom prst="rt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C767EAA5-823C-E668-5497-63167B6D99BF}"/>
                </a:ext>
              </a:extLst>
            </p:cNvPr>
            <p:cNvSpPr/>
            <p:nvPr/>
          </p:nvSpPr>
          <p:spPr>
            <a:xfrm rot="5400000">
              <a:off x="1041472" y="871894"/>
              <a:ext cx="3115983" cy="3954042"/>
            </a:xfrm>
            <a:prstGeom prst="rt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26E63C6-652E-FAC1-93AC-2C10DC8A4F81}"/>
              </a:ext>
            </a:extLst>
          </p:cNvPr>
          <p:cNvGrpSpPr/>
          <p:nvPr/>
        </p:nvGrpSpPr>
        <p:grpSpPr>
          <a:xfrm>
            <a:off x="834551" y="1425589"/>
            <a:ext cx="2241833" cy="2812535"/>
            <a:chOff x="834551" y="1600511"/>
            <a:chExt cx="2241833" cy="2812535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EC3DA3A-E4AE-FF2E-BA7D-D35E49A0E8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/>
            <a:stretch>
              <a:fillRect/>
            </a:stretch>
          </p:blipFill>
          <p:spPr>
            <a:xfrm>
              <a:off x="834551" y="1600511"/>
              <a:ext cx="2241833" cy="2812535"/>
            </a:xfrm>
            <a:prstGeom prst="rect">
              <a:avLst/>
            </a:prstGeom>
          </p:spPr>
        </p:pic>
        <p:pic>
          <p:nvPicPr>
            <p:cNvPr id="14" name="Picture 2" descr="Egypt ">
              <a:extLst>
                <a:ext uri="{FF2B5EF4-FFF2-40B4-BE49-F238E27FC236}">
                  <a16:creationId xmlns:a16="http://schemas.microsoft.com/office/drawing/2014/main" id="{42CCE1B5-33F3-5237-36CF-1772AB15D66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8122" y="1886512"/>
              <a:ext cx="156323" cy="1563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4" descr="Sudan ">
              <a:extLst>
                <a:ext uri="{FF2B5EF4-FFF2-40B4-BE49-F238E27FC236}">
                  <a16:creationId xmlns:a16="http://schemas.microsoft.com/office/drawing/2014/main" id="{9B54C9B4-C271-836B-5C09-366DD7497C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2322" y="2647704"/>
              <a:ext cx="152123" cy="1521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6" descr="Eritrea ">
              <a:extLst>
                <a:ext uri="{FF2B5EF4-FFF2-40B4-BE49-F238E27FC236}">
                  <a16:creationId xmlns:a16="http://schemas.microsoft.com/office/drawing/2014/main" id="{EC666682-0F26-F5E9-7EBC-3728B1E584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4670" y="2299881"/>
              <a:ext cx="156323" cy="1563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10" descr="Ethiopia ">
              <a:extLst>
                <a:ext uri="{FF2B5EF4-FFF2-40B4-BE49-F238E27FC236}">
                  <a16:creationId xmlns:a16="http://schemas.microsoft.com/office/drawing/2014/main" id="{52C590F6-D0DB-AA27-A5DA-253A9EAF0BC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9236" y="3042426"/>
              <a:ext cx="156323" cy="1563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12" descr="South Sudan ">
              <a:extLst>
                <a:ext uri="{FF2B5EF4-FFF2-40B4-BE49-F238E27FC236}">
                  <a16:creationId xmlns:a16="http://schemas.microsoft.com/office/drawing/2014/main" id="{3EA939D4-C631-E4A8-DBF2-3AB935FACF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5117" y="3051686"/>
              <a:ext cx="152123" cy="1521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4" descr="Kenya ">
              <a:extLst>
                <a:ext uri="{FF2B5EF4-FFF2-40B4-BE49-F238E27FC236}">
                  <a16:creationId xmlns:a16="http://schemas.microsoft.com/office/drawing/2014/main" id="{EC6803D0-A659-B15C-6608-1CD3FB92D2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050" y="3353243"/>
              <a:ext cx="156323" cy="1563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16" descr="Uganda ">
              <a:extLst>
                <a:ext uri="{FF2B5EF4-FFF2-40B4-BE49-F238E27FC236}">
                  <a16:creationId xmlns:a16="http://schemas.microsoft.com/office/drawing/2014/main" id="{7656B9EB-7EFD-BAAC-80F9-9C3B4B34D78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0670" y="3420077"/>
              <a:ext cx="154973" cy="1549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18" descr="Rwanda ">
              <a:extLst>
                <a:ext uri="{FF2B5EF4-FFF2-40B4-BE49-F238E27FC236}">
                  <a16:creationId xmlns:a16="http://schemas.microsoft.com/office/drawing/2014/main" id="{3939984C-2488-7073-64DB-1052BD9894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8122" y="3572392"/>
              <a:ext cx="156323" cy="1563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0" descr="Burundi ">
              <a:extLst>
                <a:ext uri="{FF2B5EF4-FFF2-40B4-BE49-F238E27FC236}">
                  <a16:creationId xmlns:a16="http://schemas.microsoft.com/office/drawing/2014/main" id="{0995DB6B-50A4-9619-91D8-03FDFC031C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3520" y="3728715"/>
              <a:ext cx="152123" cy="1521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2" descr="Democratic republic of congo ">
              <a:extLst>
                <a:ext uri="{FF2B5EF4-FFF2-40B4-BE49-F238E27FC236}">
                  <a16:creationId xmlns:a16="http://schemas.microsoft.com/office/drawing/2014/main" id="{DDF52A97-51C2-554C-ADAB-168FD4F267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6686" y="3568297"/>
              <a:ext cx="157531" cy="1575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24" descr="Flag ">
              <a:extLst>
                <a:ext uri="{FF2B5EF4-FFF2-40B4-BE49-F238E27FC236}">
                  <a16:creationId xmlns:a16="http://schemas.microsoft.com/office/drawing/2014/main" id="{35130F6D-8FE6-41D9-DC0C-EC24344724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4921" y="3888400"/>
              <a:ext cx="160129" cy="1601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D1EAF938-541F-4E02-EC2E-8E6C7BB1B1E2}"/>
              </a:ext>
            </a:extLst>
          </p:cNvPr>
          <p:cNvSpPr txBox="1"/>
          <p:nvPr/>
        </p:nvSpPr>
        <p:spPr>
          <a:xfrm>
            <a:off x="642454" y="4156526"/>
            <a:ext cx="271866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Nile River Basin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07F5FD1-5133-CB87-C7CA-B43E17FAEC64}"/>
              </a:ext>
            </a:extLst>
          </p:cNvPr>
          <p:cNvGrpSpPr/>
          <p:nvPr/>
        </p:nvGrpSpPr>
        <p:grpSpPr>
          <a:xfrm>
            <a:off x="478551" y="1290923"/>
            <a:ext cx="7624138" cy="3115983"/>
            <a:chOff x="478551" y="1290923"/>
            <a:chExt cx="7624138" cy="3115983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AFDE4811-DAAE-37E3-5D53-024D5FF3A0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b="42374"/>
            <a:stretch/>
          </p:blipFill>
          <p:spPr>
            <a:xfrm>
              <a:off x="478551" y="1297946"/>
              <a:ext cx="7624138" cy="3108960"/>
            </a:xfrm>
            <a:prstGeom prst="rect">
              <a:avLst/>
            </a:prstGeom>
          </p:spPr>
        </p:pic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977B89A1-149A-9CEB-99BC-FC52D78081F9}"/>
                </a:ext>
              </a:extLst>
            </p:cNvPr>
            <p:cNvGrpSpPr/>
            <p:nvPr/>
          </p:nvGrpSpPr>
          <p:grpSpPr>
            <a:xfrm>
              <a:off x="622443" y="1290923"/>
              <a:ext cx="4512306" cy="3115983"/>
              <a:chOff x="622443" y="1290923"/>
              <a:chExt cx="4512306" cy="3115983"/>
            </a:xfrm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1B2EE247-2347-A07C-B798-93A8914837F0}"/>
                  </a:ext>
                </a:extLst>
              </p:cNvPr>
              <p:cNvSpPr/>
              <p:nvPr/>
            </p:nvSpPr>
            <p:spPr>
              <a:xfrm>
                <a:off x="685800" y="1403262"/>
                <a:ext cx="2461098" cy="299662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Right Triangle 41">
                <a:extLst>
                  <a:ext uri="{FF2B5EF4-FFF2-40B4-BE49-F238E27FC236}">
                    <a16:creationId xmlns:a16="http://schemas.microsoft.com/office/drawing/2014/main" id="{ABAEA651-4381-EFBE-B451-60DFFB6EE086}"/>
                  </a:ext>
                </a:extLst>
              </p:cNvPr>
              <p:cNvSpPr/>
              <p:nvPr/>
            </p:nvSpPr>
            <p:spPr>
              <a:xfrm>
                <a:off x="623778" y="1290924"/>
                <a:ext cx="4510971" cy="3108959"/>
              </a:xfrm>
              <a:prstGeom prst="rtTriangl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Right Triangle 42">
                <a:extLst>
                  <a:ext uri="{FF2B5EF4-FFF2-40B4-BE49-F238E27FC236}">
                    <a16:creationId xmlns:a16="http://schemas.microsoft.com/office/drawing/2014/main" id="{55B40D95-AF17-1E40-8B25-8F973F937865}"/>
                  </a:ext>
                </a:extLst>
              </p:cNvPr>
              <p:cNvSpPr/>
              <p:nvPr/>
            </p:nvSpPr>
            <p:spPr>
              <a:xfrm rot="5400000">
                <a:off x="1041472" y="871894"/>
                <a:ext cx="3115983" cy="3954042"/>
              </a:xfrm>
              <a:prstGeom prst="rtTriangl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60B0BC17-7C3D-F9DF-548D-C0BD0FEE787D}"/>
              </a:ext>
            </a:extLst>
          </p:cNvPr>
          <p:cNvGrpSpPr/>
          <p:nvPr/>
        </p:nvGrpSpPr>
        <p:grpSpPr>
          <a:xfrm>
            <a:off x="806237" y="1276219"/>
            <a:ext cx="2146736" cy="3005430"/>
            <a:chOff x="806237" y="1427288"/>
            <a:chExt cx="2146736" cy="3005430"/>
          </a:xfrm>
        </p:grpSpPr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BD449401-9E76-1E49-D291-BEB9896A96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0"/>
            <a:srcRect l="26314" t="38217" r="38766" b="-298"/>
            <a:stretch/>
          </p:blipFill>
          <p:spPr>
            <a:xfrm>
              <a:off x="806237" y="1427288"/>
              <a:ext cx="2146736" cy="3005430"/>
            </a:xfrm>
            <a:prstGeom prst="rect">
              <a:avLst/>
            </a:prstGeom>
          </p:spPr>
        </p:pic>
        <p:pic>
          <p:nvPicPr>
            <p:cNvPr id="46" name="Picture 26" descr="Vietnam ">
              <a:extLst>
                <a:ext uri="{FF2B5EF4-FFF2-40B4-BE49-F238E27FC236}">
                  <a16:creationId xmlns:a16="http://schemas.microsoft.com/office/drawing/2014/main" id="{874E5441-45F4-B955-16E6-E5BF025FC2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7210" y="2725234"/>
              <a:ext cx="152123" cy="1521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7" name="Picture 28" descr="Thailand ">
              <a:extLst>
                <a:ext uri="{FF2B5EF4-FFF2-40B4-BE49-F238E27FC236}">
                  <a16:creationId xmlns:a16="http://schemas.microsoft.com/office/drawing/2014/main" id="{CFA1723B-EB8A-E914-C7AF-153F04C773D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9678" y="3352891"/>
              <a:ext cx="152123" cy="1521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Picture 30" descr="Laos ">
              <a:extLst>
                <a:ext uri="{FF2B5EF4-FFF2-40B4-BE49-F238E27FC236}">
                  <a16:creationId xmlns:a16="http://schemas.microsoft.com/office/drawing/2014/main" id="{710D1A66-DCF7-DBEA-6B23-1DD1D1C786A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0016" y="2873044"/>
              <a:ext cx="152124" cy="152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9" name="Picture 32" descr="Cambodia ">
              <a:extLst>
                <a:ext uri="{FF2B5EF4-FFF2-40B4-BE49-F238E27FC236}">
                  <a16:creationId xmlns:a16="http://schemas.microsoft.com/office/drawing/2014/main" id="{2199CF8E-CFB6-D763-E9B3-E2A86F5661D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0089" y="3506478"/>
              <a:ext cx="150487" cy="1504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0" name="Picture 34" descr="Myanmar ">
              <a:extLst>
                <a:ext uri="{FF2B5EF4-FFF2-40B4-BE49-F238E27FC236}">
                  <a16:creationId xmlns:a16="http://schemas.microsoft.com/office/drawing/2014/main" id="{76E3720C-9AFC-BE7E-5A76-093F44D854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415864" y="2725377"/>
              <a:ext cx="158530" cy="1585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" name="Picture 36" descr="China ">
              <a:extLst>
                <a:ext uri="{FF2B5EF4-FFF2-40B4-BE49-F238E27FC236}">
                  <a16:creationId xmlns:a16="http://schemas.microsoft.com/office/drawing/2014/main" id="{F0B3B058-8147-1332-1688-944459F2C9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9386" y="2061643"/>
              <a:ext cx="156323" cy="1563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A73536D8-48BB-70B4-5D7F-6F258F0F79A7}"/>
              </a:ext>
            </a:extLst>
          </p:cNvPr>
          <p:cNvSpPr txBox="1"/>
          <p:nvPr/>
        </p:nvSpPr>
        <p:spPr>
          <a:xfrm>
            <a:off x="609594" y="4154474"/>
            <a:ext cx="271866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Mekong River Basin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D82EB446-8CE5-BD39-43DF-C439DD37E210}"/>
              </a:ext>
            </a:extLst>
          </p:cNvPr>
          <p:cNvPicPr>
            <a:picLocks noChangeAspect="1"/>
          </p:cNvPicPr>
          <p:nvPr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40680"/>
          <a:stretch/>
        </p:blipFill>
        <p:spPr>
          <a:xfrm>
            <a:off x="478551" y="1297946"/>
            <a:ext cx="7624138" cy="3200400"/>
          </a:xfrm>
          <a:prstGeom prst="rect">
            <a:avLst/>
          </a:prstGeom>
        </p:spPr>
      </p:pic>
      <p:sp>
        <p:nvSpPr>
          <p:cNvPr id="4096" name="TextBox 4095">
            <a:extLst>
              <a:ext uri="{FF2B5EF4-FFF2-40B4-BE49-F238E27FC236}">
                <a16:creationId xmlns:a16="http://schemas.microsoft.com/office/drawing/2014/main" id="{D5D7A981-8F4A-DD94-E8D7-5B3505F9DD21}"/>
              </a:ext>
            </a:extLst>
          </p:cNvPr>
          <p:cNvSpPr txBox="1"/>
          <p:nvPr/>
        </p:nvSpPr>
        <p:spPr>
          <a:xfrm>
            <a:off x="5103366" y="4212106"/>
            <a:ext cx="29324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archived from </a:t>
            </a:r>
            <a:r>
              <a:rPr lang="en-US" sz="800" b="1" i="0" dirty="0">
                <a:solidFill>
                  <a:schemeClr val="bg2">
                    <a:lumMod val="9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McCracken and Wolf </a:t>
            </a:r>
            <a:r>
              <a:rPr lang="en-US" sz="800" b="0" i="0" dirty="0">
                <a:solidFill>
                  <a:schemeClr val="bg2">
                    <a:lumMod val="9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(2019)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6086FF2-B106-5ECC-5DF4-6C1E44780B85}"/>
              </a:ext>
            </a:extLst>
          </p:cNvPr>
          <p:cNvGrpSpPr/>
          <p:nvPr/>
        </p:nvGrpSpPr>
        <p:grpSpPr>
          <a:xfrm>
            <a:off x="8268251" y="1598550"/>
            <a:ext cx="472739" cy="472739"/>
            <a:chOff x="10678602" y="2515179"/>
            <a:chExt cx="914400" cy="914400"/>
          </a:xfrm>
        </p:grpSpPr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B01BC647-D68C-5F21-1C4A-89FBF16E8F90}"/>
                </a:ext>
              </a:extLst>
            </p:cNvPr>
            <p:cNvSpPr/>
            <p:nvPr/>
          </p:nvSpPr>
          <p:spPr>
            <a:xfrm>
              <a:off x="10678602" y="2515179"/>
              <a:ext cx="914400" cy="9144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1D7A35C3-81BA-AA3F-A9CE-A5E36C2C6C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7"/>
            <a:stretch>
              <a:fillRect/>
            </a:stretch>
          </p:blipFill>
          <p:spPr>
            <a:xfrm>
              <a:off x="10744199" y="2771069"/>
              <a:ext cx="787401" cy="4197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62742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2.59259E-6 L 3.95833E-6 0.09931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63" grpId="0" animBg="1"/>
      <p:bldP spid="1024" grpId="0" animBg="1"/>
      <p:bldP spid="1025" grpId="0" animBg="1"/>
      <p:bldP spid="7" grpId="0"/>
      <p:bldP spid="32" grpId="0"/>
      <p:bldP spid="52" grpId="0"/>
      <p:bldP spid="409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230CFAD0-5251-355A-77CF-7F5CF1216740}"/>
              </a:ext>
            </a:extLst>
          </p:cNvPr>
          <p:cNvGrpSpPr/>
          <p:nvPr/>
        </p:nvGrpSpPr>
        <p:grpSpPr>
          <a:xfrm>
            <a:off x="9996347" y="3836090"/>
            <a:ext cx="2058632" cy="400110"/>
            <a:chOff x="9996348" y="3837050"/>
            <a:chExt cx="2103660" cy="400110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D17616D7-3941-CB41-9E8D-3FAD901E55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996348" y="3860384"/>
              <a:ext cx="371475" cy="171450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445F8CC-561E-4E7D-DC45-22B3B6C54167}"/>
                </a:ext>
              </a:extLst>
            </p:cNvPr>
            <p:cNvSpPr txBox="1"/>
            <p:nvPr/>
          </p:nvSpPr>
          <p:spPr>
            <a:xfrm>
              <a:off x="10352312" y="3837050"/>
              <a:ext cx="174769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RS  discharge </a:t>
              </a:r>
            </a:p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(n = 0.045)</a:t>
              </a: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62DDD425-F517-554A-3FD9-A8A85E20F7A7}"/>
              </a:ext>
            </a:extLst>
          </p:cNvPr>
          <p:cNvGrpSpPr/>
          <p:nvPr/>
        </p:nvGrpSpPr>
        <p:grpSpPr>
          <a:xfrm>
            <a:off x="9996346" y="3836855"/>
            <a:ext cx="2058632" cy="400110"/>
            <a:chOff x="9996348" y="3837050"/>
            <a:chExt cx="2103660" cy="400110"/>
          </a:xfrm>
          <a:solidFill>
            <a:schemeClr val="bg1"/>
          </a:solidFill>
        </p:grpSpPr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F934A311-5778-C166-E790-8F94703B37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996348" y="3860384"/>
              <a:ext cx="371475" cy="171450"/>
            </a:xfrm>
            <a:prstGeom prst="rect">
              <a:avLst/>
            </a:prstGeom>
            <a:grpFill/>
          </p:spPr>
        </p:pic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5CE72E30-EA3B-3511-EC17-62AD5EC305DB}"/>
                </a:ext>
              </a:extLst>
            </p:cNvPr>
            <p:cNvSpPr txBox="1"/>
            <p:nvPr/>
          </p:nvSpPr>
          <p:spPr>
            <a:xfrm>
              <a:off x="10352312" y="3837050"/>
              <a:ext cx="1747696" cy="40011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RS  discharge </a:t>
              </a:r>
            </a:p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(n = 0.046)</a:t>
              </a:r>
            </a:p>
          </p:txBody>
        </p:sp>
      </p:grpSp>
      <p:pic>
        <p:nvPicPr>
          <p:cNvPr id="43" name="Picture 42">
            <a:extLst>
              <a:ext uri="{FF2B5EF4-FFF2-40B4-BE49-F238E27FC236}">
                <a16:creationId xmlns:a16="http://schemas.microsoft.com/office/drawing/2014/main" id="{5B857B97-CBC2-D58F-065D-C682EDA9B9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098" y="3222117"/>
            <a:ext cx="5425581" cy="273805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3501C0E1-EAC2-4555-DC3A-D80C815717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9098" y="3222118"/>
            <a:ext cx="5425582" cy="273805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29</a:t>
            </a:fld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590206-93A5-4621-C58C-5109FE910696}"/>
              </a:ext>
            </a:extLst>
          </p:cNvPr>
          <p:cNvSpPr txBox="1"/>
          <p:nvPr/>
        </p:nvSpPr>
        <p:spPr>
          <a:xfrm>
            <a:off x="1024248" y="404933"/>
            <a:ext cx="55285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F1C2051-020A-6E39-8683-4FFBF25DF9AB}"/>
              </a:ext>
            </a:extLst>
          </p:cNvPr>
          <p:cNvSpPr/>
          <p:nvPr/>
        </p:nvSpPr>
        <p:spPr>
          <a:xfrm>
            <a:off x="609832" y="387881"/>
            <a:ext cx="407995" cy="407995"/>
          </a:xfrm>
          <a:prstGeom prst="ellipse">
            <a:avLst/>
          </a:prstGeom>
          <a:gradFill flip="none" rotWithShape="1">
            <a:gsLst>
              <a:gs pos="25000">
                <a:srgbClr val="006766">
                  <a:lumMod val="90000"/>
                  <a:lumOff val="10000"/>
                </a:srgbClr>
              </a:gs>
              <a:gs pos="85000">
                <a:schemeClr val="accent2">
                  <a:lumMod val="99000"/>
                  <a:lumOff val="1000"/>
                </a:schemeClr>
              </a:gs>
              <a:gs pos="6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4FBFA7D-C6BA-626F-67F9-ADE622785802}"/>
              </a:ext>
            </a:extLst>
          </p:cNvPr>
          <p:cNvCxnSpPr>
            <a:cxnSpLocks/>
          </p:cNvCxnSpPr>
          <p:nvPr/>
        </p:nvCxnSpPr>
        <p:spPr>
          <a:xfrm>
            <a:off x="2094978" y="463796"/>
            <a:ext cx="0" cy="284957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4" name="TextBox 13">
            <a:hlinkClick r:id="" action="ppaction://noaction"/>
            <a:extLst>
              <a:ext uri="{FF2B5EF4-FFF2-40B4-BE49-F238E27FC236}">
                <a16:creationId xmlns:a16="http://schemas.microsoft.com/office/drawing/2014/main" id="{8B62B88C-A4FF-BBA4-B441-E828BC109A44}"/>
              </a:ext>
            </a:extLst>
          </p:cNvPr>
          <p:cNvSpPr txBox="1"/>
          <p:nvPr/>
        </p:nvSpPr>
        <p:spPr>
          <a:xfrm>
            <a:off x="2160346" y="475322"/>
            <a:ext cx="1856073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SG" sz="1400" dirty="0">
                <a:latin typeface="Arial" panose="020B0604020202020204" pitchFamily="34" charset="0"/>
                <a:cs typeface="Arial" panose="020B0604020202020204" pitchFamily="34" charset="0"/>
              </a:rPr>
              <a:t>Sensitivity Analysis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FF70987-760F-9F0B-CA48-5AA302FE9F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81" r="219"/>
          <a:stretch/>
        </p:blipFill>
        <p:spPr>
          <a:xfrm>
            <a:off x="479270" y="1299499"/>
            <a:ext cx="2917073" cy="4291412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1FA936A-4DBC-5B4B-06D4-22A7F91364FB}"/>
              </a:ext>
            </a:extLst>
          </p:cNvPr>
          <p:cNvSpPr txBox="1"/>
          <p:nvPr/>
        </p:nvSpPr>
        <p:spPr>
          <a:xfrm rot="16200000">
            <a:off x="3179282" y="4585353"/>
            <a:ext cx="19204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444500" algn="l"/>
                <a:tab pos="1717675" algn="l"/>
                <a:tab pos="2513013" algn="l"/>
              </a:tabLst>
            </a:pPr>
            <a:r>
              <a:rPr lang="en-US" sz="10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Virtual station</a:t>
            </a:r>
          </a:p>
        </p:txBody>
      </p: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A1CA33A4-C318-8C30-68B3-EC6580E060C0}"/>
              </a:ext>
            </a:extLst>
          </p:cNvPr>
          <p:cNvGrpSpPr/>
          <p:nvPr/>
        </p:nvGrpSpPr>
        <p:grpSpPr>
          <a:xfrm>
            <a:off x="4203891" y="1076191"/>
            <a:ext cx="5633974" cy="1839428"/>
            <a:chOff x="4367849" y="960859"/>
            <a:chExt cx="5633974" cy="1839428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ADC8B736-DDE6-4E2D-D0D4-113ABA872B2B}"/>
                </a:ext>
              </a:extLst>
            </p:cNvPr>
            <p:cNvGrpSpPr/>
            <p:nvPr/>
          </p:nvGrpSpPr>
          <p:grpSpPr>
            <a:xfrm>
              <a:off x="5737578" y="962257"/>
              <a:ext cx="1510457" cy="1838030"/>
              <a:chOff x="6169349" y="962257"/>
              <a:chExt cx="1510457" cy="1838030"/>
            </a:xfrm>
          </p:grpSpPr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255A2958-58B9-6F13-685F-FD6E41CC0830}"/>
                  </a:ext>
                </a:extLst>
              </p:cNvPr>
              <p:cNvGrpSpPr/>
              <p:nvPr/>
            </p:nvGrpSpPr>
            <p:grpSpPr>
              <a:xfrm>
                <a:off x="6169349" y="962257"/>
                <a:ext cx="1406470" cy="1838030"/>
                <a:chOff x="7496788" y="1527801"/>
                <a:chExt cx="1406470" cy="1838030"/>
              </a:xfrm>
            </p:grpSpPr>
            <p:grpSp>
              <p:nvGrpSpPr>
                <p:cNvPr id="38" name="Group 37">
                  <a:extLst>
                    <a:ext uri="{FF2B5EF4-FFF2-40B4-BE49-F238E27FC236}">
                      <a16:creationId xmlns:a16="http://schemas.microsoft.com/office/drawing/2014/main" id="{7B501E17-A8E4-D214-3729-4F3A94AAC976}"/>
                    </a:ext>
                  </a:extLst>
                </p:cNvPr>
                <p:cNvGrpSpPr/>
                <p:nvPr/>
              </p:nvGrpSpPr>
              <p:grpSpPr>
                <a:xfrm>
                  <a:off x="7653891" y="1821347"/>
                  <a:ext cx="1249367" cy="1514826"/>
                  <a:chOff x="7653891" y="2174049"/>
                  <a:chExt cx="1249367" cy="1514826"/>
                </a:xfrm>
              </p:grpSpPr>
              <p:pic>
                <p:nvPicPr>
                  <p:cNvPr id="39" name="Picture 38">
                    <a:extLst>
                      <a:ext uri="{FF2B5EF4-FFF2-40B4-BE49-F238E27FC236}">
                        <a16:creationId xmlns:a16="http://schemas.microsoft.com/office/drawing/2014/main" id="{A592B540-EF87-8A36-EDAD-CF248E24CA4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/>
                </p:blipFill>
                <p:spPr>
                  <a:xfrm>
                    <a:off x="7653891" y="2174049"/>
                    <a:ext cx="1243254" cy="1514826"/>
                  </a:xfrm>
                  <a:prstGeom prst="rect">
                    <a:avLst/>
                  </a:prstGeom>
                </p:spPr>
              </p:pic>
              <p:sp>
                <p:nvSpPr>
                  <p:cNvPr id="40" name="TextBox 39">
                    <a:extLst>
                      <a:ext uri="{FF2B5EF4-FFF2-40B4-BE49-F238E27FC236}">
                        <a16:creationId xmlns:a16="http://schemas.microsoft.com/office/drawing/2014/main" id="{8B04A832-538E-7AAB-48ED-6C031539363F}"/>
                      </a:ext>
                    </a:extLst>
                  </p:cNvPr>
                  <p:cNvSpPr txBox="1"/>
                  <p:nvPr/>
                </p:nvSpPr>
                <p:spPr>
                  <a:xfrm>
                    <a:off x="8430752" y="2558013"/>
                    <a:ext cx="472506" cy="2308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0.047</a:t>
                    </a:r>
                  </a:p>
                </p:txBody>
              </p:sp>
            </p:grpSp>
            <p:grpSp>
              <p:nvGrpSpPr>
                <p:cNvPr id="47" name="Group 46">
                  <a:extLst>
                    <a:ext uri="{FF2B5EF4-FFF2-40B4-BE49-F238E27FC236}">
                      <a16:creationId xmlns:a16="http://schemas.microsoft.com/office/drawing/2014/main" id="{550E6521-1719-83BE-E2B4-CB7F08395D80}"/>
                    </a:ext>
                  </a:extLst>
                </p:cNvPr>
                <p:cNvGrpSpPr/>
                <p:nvPr/>
              </p:nvGrpSpPr>
              <p:grpSpPr>
                <a:xfrm>
                  <a:off x="7496788" y="1527801"/>
                  <a:ext cx="647046" cy="1838030"/>
                  <a:chOff x="1858629" y="1875269"/>
                  <a:chExt cx="647046" cy="1838030"/>
                </a:xfrm>
              </p:grpSpPr>
              <p:sp>
                <p:nvSpPr>
                  <p:cNvPr id="48" name="TextBox 47">
                    <a:extLst>
                      <a:ext uri="{FF2B5EF4-FFF2-40B4-BE49-F238E27FC236}">
                        <a16:creationId xmlns:a16="http://schemas.microsoft.com/office/drawing/2014/main" id="{BF0C8B0F-D970-A630-F07F-773D8F737DE7}"/>
                      </a:ext>
                    </a:extLst>
                  </p:cNvPr>
                  <p:cNvSpPr txBox="1"/>
                  <p:nvPr/>
                </p:nvSpPr>
                <p:spPr>
                  <a:xfrm>
                    <a:off x="1858629" y="1956984"/>
                    <a:ext cx="647046" cy="175631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>
                      <a:lnSpc>
                        <a:spcPct val="110000"/>
                      </a:lnSpc>
                    </a:pPr>
                    <a:endParaRPr lang="en-SG" sz="9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ctr">
                      <a:lnSpc>
                        <a:spcPct val="110000"/>
                      </a:lnSpc>
                    </a:pPr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0.06</a:t>
                    </a:r>
                  </a:p>
                  <a:p>
                    <a:pPr algn="ctr">
                      <a:lnSpc>
                        <a:spcPct val="110000"/>
                      </a:lnSpc>
                    </a:pPr>
                    <a:endParaRPr lang="en-SG" sz="9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ctr">
                      <a:lnSpc>
                        <a:spcPct val="110000"/>
                      </a:lnSpc>
                    </a:pPr>
                    <a:endParaRPr lang="en-SG" sz="9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ctr">
                      <a:lnSpc>
                        <a:spcPct val="110000"/>
                      </a:lnSpc>
                    </a:pPr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0.05</a:t>
                    </a:r>
                  </a:p>
                  <a:p>
                    <a:pPr algn="ctr">
                      <a:lnSpc>
                        <a:spcPct val="110000"/>
                      </a:lnSpc>
                    </a:pPr>
                    <a:endParaRPr lang="en-SG" sz="9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ctr">
                      <a:lnSpc>
                        <a:spcPct val="110000"/>
                      </a:lnSpc>
                    </a:pPr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0.04</a:t>
                    </a:r>
                  </a:p>
                  <a:p>
                    <a:pPr algn="ctr">
                      <a:lnSpc>
                        <a:spcPct val="110000"/>
                      </a:lnSpc>
                    </a:pPr>
                    <a:endParaRPr lang="en-SG" sz="9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ctr">
                      <a:lnSpc>
                        <a:spcPct val="110000"/>
                      </a:lnSpc>
                    </a:pPr>
                    <a:endParaRPr lang="en-SG" sz="9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ctr">
                      <a:lnSpc>
                        <a:spcPct val="110000"/>
                      </a:lnSpc>
                    </a:pPr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0.03</a:t>
                    </a:r>
                  </a:p>
                  <a:p>
                    <a:pPr algn="ctr">
                      <a:lnSpc>
                        <a:spcPct val="110000"/>
                      </a:lnSpc>
                    </a:pPr>
                    <a:endParaRPr lang="en-SG" sz="9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9" name="TextBox 48">
                    <a:extLst>
                      <a:ext uri="{FF2B5EF4-FFF2-40B4-BE49-F238E27FC236}">
                        <a16:creationId xmlns:a16="http://schemas.microsoft.com/office/drawing/2014/main" id="{01338203-F015-C8C4-2BDE-EB5E05D76BEF}"/>
                      </a:ext>
                    </a:extLst>
                  </p:cNvPr>
                  <p:cNvSpPr txBox="1"/>
                  <p:nvPr/>
                </p:nvSpPr>
                <p:spPr>
                  <a:xfrm>
                    <a:off x="2065849" y="1875269"/>
                    <a:ext cx="235975" cy="23282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>
                      <a:lnSpc>
                        <a:spcPct val="110000"/>
                      </a:lnSpc>
                    </a:pPr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n</a:t>
                    </a:r>
                  </a:p>
                </p:txBody>
              </p:sp>
            </p:grpSp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77375CD1-3767-B1E0-5A03-9693D8410393}"/>
                    </a:ext>
                  </a:extLst>
                </p:cNvPr>
                <p:cNvSpPr txBox="1"/>
                <p:nvPr/>
              </p:nvSpPr>
              <p:spPr>
                <a:xfrm>
                  <a:off x="7581164" y="2816820"/>
                  <a:ext cx="472506" cy="20005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SG" sz="7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0.034</a:t>
                  </a:r>
                </a:p>
              </p:txBody>
            </p:sp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E02E7622-C814-A72D-7EB0-8D9C2CABDA24}"/>
                    </a:ext>
                  </a:extLst>
                </p:cNvPr>
                <p:cNvSpPr txBox="1"/>
                <p:nvPr/>
              </p:nvSpPr>
              <p:spPr>
                <a:xfrm>
                  <a:off x="8026374" y="1528027"/>
                  <a:ext cx="780038" cy="2308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TRMSE</a:t>
                  </a:r>
                </a:p>
              </p:txBody>
            </p:sp>
          </p:grp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813123AA-1915-2518-ED5C-16E3FB795B22}"/>
                  </a:ext>
                </a:extLst>
              </p:cNvPr>
              <p:cNvSpPr txBox="1"/>
              <p:nvPr/>
            </p:nvSpPr>
            <p:spPr>
              <a:xfrm>
                <a:off x="6557883" y="2522935"/>
                <a:ext cx="1121923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SG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0     10     20     30</a:t>
                </a:r>
              </a:p>
            </p:txBody>
          </p: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486C5BB4-1589-4779-2A90-E1F84F0445E7}"/>
                </a:ext>
              </a:extLst>
            </p:cNvPr>
            <p:cNvGrpSpPr/>
            <p:nvPr/>
          </p:nvGrpSpPr>
          <p:grpSpPr>
            <a:xfrm>
              <a:off x="7108618" y="960859"/>
              <a:ext cx="1510972" cy="1838030"/>
              <a:chOff x="6196199" y="3633844"/>
              <a:chExt cx="1510972" cy="1838030"/>
            </a:xfrm>
          </p:grpSpPr>
          <p:grpSp>
            <p:nvGrpSpPr>
              <p:cNvPr id="64" name="Group 63">
                <a:extLst>
                  <a:ext uri="{FF2B5EF4-FFF2-40B4-BE49-F238E27FC236}">
                    <a16:creationId xmlns:a16="http://schemas.microsoft.com/office/drawing/2014/main" id="{010C9B1E-9835-D4A0-EBF2-0ED94807ED5E}"/>
                  </a:ext>
                </a:extLst>
              </p:cNvPr>
              <p:cNvGrpSpPr/>
              <p:nvPr/>
            </p:nvGrpSpPr>
            <p:grpSpPr>
              <a:xfrm>
                <a:off x="6353302" y="3927390"/>
                <a:ext cx="1249367" cy="1514826"/>
                <a:chOff x="7653891" y="2174049"/>
                <a:chExt cx="1249367" cy="1514826"/>
              </a:xfrm>
            </p:grpSpPr>
            <p:pic>
              <p:nvPicPr>
                <p:cNvPr id="81" name="Picture 80">
                  <a:extLst>
                    <a:ext uri="{FF2B5EF4-FFF2-40B4-BE49-F238E27FC236}">
                      <a16:creationId xmlns:a16="http://schemas.microsoft.com/office/drawing/2014/main" id="{414F57B5-CF19-9315-A20E-F2F5E1CF2D4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7653891" y="2174049"/>
                  <a:ext cx="1243253" cy="1514826"/>
                </a:xfrm>
                <a:prstGeom prst="rect">
                  <a:avLst/>
                </a:prstGeom>
              </p:spPr>
            </p:pic>
            <p:sp>
              <p:nvSpPr>
                <p:cNvPr id="82" name="TextBox 81">
                  <a:extLst>
                    <a:ext uri="{FF2B5EF4-FFF2-40B4-BE49-F238E27FC236}">
                      <a16:creationId xmlns:a16="http://schemas.microsoft.com/office/drawing/2014/main" id="{0972BF03-7170-7DA7-6427-E6F3F6230B40}"/>
                    </a:ext>
                  </a:extLst>
                </p:cNvPr>
                <p:cNvSpPr txBox="1"/>
                <p:nvPr/>
              </p:nvSpPr>
              <p:spPr>
                <a:xfrm>
                  <a:off x="8430752" y="2331587"/>
                  <a:ext cx="472506" cy="2308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0.052</a:t>
                  </a:r>
                </a:p>
              </p:txBody>
            </p:sp>
          </p:grpSp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F4260C82-0323-549C-C08D-918891DEAED5}"/>
                  </a:ext>
                </a:extLst>
              </p:cNvPr>
              <p:cNvGrpSpPr/>
              <p:nvPr/>
            </p:nvGrpSpPr>
            <p:grpSpPr>
              <a:xfrm>
                <a:off x="6196199" y="3633844"/>
                <a:ext cx="647046" cy="1838030"/>
                <a:chOff x="1858629" y="1875269"/>
                <a:chExt cx="647046" cy="1838030"/>
              </a:xfrm>
            </p:grpSpPr>
            <p:sp>
              <p:nvSpPr>
                <p:cNvPr id="68" name="TextBox 67">
                  <a:extLst>
                    <a:ext uri="{FF2B5EF4-FFF2-40B4-BE49-F238E27FC236}">
                      <a16:creationId xmlns:a16="http://schemas.microsoft.com/office/drawing/2014/main" id="{7D96EE85-D1F4-1916-19C7-7944DB487043}"/>
                    </a:ext>
                  </a:extLst>
                </p:cNvPr>
                <p:cNvSpPr txBox="1"/>
                <p:nvPr/>
              </p:nvSpPr>
              <p:spPr>
                <a:xfrm>
                  <a:off x="1858629" y="1956984"/>
                  <a:ext cx="647046" cy="175631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110000"/>
                    </a:lnSpc>
                  </a:pPr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0.06</a:t>
                  </a:r>
                </a:p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110000"/>
                    </a:lnSpc>
                  </a:pPr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0.05</a:t>
                  </a:r>
                </a:p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110000"/>
                    </a:lnSpc>
                  </a:pPr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0.04</a:t>
                  </a:r>
                </a:p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110000"/>
                    </a:lnSpc>
                  </a:pPr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0.03</a:t>
                  </a:r>
                </a:p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9" name="TextBox 68">
                  <a:extLst>
                    <a:ext uri="{FF2B5EF4-FFF2-40B4-BE49-F238E27FC236}">
                      <a16:creationId xmlns:a16="http://schemas.microsoft.com/office/drawing/2014/main" id="{6CAB3001-39EC-D0D3-25B7-FC207FEDB6B1}"/>
                    </a:ext>
                  </a:extLst>
                </p:cNvPr>
                <p:cNvSpPr txBox="1"/>
                <p:nvPr/>
              </p:nvSpPr>
              <p:spPr>
                <a:xfrm>
                  <a:off x="2065849" y="1875269"/>
                  <a:ext cx="235975" cy="23282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n</a:t>
                  </a:r>
                </a:p>
              </p:txBody>
            </p:sp>
          </p:grp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B4625D06-087F-712D-44F1-10B54472BA80}"/>
                  </a:ext>
                </a:extLst>
              </p:cNvPr>
              <p:cNvSpPr txBox="1"/>
              <p:nvPr/>
            </p:nvSpPr>
            <p:spPr>
              <a:xfrm>
                <a:off x="6280575" y="4787696"/>
                <a:ext cx="472506" cy="2000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SG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0.037</a:t>
                </a: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F7043961-90C4-4C04-62CE-1929D9141BB3}"/>
                  </a:ext>
                </a:extLst>
              </p:cNvPr>
              <p:cNvSpPr txBox="1"/>
              <p:nvPr/>
            </p:nvSpPr>
            <p:spPr>
              <a:xfrm>
                <a:off x="6753081" y="3635833"/>
                <a:ext cx="719067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SG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MSDE</a:t>
                </a:r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7C974BA9-EB53-0A7E-FF2B-A01E87E898ED}"/>
                  </a:ext>
                </a:extLst>
              </p:cNvPr>
              <p:cNvSpPr txBox="1"/>
              <p:nvPr/>
            </p:nvSpPr>
            <p:spPr>
              <a:xfrm>
                <a:off x="6585248" y="5204243"/>
                <a:ext cx="1121923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SG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0     10     20     30</a:t>
                </a:r>
              </a:p>
            </p:txBody>
          </p: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F525A26C-4606-65B3-2051-B01E593E92B5}"/>
                </a:ext>
              </a:extLst>
            </p:cNvPr>
            <p:cNvGrpSpPr/>
            <p:nvPr/>
          </p:nvGrpSpPr>
          <p:grpSpPr>
            <a:xfrm>
              <a:off x="4367849" y="960859"/>
              <a:ext cx="1506724" cy="1838030"/>
              <a:chOff x="4765500" y="960859"/>
              <a:chExt cx="1506724" cy="1838030"/>
            </a:xfrm>
          </p:grpSpPr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F9657817-F316-6434-07CB-0FFC8BF8A727}"/>
                  </a:ext>
                </a:extLst>
              </p:cNvPr>
              <p:cNvGrpSpPr/>
              <p:nvPr/>
            </p:nvGrpSpPr>
            <p:grpSpPr>
              <a:xfrm>
                <a:off x="4765500" y="960859"/>
                <a:ext cx="1406470" cy="1838030"/>
                <a:chOff x="6521598" y="1175656"/>
                <a:chExt cx="1406470" cy="1838030"/>
              </a:xfrm>
            </p:grpSpPr>
            <p:pic>
              <p:nvPicPr>
                <p:cNvPr id="15" name="Picture 14">
                  <a:extLst>
                    <a:ext uri="{FF2B5EF4-FFF2-40B4-BE49-F238E27FC236}">
                      <a16:creationId xmlns:a16="http://schemas.microsoft.com/office/drawing/2014/main" id="{1268C1B1-3B89-538F-7461-35684D5353B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6678701" y="1469202"/>
                  <a:ext cx="1243254" cy="1514827"/>
                </a:xfrm>
                <a:prstGeom prst="rect">
                  <a:avLst/>
                </a:prstGeom>
              </p:spPr>
            </p:pic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FE093741-2E40-C8D3-76F8-FB0B44B48FDE}"/>
                    </a:ext>
                  </a:extLst>
                </p:cNvPr>
                <p:cNvGrpSpPr/>
                <p:nvPr/>
              </p:nvGrpSpPr>
              <p:grpSpPr>
                <a:xfrm>
                  <a:off x="6521598" y="1175656"/>
                  <a:ext cx="647046" cy="1838030"/>
                  <a:chOff x="1858629" y="1875269"/>
                  <a:chExt cx="647046" cy="1838030"/>
                </a:xfrm>
              </p:grpSpPr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25D4EDCA-3A74-A7C8-4150-DC3006F18E01}"/>
                      </a:ext>
                    </a:extLst>
                  </p:cNvPr>
                  <p:cNvSpPr txBox="1"/>
                  <p:nvPr/>
                </p:nvSpPr>
                <p:spPr>
                  <a:xfrm>
                    <a:off x="1858629" y="1956984"/>
                    <a:ext cx="647046" cy="175631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>
                      <a:lnSpc>
                        <a:spcPct val="110000"/>
                      </a:lnSpc>
                    </a:pPr>
                    <a:endParaRPr lang="en-SG" sz="9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ctr">
                      <a:lnSpc>
                        <a:spcPct val="110000"/>
                      </a:lnSpc>
                    </a:pPr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0.06</a:t>
                    </a:r>
                  </a:p>
                  <a:p>
                    <a:pPr algn="ctr">
                      <a:lnSpc>
                        <a:spcPct val="110000"/>
                      </a:lnSpc>
                    </a:pPr>
                    <a:endParaRPr lang="en-SG" sz="9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ctr">
                      <a:lnSpc>
                        <a:spcPct val="110000"/>
                      </a:lnSpc>
                    </a:pPr>
                    <a:endParaRPr lang="en-SG" sz="9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ctr">
                      <a:lnSpc>
                        <a:spcPct val="110000"/>
                      </a:lnSpc>
                    </a:pPr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0.05</a:t>
                    </a:r>
                  </a:p>
                  <a:p>
                    <a:pPr algn="ctr">
                      <a:lnSpc>
                        <a:spcPct val="110000"/>
                      </a:lnSpc>
                    </a:pPr>
                    <a:endParaRPr lang="en-SG" sz="9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ctr">
                      <a:lnSpc>
                        <a:spcPct val="110000"/>
                      </a:lnSpc>
                    </a:pPr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0.04</a:t>
                    </a:r>
                  </a:p>
                  <a:p>
                    <a:pPr algn="ctr">
                      <a:lnSpc>
                        <a:spcPct val="110000"/>
                      </a:lnSpc>
                    </a:pPr>
                    <a:endParaRPr lang="en-SG" sz="9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ctr">
                      <a:lnSpc>
                        <a:spcPct val="110000"/>
                      </a:lnSpc>
                    </a:pPr>
                    <a:endParaRPr lang="en-SG" sz="9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 algn="ctr">
                      <a:lnSpc>
                        <a:spcPct val="110000"/>
                      </a:lnSpc>
                    </a:pPr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0.03</a:t>
                    </a:r>
                  </a:p>
                  <a:p>
                    <a:pPr algn="ctr">
                      <a:lnSpc>
                        <a:spcPct val="110000"/>
                      </a:lnSpc>
                    </a:pPr>
                    <a:endParaRPr lang="en-SG" sz="9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5A53CAEC-3476-CD3A-C0D3-A18E959524C3}"/>
                      </a:ext>
                    </a:extLst>
                  </p:cNvPr>
                  <p:cNvSpPr txBox="1"/>
                  <p:nvPr/>
                </p:nvSpPr>
                <p:spPr>
                  <a:xfrm>
                    <a:off x="2065849" y="1875269"/>
                    <a:ext cx="235975" cy="23282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>
                      <a:lnSpc>
                        <a:spcPct val="110000"/>
                      </a:lnSpc>
                    </a:pPr>
                    <a:r>
                      <a:rPr lang="en-SG" sz="9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n</a:t>
                    </a:r>
                  </a:p>
                </p:txBody>
              </p:sp>
            </p:grpSp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43E8A074-3BDA-6B22-CACE-E8E78F9695BC}"/>
                    </a:ext>
                  </a:extLst>
                </p:cNvPr>
                <p:cNvSpPr txBox="1"/>
                <p:nvPr/>
              </p:nvSpPr>
              <p:spPr>
                <a:xfrm>
                  <a:off x="7455562" y="2187119"/>
                  <a:ext cx="472506" cy="2308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0.039</a:t>
                  </a:r>
                </a:p>
              </p:txBody>
            </p:sp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D84A40CA-7BD8-8F71-A47A-465BC7BC3848}"/>
                    </a:ext>
                  </a:extLst>
                </p:cNvPr>
                <p:cNvSpPr txBox="1"/>
                <p:nvPr/>
              </p:nvSpPr>
              <p:spPr>
                <a:xfrm>
                  <a:off x="6603344" y="1669736"/>
                  <a:ext cx="472506" cy="20005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SG" sz="7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0.054</a:t>
                  </a:r>
                </a:p>
              </p:txBody>
            </p:sp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CEFA9F07-D5AC-7574-9573-6B7986C01D1F}"/>
                    </a:ext>
                  </a:extLst>
                </p:cNvPr>
                <p:cNvSpPr txBox="1"/>
                <p:nvPr/>
              </p:nvSpPr>
              <p:spPr>
                <a:xfrm>
                  <a:off x="7048554" y="1178199"/>
                  <a:ext cx="783071" cy="2308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NSE</a:t>
                  </a:r>
                </a:p>
              </p:txBody>
            </p:sp>
          </p:grp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D2CD2ECA-87E8-ED8D-47F9-6CD8B33A7233}"/>
                  </a:ext>
                </a:extLst>
              </p:cNvPr>
              <p:cNvSpPr txBox="1"/>
              <p:nvPr/>
            </p:nvSpPr>
            <p:spPr>
              <a:xfrm>
                <a:off x="5150301" y="2521047"/>
                <a:ext cx="1121923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SG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0     10     20     30</a:t>
                </a:r>
              </a:p>
            </p:txBody>
          </p:sp>
        </p:grp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1DBCA6EE-8EFF-4E22-7152-A864EFC2964C}"/>
                </a:ext>
              </a:extLst>
            </p:cNvPr>
            <p:cNvGrpSpPr/>
            <p:nvPr/>
          </p:nvGrpSpPr>
          <p:grpSpPr>
            <a:xfrm>
              <a:off x="8481787" y="961617"/>
              <a:ext cx="1520036" cy="1838030"/>
              <a:chOff x="7491024" y="4003923"/>
              <a:chExt cx="1520036" cy="1838030"/>
            </a:xfrm>
          </p:grpSpPr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6831C115-27FD-5A54-F44D-CDF4126A83C0}"/>
                  </a:ext>
                </a:extLst>
              </p:cNvPr>
              <p:cNvGrpSpPr/>
              <p:nvPr/>
            </p:nvGrpSpPr>
            <p:grpSpPr>
              <a:xfrm>
                <a:off x="7648127" y="4297469"/>
                <a:ext cx="1249367" cy="1514825"/>
                <a:chOff x="7653891" y="2174049"/>
                <a:chExt cx="1249367" cy="1514825"/>
              </a:xfrm>
            </p:grpSpPr>
            <p:pic>
              <p:nvPicPr>
                <p:cNvPr id="116" name="Picture 115">
                  <a:extLst>
                    <a:ext uri="{FF2B5EF4-FFF2-40B4-BE49-F238E27FC236}">
                      <a16:creationId xmlns:a16="http://schemas.microsoft.com/office/drawing/2014/main" id="{0AC33B03-02B9-B213-0E95-7371BAE8686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7653891" y="2174049"/>
                  <a:ext cx="1243253" cy="1514825"/>
                </a:xfrm>
                <a:prstGeom prst="rect">
                  <a:avLst/>
                </a:prstGeom>
              </p:spPr>
            </p:pic>
            <p:sp>
              <p:nvSpPr>
                <p:cNvPr id="117" name="TextBox 116">
                  <a:extLst>
                    <a:ext uri="{FF2B5EF4-FFF2-40B4-BE49-F238E27FC236}">
                      <a16:creationId xmlns:a16="http://schemas.microsoft.com/office/drawing/2014/main" id="{C2CF243A-36AC-44B9-941C-0575FB29572D}"/>
                    </a:ext>
                  </a:extLst>
                </p:cNvPr>
                <p:cNvSpPr txBox="1"/>
                <p:nvPr/>
              </p:nvSpPr>
              <p:spPr>
                <a:xfrm>
                  <a:off x="8430752" y="2705297"/>
                  <a:ext cx="472506" cy="2308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0.043</a:t>
                  </a:r>
                </a:p>
              </p:txBody>
            </p:sp>
          </p:grpSp>
          <p:grpSp>
            <p:nvGrpSpPr>
              <p:cNvPr id="100" name="Group 99">
                <a:extLst>
                  <a:ext uri="{FF2B5EF4-FFF2-40B4-BE49-F238E27FC236}">
                    <a16:creationId xmlns:a16="http://schemas.microsoft.com/office/drawing/2014/main" id="{8FACE3DF-B8D2-E244-985A-C3310875C198}"/>
                  </a:ext>
                </a:extLst>
              </p:cNvPr>
              <p:cNvGrpSpPr/>
              <p:nvPr/>
            </p:nvGrpSpPr>
            <p:grpSpPr>
              <a:xfrm>
                <a:off x="7491024" y="4003923"/>
                <a:ext cx="647046" cy="1838030"/>
                <a:chOff x="1858629" y="1875269"/>
                <a:chExt cx="647046" cy="1838030"/>
              </a:xfrm>
            </p:grpSpPr>
            <p:sp>
              <p:nvSpPr>
                <p:cNvPr id="104" name="TextBox 103">
                  <a:extLst>
                    <a:ext uri="{FF2B5EF4-FFF2-40B4-BE49-F238E27FC236}">
                      <a16:creationId xmlns:a16="http://schemas.microsoft.com/office/drawing/2014/main" id="{081CAD92-AFEF-6F18-21B6-AB7489E42BAA}"/>
                    </a:ext>
                  </a:extLst>
                </p:cNvPr>
                <p:cNvSpPr txBox="1"/>
                <p:nvPr/>
              </p:nvSpPr>
              <p:spPr>
                <a:xfrm>
                  <a:off x="2065849" y="1875269"/>
                  <a:ext cx="235975" cy="23282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n</a:t>
                  </a:r>
                </a:p>
              </p:txBody>
            </p:sp>
            <p:sp>
              <p:nvSpPr>
                <p:cNvPr id="103" name="TextBox 102">
                  <a:extLst>
                    <a:ext uri="{FF2B5EF4-FFF2-40B4-BE49-F238E27FC236}">
                      <a16:creationId xmlns:a16="http://schemas.microsoft.com/office/drawing/2014/main" id="{3D70263B-4E93-8F43-2156-51AAA3AF8217}"/>
                    </a:ext>
                  </a:extLst>
                </p:cNvPr>
                <p:cNvSpPr txBox="1"/>
                <p:nvPr/>
              </p:nvSpPr>
              <p:spPr>
                <a:xfrm>
                  <a:off x="1858629" y="1956984"/>
                  <a:ext cx="647046" cy="175631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110000"/>
                    </a:lnSpc>
                  </a:pPr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0.06</a:t>
                  </a:r>
                </a:p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110000"/>
                    </a:lnSpc>
                  </a:pPr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0.05</a:t>
                  </a:r>
                </a:p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110000"/>
                    </a:lnSpc>
                  </a:pPr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0.04</a:t>
                  </a:r>
                </a:p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110000"/>
                    </a:lnSpc>
                  </a:pPr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0.03</a:t>
                  </a:r>
                </a:p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01" name="TextBox 100">
                <a:extLst>
                  <a:ext uri="{FF2B5EF4-FFF2-40B4-BE49-F238E27FC236}">
                    <a16:creationId xmlns:a16="http://schemas.microsoft.com/office/drawing/2014/main" id="{97D45D47-7C56-3747-9A0D-E9401D73A951}"/>
                  </a:ext>
                </a:extLst>
              </p:cNvPr>
              <p:cNvSpPr txBox="1"/>
              <p:nvPr/>
            </p:nvSpPr>
            <p:spPr>
              <a:xfrm>
                <a:off x="7575400" y="5324750"/>
                <a:ext cx="472506" cy="2000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SG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0.033</a:t>
                </a:r>
              </a:p>
            </p:txBody>
          </p: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10E56483-68FC-0617-0E34-BD7375E69BB4}"/>
                  </a:ext>
                </a:extLst>
              </p:cNvPr>
              <p:cNvSpPr txBox="1"/>
              <p:nvPr/>
            </p:nvSpPr>
            <p:spPr>
              <a:xfrm>
                <a:off x="7584058" y="4361557"/>
                <a:ext cx="472506" cy="2000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SG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0.059</a:t>
                </a: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343E8981-FABB-EBA7-3586-85B33DB39E70}"/>
                  </a:ext>
                </a:extLst>
              </p:cNvPr>
              <p:cNvSpPr txBox="1"/>
              <p:nvPr/>
            </p:nvSpPr>
            <p:spPr>
              <a:xfrm>
                <a:off x="7889137" y="5566174"/>
                <a:ext cx="1121923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SG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0     10     20     30</a:t>
                </a:r>
              </a:p>
            </p:txBody>
          </p:sp>
          <p:sp>
            <p:nvSpPr>
              <p:cNvPr id="124" name="TextBox 123">
                <a:extLst>
                  <a:ext uri="{FF2B5EF4-FFF2-40B4-BE49-F238E27FC236}">
                    <a16:creationId xmlns:a16="http://schemas.microsoft.com/office/drawing/2014/main" id="{1A7C2C57-3F3A-A089-EF6E-64B8DCBA5BF4}"/>
                  </a:ext>
                </a:extLst>
              </p:cNvPr>
              <p:cNvSpPr txBox="1"/>
              <p:nvPr/>
            </p:nvSpPr>
            <p:spPr>
              <a:xfrm>
                <a:off x="7942640" y="4006732"/>
                <a:ext cx="880637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SG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ROCE</a:t>
                </a:r>
              </a:p>
            </p:txBody>
          </p:sp>
        </p:grpSp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77207C78-39C7-F4A1-DA77-0D8A340B6890}"/>
              </a:ext>
            </a:extLst>
          </p:cNvPr>
          <p:cNvGrpSpPr/>
          <p:nvPr/>
        </p:nvGrpSpPr>
        <p:grpSpPr>
          <a:xfrm>
            <a:off x="10088434" y="1016875"/>
            <a:ext cx="1520036" cy="1897168"/>
            <a:chOff x="8564212" y="3771546"/>
            <a:chExt cx="1520036" cy="1897168"/>
          </a:xfrm>
        </p:grpSpPr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911A2332-B19F-F9E3-B053-48339A52CD99}"/>
                </a:ext>
              </a:extLst>
            </p:cNvPr>
            <p:cNvGrpSpPr/>
            <p:nvPr/>
          </p:nvGrpSpPr>
          <p:grpSpPr>
            <a:xfrm>
              <a:off x="8564212" y="3830684"/>
              <a:ext cx="1520036" cy="1838030"/>
              <a:chOff x="7491024" y="4003923"/>
              <a:chExt cx="1520036" cy="1838030"/>
            </a:xfrm>
          </p:grpSpPr>
          <p:grpSp>
            <p:nvGrpSpPr>
              <p:cNvPr id="129" name="Group 128">
                <a:extLst>
                  <a:ext uri="{FF2B5EF4-FFF2-40B4-BE49-F238E27FC236}">
                    <a16:creationId xmlns:a16="http://schemas.microsoft.com/office/drawing/2014/main" id="{6B4D10B5-B911-0AB4-6DA7-88BA6A7A9335}"/>
                  </a:ext>
                </a:extLst>
              </p:cNvPr>
              <p:cNvGrpSpPr/>
              <p:nvPr/>
            </p:nvGrpSpPr>
            <p:grpSpPr>
              <a:xfrm>
                <a:off x="7659339" y="4297469"/>
                <a:ext cx="1238155" cy="1514825"/>
                <a:chOff x="7665103" y="2174049"/>
                <a:chExt cx="1238155" cy="1514825"/>
              </a:xfrm>
            </p:grpSpPr>
            <p:pic>
              <p:nvPicPr>
                <p:cNvPr id="137" name="Picture 136">
                  <a:extLst>
                    <a:ext uri="{FF2B5EF4-FFF2-40B4-BE49-F238E27FC236}">
                      <a16:creationId xmlns:a16="http://schemas.microsoft.com/office/drawing/2014/main" id="{0285DD48-B3A1-3F20-4773-3A6882BFE0F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7665103" y="2174049"/>
                  <a:ext cx="1220829" cy="1514825"/>
                </a:xfrm>
                <a:prstGeom prst="rect">
                  <a:avLst/>
                </a:prstGeom>
              </p:spPr>
            </p:pic>
            <p:sp>
              <p:nvSpPr>
                <p:cNvPr id="138" name="TextBox 137">
                  <a:extLst>
                    <a:ext uri="{FF2B5EF4-FFF2-40B4-BE49-F238E27FC236}">
                      <a16:creationId xmlns:a16="http://schemas.microsoft.com/office/drawing/2014/main" id="{B4E4C14A-A55F-891F-3BCA-72F610D5A914}"/>
                    </a:ext>
                  </a:extLst>
                </p:cNvPr>
                <p:cNvSpPr txBox="1"/>
                <p:nvPr/>
              </p:nvSpPr>
              <p:spPr>
                <a:xfrm>
                  <a:off x="8430752" y="2609885"/>
                  <a:ext cx="472506" cy="2308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0.046</a:t>
                  </a:r>
                </a:p>
              </p:txBody>
            </p:sp>
          </p:grpSp>
          <p:grpSp>
            <p:nvGrpSpPr>
              <p:cNvPr id="130" name="Group 129">
                <a:extLst>
                  <a:ext uri="{FF2B5EF4-FFF2-40B4-BE49-F238E27FC236}">
                    <a16:creationId xmlns:a16="http://schemas.microsoft.com/office/drawing/2014/main" id="{B2B94251-871D-927F-9AEF-A2FBA3F9DFC3}"/>
                  </a:ext>
                </a:extLst>
              </p:cNvPr>
              <p:cNvGrpSpPr/>
              <p:nvPr/>
            </p:nvGrpSpPr>
            <p:grpSpPr>
              <a:xfrm>
                <a:off x="7491024" y="4003923"/>
                <a:ext cx="647046" cy="1838030"/>
                <a:chOff x="1858629" y="1875269"/>
                <a:chExt cx="647046" cy="1838030"/>
              </a:xfrm>
            </p:grpSpPr>
            <p:sp>
              <p:nvSpPr>
                <p:cNvPr id="135" name="TextBox 134">
                  <a:extLst>
                    <a:ext uri="{FF2B5EF4-FFF2-40B4-BE49-F238E27FC236}">
                      <a16:creationId xmlns:a16="http://schemas.microsoft.com/office/drawing/2014/main" id="{836BAC9B-1690-CC61-90DC-ACFA8B37E099}"/>
                    </a:ext>
                  </a:extLst>
                </p:cNvPr>
                <p:cNvSpPr txBox="1"/>
                <p:nvPr/>
              </p:nvSpPr>
              <p:spPr>
                <a:xfrm>
                  <a:off x="2065849" y="1875269"/>
                  <a:ext cx="235975" cy="23282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n</a:t>
                  </a:r>
                </a:p>
              </p:txBody>
            </p:sp>
            <p:sp>
              <p:nvSpPr>
                <p:cNvPr id="136" name="TextBox 135">
                  <a:extLst>
                    <a:ext uri="{FF2B5EF4-FFF2-40B4-BE49-F238E27FC236}">
                      <a16:creationId xmlns:a16="http://schemas.microsoft.com/office/drawing/2014/main" id="{B5C00DAB-90DC-AF2B-7E1E-48F68DEE663F}"/>
                    </a:ext>
                  </a:extLst>
                </p:cNvPr>
                <p:cNvSpPr txBox="1"/>
                <p:nvPr/>
              </p:nvSpPr>
              <p:spPr>
                <a:xfrm>
                  <a:off x="1858629" y="1956984"/>
                  <a:ext cx="647046" cy="175631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110000"/>
                    </a:lnSpc>
                  </a:pPr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0.06</a:t>
                  </a:r>
                </a:p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110000"/>
                    </a:lnSpc>
                  </a:pPr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0.05</a:t>
                  </a:r>
                </a:p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110000"/>
                    </a:lnSpc>
                  </a:pPr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0.04</a:t>
                  </a:r>
                </a:p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>
                    <a:lnSpc>
                      <a:spcPct val="110000"/>
                    </a:lnSpc>
                  </a:pPr>
                  <a:r>
                    <a:rPr lang="en-SG" sz="9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0.03</a:t>
                  </a:r>
                </a:p>
                <a:p>
                  <a:pPr algn="ctr">
                    <a:lnSpc>
                      <a:spcPct val="110000"/>
                    </a:lnSpc>
                  </a:pPr>
                  <a:endParaRPr lang="en-SG" sz="9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D8F41A18-2CF5-22CF-83DC-84820CF6E3D5}"/>
                  </a:ext>
                </a:extLst>
              </p:cNvPr>
              <p:cNvSpPr txBox="1"/>
              <p:nvPr/>
            </p:nvSpPr>
            <p:spPr>
              <a:xfrm>
                <a:off x="7578448" y="4562681"/>
                <a:ext cx="472506" cy="2000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SG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0.052</a:t>
                </a:r>
              </a:p>
            </p:txBody>
          </p:sp>
          <p:sp>
            <p:nvSpPr>
              <p:cNvPr id="133" name="TextBox 132">
                <a:extLst>
                  <a:ext uri="{FF2B5EF4-FFF2-40B4-BE49-F238E27FC236}">
                    <a16:creationId xmlns:a16="http://schemas.microsoft.com/office/drawing/2014/main" id="{8225A759-F1E3-5719-634E-D8925CF2E767}"/>
                  </a:ext>
                </a:extLst>
              </p:cNvPr>
              <p:cNvSpPr txBox="1"/>
              <p:nvPr/>
            </p:nvSpPr>
            <p:spPr>
              <a:xfrm>
                <a:off x="7889137" y="5566174"/>
                <a:ext cx="1121923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SG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0       3      6       9</a:t>
                </a:r>
              </a:p>
            </p:txBody>
          </p:sp>
        </p:grpSp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6F6584F7-08C6-8633-29C1-0551CBF0A25E}"/>
                </a:ext>
              </a:extLst>
            </p:cNvPr>
            <p:cNvGrpSpPr/>
            <p:nvPr/>
          </p:nvGrpSpPr>
          <p:grpSpPr>
            <a:xfrm>
              <a:off x="9192616" y="3907936"/>
              <a:ext cx="706672" cy="230832"/>
              <a:chOff x="2681985" y="1319961"/>
              <a:chExt cx="706672" cy="230832"/>
            </a:xfrm>
          </p:grpSpPr>
          <p:pic>
            <p:nvPicPr>
              <p:cNvPr id="140" name="Picture 139">
                <a:extLst>
                  <a:ext uri="{FF2B5EF4-FFF2-40B4-BE49-F238E27FC236}">
                    <a16:creationId xmlns:a16="http://schemas.microsoft.com/office/drawing/2014/main" id="{F3D7BF27-25F6-63BC-99D2-600055C8FD5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/>
              <a:srcRect t="35556" b="28889"/>
              <a:stretch/>
            </p:blipFill>
            <p:spPr>
              <a:xfrm>
                <a:off x="2681985" y="1392955"/>
                <a:ext cx="171450" cy="91440"/>
              </a:xfrm>
              <a:prstGeom prst="rect">
                <a:avLst/>
              </a:prstGeom>
            </p:spPr>
          </p:pic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4950BF0C-405F-0962-9695-574789CEEF35}"/>
                  </a:ext>
                </a:extLst>
              </p:cNvPr>
              <p:cNvSpPr txBox="1"/>
              <p:nvPr/>
            </p:nvSpPr>
            <p:spPr>
              <a:xfrm>
                <a:off x="2797925" y="1319961"/>
                <a:ext cx="590732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SG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Median</a:t>
                </a:r>
              </a:p>
            </p:txBody>
          </p:sp>
        </p:grpSp>
        <p:grpSp>
          <p:nvGrpSpPr>
            <p:cNvPr id="142" name="Group 141">
              <a:extLst>
                <a:ext uri="{FF2B5EF4-FFF2-40B4-BE49-F238E27FC236}">
                  <a16:creationId xmlns:a16="http://schemas.microsoft.com/office/drawing/2014/main" id="{9152FBA9-1A93-0073-2601-B0BFB6AF4EE4}"/>
                </a:ext>
              </a:extLst>
            </p:cNvPr>
            <p:cNvGrpSpPr/>
            <p:nvPr/>
          </p:nvGrpSpPr>
          <p:grpSpPr>
            <a:xfrm>
              <a:off x="9171284" y="3771546"/>
              <a:ext cx="633556" cy="230832"/>
              <a:chOff x="2305266" y="1807311"/>
              <a:chExt cx="633556" cy="230832"/>
            </a:xfrm>
          </p:grpSpPr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id="{88735B72-1F1B-257A-BB16-B20A5575C298}"/>
                  </a:ext>
                </a:extLst>
              </p:cNvPr>
              <p:cNvSpPr txBox="1"/>
              <p:nvPr/>
            </p:nvSpPr>
            <p:spPr>
              <a:xfrm>
                <a:off x="2441124" y="1807311"/>
                <a:ext cx="497698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SG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Count</a:t>
                </a:r>
              </a:p>
            </p:txBody>
          </p:sp>
          <p:pic>
            <p:nvPicPr>
              <p:cNvPr id="144" name="Picture 143">
                <a:extLst>
                  <a:ext uri="{FF2B5EF4-FFF2-40B4-BE49-F238E27FC236}">
                    <a16:creationId xmlns:a16="http://schemas.microsoft.com/office/drawing/2014/main" id="{E2360AA9-6B05-C465-804D-0BE0CFAA44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305266" y="1870566"/>
                <a:ext cx="207017" cy="122916"/>
              </a:xfrm>
              <a:prstGeom prst="rect">
                <a:avLst/>
              </a:prstGeom>
            </p:spPr>
          </p:pic>
        </p:grp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7E2C77D-E498-7050-3ECB-9653F7604D3C}"/>
              </a:ext>
            </a:extLst>
          </p:cNvPr>
          <p:cNvGrpSpPr/>
          <p:nvPr/>
        </p:nvGrpSpPr>
        <p:grpSpPr>
          <a:xfrm>
            <a:off x="9987479" y="3436843"/>
            <a:ext cx="2067500" cy="400110"/>
            <a:chOff x="9969406" y="2851189"/>
            <a:chExt cx="2067500" cy="400110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7CFF1F1A-05C3-F09D-B4CB-4E18069F97F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9969406" y="2861785"/>
              <a:ext cx="400050" cy="219075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8D459E4-E6EA-1C15-1C59-02D7F6722776}"/>
                </a:ext>
              </a:extLst>
            </p:cNvPr>
            <p:cNvSpPr txBox="1"/>
            <p:nvPr/>
          </p:nvSpPr>
          <p:spPr>
            <a:xfrm>
              <a:off x="10328497" y="2851189"/>
              <a:ext cx="170840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Initial RS discharge </a:t>
              </a:r>
            </a:p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range (n = 0.03-0.06)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628CE47-B8A1-A5AC-3ED4-AA3FA89AE36F}"/>
              </a:ext>
            </a:extLst>
          </p:cNvPr>
          <p:cNvGrpSpPr/>
          <p:nvPr/>
        </p:nvGrpSpPr>
        <p:grpSpPr>
          <a:xfrm>
            <a:off x="10025579" y="4223784"/>
            <a:ext cx="1687151" cy="892552"/>
            <a:chOff x="10025579" y="4549146"/>
            <a:chExt cx="1687151" cy="892552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4B17590A-7998-FFA0-1612-7127B0F78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0025579" y="4575346"/>
              <a:ext cx="361950" cy="238125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8DA6520-6A49-CFC1-411C-546046F1B2AD}"/>
                </a:ext>
              </a:extLst>
            </p:cNvPr>
            <p:cNvSpPr txBox="1"/>
            <p:nvPr/>
          </p:nvSpPr>
          <p:spPr>
            <a:xfrm>
              <a:off x="10352312" y="4549146"/>
              <a:ext cx="1360418" cy="8925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Area ratio-based </a:t>
              </a:r>
            </a:p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discharge</a:t>
              </a:r>
            </a:p>
            <a:p>
              <a:r>
                <a:rPr lang="en-SG" sz="8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Scaled from observed</a:t>
              </a:r>
            </a:p>
            <a:p>
              <a:r>
                <a:rPr lang="en-SG" sz="8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discharge at Chiang </a:t>
              </a:r>
            </a:p>
            <a:p>
              <a:r>
                <a:rPr lang="en-SG" sz="8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Sean with the ratio of</a:t>
              </a:r>
            </a:p>
            <a:p>
              <a:r>
                <a:rPr lang="en-SG" sz="8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of catchment areas (1.17)</a:t>
              </a:r>
            </a:p>
          </p:txBody>
        </p:sp>
      </p:grpSp>
      <p:pic>
        <p:nvPicPr>
          <p:cNvPr id="45" name="Picture 44">
            <a:extLst>
              <a:ext uri="{FF2B5EF4-FFF2-40B4-BE49-F238E27FC236}">
                <a16:creationId xmlns:a16="http://schemas.microsoft.com/office/drawing/2014/main" id="{6A00A320-2E7C-0A17-6CBA-34994142590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499098" y="3222116"/>
            <a:ext cx="5425582" cy="2738050"/>
          </a:xfrm>
          <a:prstGeom prst="rect">
            <a:avLst/>
          </a:prstGeom>
        </p:spPr>
      </p:pic>
      <p:grpSp>
        <p:nvGrpSpPr>
          <p:cNvPr id="78" name="Group 77">
            <a:extLst>
              <a:ext uri="{FF2B5EF4-FFF2-40B4-BE49-F238E27FC236}">
                <a16:creationId xmlns:a16="http://schemas.microsoft.com/office/drawing/2014/main" id="{3F866E1C-7EEA-2349-8F33-0889F57D3857}"/>
              </a:ext>
            </a:extLst>
          </p:cNvPr>
          <p:cNvGrpSpPr/>
          <p:nvPr/>
        </p:nvGrpSpPr>
        <p:grpSpPr>
          <a:xfrm>
            <a:off x="4263696" y="911208"/>
            <a:ext cx="7320193" cy="2026993"/>
            <a:chOff x="4263696" y="795876"/>
            <a:chExt cx="7320193" cy="2026993"/>
          </a:xfrm>
        </p:grpSpPr>
        <p:grpSp>
          <p:nvGrpSpPr>
            <p:cNvPr id="150" name="Group 149">
              <a:extLst>
                <a:ext uri="{FF2B5EF4-FFF2-40B4-BE49-F238E27FC236}">
                  <a16:creationId xmlns:a16="http://schemas.microsoft.com/office/drawing/2014/main" id="{F89C6209-D7BE-0601-EECF-0D85B26FA183}"/>
                </a:ext>
              </a:extLst>
            </p:cNvPr>
            <p:cNvGrpSpPr/>
            <p:nvPr/>
          </p:nvGrpSpPr>
          <p:grpSpPr>
            <a:xfrm>
              <a:off x="4263696" y="795876"/>
              <a:ext cx="5879091" cy="2020101"/>
              <a:chOff x="4418798" y="795876"/>
              <a:chExt cx="5879091" cy="2020101"/>
            </a:xfrm>
          </p:grpSpPr>
          <p:sp>
            <p:nvSpPr>
              <p:cNvPr id="127" name="Rectangle: Rounded Corners 126">
                <a:extLst>
                  <a:ext uri="{FF2B5EF4-FFF2-40B4-BE49-F238E27FC236}">
                    <a16:creationId xmlns:a16="http://schemas.microsoft.com/office/drawing/2014/main" id="{49BCCDDE-C369-13EC-13AB-BBB7AD8EC05C}"/>
                  </a:ext>
                </a:extLst>
              </p:cNvPr>
              <p:cNvSpPr/>
              <p:nvPr/>
            </p:nvSpPr>
            <p:spPr>
              <a:xfrm>
                <a:off x="4418798" y="795876"/>
                <a:ext cx="5574170" cy="2020101"/>
              </a:xfrm>
              <a:prstGeom prst="roundRect">
                <a:avLst>
                  <a:gd name="adj" fmla="val 4404"/>
                </a:avLst>
              </a:prstGeom>
              <a:noFill/>
              <a:ln w="6350"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47" name="Straight Connector 146">
                <a:extLst>
                  <a:ext uri="{FF2B5EF4-FFF2-40B4-BE49-F238E27FC236}">
                    <a16:creationId xmlns:a16="http://schemas.microsoft.com/office/drawing/2014/main" id="{5ACCC980-F0A0-1E32-946B-2C8FD8B112D3}"/>
                  </a:ext>
                </a:extLst>
              </p:cNvPr>
              <p:cNvCxnSpPr>
                <a:cxnSpLocks/>
                <a:stCxn id="127" idx="3"/>
                <a:endCxn id="46" idx="1"/>
              </p:cNvCxnSpPr>
              <p:nvPr/>
            </p:nvCxnSpPr>
            <p:spPr>
              <a:xfrm>
                <a:off x="9992968" y="1805927"/>
                <a:ext cx="304921" cy="3446"/>
              </a:xfrm>
              <a:prstGeom prst="line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88E74649-1DE4-9866-C248-EE1A6F70AD72}"/>
                </a:ext>
              </a:extLst>
            </p:cNvPr>
            <p:cNvSpPr/>
            <p:nvPr/>
          </p:nvSpPr>
          <p:spPr>
            <a:xfrm>
              <a:off x="10142787" y="795876"/>
              <a:ext cx="1441102" cy="2026993"/>
            </a:xfrm>
            <a:prstGeom prst="roundRect">
              <a:avLst>
                <a:gd name="adj" fmla="val 4404"/>
              </a:avLst>
            </a:prstGeom>
            <a:noFill/>
            <a:ln w="6350"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F8C85F9F-AC8E-8B52-E98D-2F0D491DAD19}"/>
              </a:ext>
            </a:extLst>
          </p:cNvPr>
          <p:cNvGrpSpPr/>
          <p:nvPr/>
        </p:nvGrpSpPr>
        <p:grpSpPr>
          <a:xfrm>
            <a:off x="10035413" y="5098041"/>
            <a:ext cx="2023918" cy="553998"/>
            <a:chOff x="10035413" y="3236253"/>
            <a:chExt cx="2023918" cy="553998"/>
          </a:xfrm>
        </p:grpSpPr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7BFAE761-0A64-58E1-7655-D9DC077553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10035413" y="3248022"/>
              <a:ext cx="333375" cy="219075"/>
            </a:xfrm>
            <a:prstGeom prst="rect">
              <a:avLst/>
            </a:prstGeom>
          </p:spPr>
        </p:pic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0FB453EA-2EDE-6E0D-1966-4378ABFDFCA7}"/>
                </a:ext>
              </a:extLst>
            </p:cNvPr>
            <p:cNvSpPr txBox="1"/>
            <p:nvPr/>
          </p:nvSpPr>
          <p:spPr>
            <a:xfrm>
              <a:off x="10350922" y="3236253"/>
              <a:ext cx="1708409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Narrowed RS </a:t>
              </a:r>
            </a:p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discharge range </a:t>
              </a:r>
            </a:p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(n = 0.04-0.52)</a:t>
              </a:r>
            </a:p>
          </p:txBody>
        </p:sp>
      </p:grpSp>
      <p:pic>
        <p:nvPicPr>
          <p:cNvPr id="72" name="Picture 71">
            <a:extLst>
              <a:ext uri="{FF2B5EF4-FFF2-40B4-BE49-F238E27FC236}">
                <a16:creationId xmlns:a16="http://schemas.microsoft.com/office/drawing/2014/main" id="{210DC832-084E-8B24-5AEA-F22F3DF4B0E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504358" y="3218593"/>
            <a:ext cx="5420321" cy="2741573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45DE44A3-5C18-6BA6-76E3-8B9EB1097F22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499097" y="3218593"/>
            <a:ext cx="5425582" cy="2741573"/>
          </a:xfrm>
          <a:prstGeom prst="rect">
            <a:avLst/>
          </a:prstGeom>
        </p:spPr>
      </p:pic>
      <p:grpSp>
        <p:nvGrpSpPr>
          <p:cNvPr id="91" name="Group 90">
            <a:extLst>
              <a:ext uri="{FF2B5EF4-FFF2-40B4-BE49-F238E27FC236}">
                <a16:creationId xmlns:a16="http://schemas.microsoft.com/office/drawing/2014/main" id="{B3A6DABA-2AC6-53B9-AF04-33030D536B66}"/>
              </a:ext>
            </a:extLst>
          </p:cNvPr>
          <p:cNvGrpSpPr/>
          <p:nvPr/>
        </p:nvGrpSpPr>
        <p:grpSpPr>
          <a:xfrm>
            <a:off x="2831374" y="3561733"/>
            <a:ext cx="1432890" cy="2220758"/>
            <a:chOff x="2831374" y="3561733"/>
            <a:chExt cx="1432890" cy="222075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75B2E45-06D5-32E1-5C76-6EAB9B064851}"/>
                </a:ext>
              </a:extLst>
            </p:cNvPr>
            <p:cNvGrpSpPr/>
            <p:nvPr/>
          </p:nvGrpSpPr>
          <p:grpSpPr>
            <a:xfrm>
              <a:off x="2831374" y="3561733"/>
              <a:ext cx="1432890" cy="2220758"/>
              <a:chOff x="2838994" y="3561733"/>
              <a:chExt cx="1432890" cy="2220758"/>
            </a:xfrm>
          </p:grpSpPr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D9E921B8-C3F7-C474-915C-EE4146D466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71884" y="3561733"/>
                <a:ext cx="0" cy="2220758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D27013D5-BB65-1608-21C4-F0D88B7C0A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38994" y="4117509"/>
                <a:ext cx="1432559" cy="0"/>
              </a:xfrm>
              <a:prstGeom prst="line">
                <a:avLst/>
              </a:prstGeom>
              <a:ln>
                <a:prstDash val="solid"/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19195B5B-CD59-154B-EA62-D4213476D96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32226" y="4117509"/>
              <a:ext cx="0" cy="992258"/>
            </a:xfrm>
            <a:prstGeom prst="line">
              <a:avLst/>
            </a:prstGeom>
            <a:ln>
              <a:prstDash val="soli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7550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30</a:t>
            </a:fld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590206-93A5-4621-C58C-5109FE910696}"/>
              </a:ext>
            </a:extLst>
          </p:cNvPr>
          <p:cNvSpPr txBox="1"/>
          <p:nvPr/>
        </p:nvSpPr>
        <p:spPr>
          <a:xfrm>
            <a:off x="1024248" y="404933"/>
            <a:ext cx="55285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F1C2051-020A-6E39-8683-4FFBF25DF9AB}"/>
              </a:ext>
            </a:extLst>
          </p:cNvPr>
          <p:cNvSpPr/>
          <p:nvPr/>
        </p:nvSpPr>
        <p:spPr>
          <a:xfrm>
            <a:off x="609832" y="387881"/>
            <a:ext cx="407995" cy="407995"/>
          </a:xfrm>
          <a:prstGeom prst="ellipse">
            <a:avLst/>
          </a:prstGeom>
          <a:gradFill flip="none" rotWithShape="1">
            <a:gsLst>
              <a:gs pos="25000">
                <a:srgbClr val="006766">
                  <a:lumMod val="90000"/>
                  <a:lumOff val="10000"/>
                </a:srgbClr>
              </a:gs>
              <a:gs pos="85000">
                <a:schemeClr val="accent2">
                  <a:lumMod val="99000"/>
                  <a:lumOff val="1000"/>
                </a:schemeClr>
              </a:gs>
              <a:gs pos="6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4FBFA7D-C6BA-626F-67F9-ADE622785802}"/>
              </a:ext>
            </a:extLst>
          </p:cNvPr>
          <p:cNvCxnSpPr>
            <a:cxnSpLocks/>
          </p:cNvCxnSpPr>
          <p:nvPr/>
        </p:nvCxnSpPr>
        <p:spPr>
          <a:xfrm>
            <a:off x="2094978" y="463796"/>
            <a:ext cx="0" cy="284957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4" name="TextBox 13">
            <a:hlinkClick r:id="" action="ppaction://noaction"/>
            <a:extLst>
              <a:ext uri="{FF2B5EF4-FFF2-40B4-BE49-F238E27FC236}">
                <a16:creationId xmlns:a16="http://schemas.microsoft.com/office/drawing/2014/main" id="{8B62B88C-A4FF-BBA4-B441-E828BC109A44}"/>
              </a:ext>
            </a:extLst>
          </p:cNvPr>
          <p:cNvSpPr txBox="1"/>
          <p:nvPr/>
        </p:nvSpPr>
        <p:spPr>
          <a:xfrm>
            <a:off x="2160346" y="475322"/>
            <a:ext cx="3222683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SG" sz="1400" dirty="0">
                <a:latin typeface="Arial" panose="020B0604020202020204" pitchFamily="34" charset="0"/>
                <a:cs typeface="Arial" panose="020B0604020202020204" pitchFamily="34" charset="0"/>
              </a:rPr>
              <a:t>Model Calibration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DBCDEE-DF37-52D8-A584-1CB86CCCCC0D}"/>
              </a:ext>
            </a:extLst>
          </p:cNvPr>
          <p:cNvSpPr txBox="1"/>
          <p:nvPr/>
        </p:nvSpPr>
        <p:spPr>
          <a:xfrm>
            <a:off x="3593662" y="476238"/>
            <a:ext cx="17957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400" dirty="0">
                <a:latin typeface="Arial" panose="020B0604020202020204" pitchFamily="34" charset="0"/>
                <a:cs typeface="Arial" panose="020B0604020202020204" pitchFamily="34" charset="0"/>
              </a:rPr>
              <a:t>and Validation</a:t>
            </a:r>
          </a:p>
        </p:txBody>
      </p:sp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89966B25-FA6E-AE2B-CD9C-5AC5707DA7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81" r="219"/>
          <a:stretch/>
        </p:blipFill>
        <p:spPr>
          <a:xfrm>
            <a:off x="479270" y="1299499"/>
            <a:ext cx="2917073" cy="4291412"/>
          </a:xfr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37FCD1AA-F347-3293-5DE6-9AC1E42BB6E9}"/>
              </a:ext>
            </a:extLst>
          </p:cNvPr>
          <p:cNvSpPr txBox="1"/>
          <p:nvPr/>
        </p:nvSpPr>
        <p:spPr>
          <a:xfrm rot="16200000">
            <a:off x="3679885" y="4751783"/>
            <a:ext cx="9192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444500" algn="l"/>
                <a:tab pos="1717675" algn="l"/>
                <a:tab pos="2513013" algn="l"/>
              </a:tabLst>
            </a:pPr>
            <a:r>
              <a:rPr lang="en-SG" sz="10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Chiang Saen</a:t>
            </a:r>
            <a:endParaRPr lang="en-US" sz="10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64ED3722-FCA3-40DA-867A-B44CA92D9A8A}"/>
              </a:ext>
            </a:extLst>
          </p:cNvPr>
          <p:cNvGrpSpPr/>
          <p:nvPr/>
        </p:nvGrpSpPr>
        <p:grpSpPr>
          <a:xfrm>
            <a:off x="2831374" y="1462397"/>
            <a:ext cx="1432890" cy="3647370"/>
            <a:chOff x="2831374" y="1462397"/>
            <a:chExt cx="1432890" cy="364737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DE487A7-1711-5183-0340-DC6FC2747438}"/>
                </a:ext>
              </a:extLst>
            </p:cNvPr>
            <p:cNvSpPr txBox="1"/>
            <p:nvPr/>
          </p:nvSpPr>
          <p:spPr>
            <a:xfrm rot="16200000">
              <a:off x="3376002" y="2234086"/>
              <a:ext cx="152706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tabLst>
                  <a:tab pos="444500" algn="l"/>
                  <a:tab pos="1717675" algn="l"/>
                  <a:tab pos="2513013" algn="l"/>
                </a:tabLst>
              </a:pPr>
              <a:r>
                <a:rPr lang="en-US" sz="1000" dirty="0">
                  <a:solidFill>
                    <a:srgbClr val="33333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Virtual station</a:t>
              </a:r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D34D51C9-4C06-9CC4-E564-8D0C9E0AB3C5}"/>
                </a:ext>
              </a:extLst>
            </p:cNvPr>
            <p:cNvGrpSpPr/>
            <p:nvPr/>
          </p:nvGrpSpPr>
          <p:grpSpPr>
            <a:xfrm>
              <a:off x="2831374" y="1462397"/>
              <a:ext cx="1432890" cy="3647370"/>
              <a:chOff x="2831374" y="1462397"/>
              <a:chExt cx="1432890" cy="3647370"/>
            </a:xfrm>
          </p:grpSpPr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1E932B70-BBCA-03DC-60E3-36096A52091D}"/>
                  </a:ext>
                </a:extLst>
              </p:cNvPr>
              <p:cNvGrpSpPr/>
              <p:nvPr/>
            </p:nvGrpSpPr>
            <p:grpSpPr>
              <a:xfrm>
                <a:off x="2831374" y="1462397"/>
                <a:ext cx="1432890" cy="1812026"/>
                <a:chOff x="2838994" y="1462397"/>
                <a:chExt cx="1432890" cy="1812026"/>
              </a:xfrm>
            </p:grpSpPr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id="{F3E10C9E-048F-B0B2-A325-9C57AA3D95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71884" y="1462397"/>
                  <a:ext cx="0" cy="1812026"/>
                </a:xfrm>
                <a:prstGeom prst="line">
                  <a:avLst/>
                </a:prstGeom>
              </p:spPr>
              <p:style>
                <a:lnRef idx="1">
                  <a:schemeClr val="accent3"/>
                </a:lnRef>
                <a:fillRef idx="0">
                  <a:schemeClr val="accent3"/>
                </a:fillRef>
                <a:effectRef idx="0">
                  <a:schemeClr val="accent3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Connector 47">
                  <a:extLst>
                    <a:ext uri="{FF2B5EF4-FFF2-40B4-BE49-F238E27FC236}">
                      <a16:creationId xmlns:a16="http://schemas.microsoft.com/office/drawing/2014/main" id="{CF050B3E-4572-8ABD-4C48-ABB33211C0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38994" y="3120730"/>
                  <a:ext cx="1432559" cy="0"/>
                </a:xfrm>
                <a:prstGeom prst="line">
                  <a:avLst/>
                </a:prstGeom>
                <a:ln>
                  <a:prstDash val="solid"/>
                </a:ln>
              </p:spPr>
              <p:style>
                <a:lnRef idx="1">
                  <a:schemeClr val="accent3"/>
                </a:lnRef>
                <a:fillRef idx="0">
                  <a:schemeClr val="accent3"/>
                </a:fillRef>
                <a:effectRef idx="0">
                  <a:schemeClr val="accent3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8F9F8D10-AF76-5CFF-DD82-E7C773CA43E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32226" y="3120730"/>
                <a:ext cx="0" cy="1989037"/>
              </a:xfrm>
              <a:prstGeom prst="line">
                <a:avLst/>
              </a:prstGeom>
              <a:ln>
                <a:prstDash val="solid"/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49A85F50-A028-0E1C-F2BD-06A937CC73B6}"/>
              </a:ext>
            </a:extLst>
          </p:cNvPr>
          <p:cNvGrpSpPr/>
          <p:nvPr/>
        </p:nvGrpSpPr>
        <p:grpSpPr>
          <a:xfrm>
            <a:off x="2395620" y="4241074"/>
            <a:ext cx="1868644" cy="1793966"/>
            <a:chOff x="2395620" y="2037758"/>
            <a:chExt cx="1868644" cy="1793966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C0280941-D401-E1E2-42E4-3FCF2447FE43}"/>
                </a:ext>
              </a:extLst>
            </p:cNvPr>
            <p:cNvGrpSpPr/>
            <p:nvPr/>
          </p:nvGrpSpPr>
          <p:grpSpPr>
            <a:xfrm>
              <a:off x="2395620" y="2037758"/>
              <a:ext cx="1868644" cy="1793966"/>
              <a:chOff x="2403240" y="2037758"/>
              <a:chExt cx="1868644" cy="1793966"/>
            </a:xfrm>
          </p:grpSpPr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A4C63A68-36E4-516F-BE44-7A0071D8E1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71884" y="2037758"/>
                <a:ext cx="0" cy="1793966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87760914-8C3F-4F8D-C6C7-3A1BF70AA8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03240" y="3131230"/>
                <a:ext cx="1868313" cy="0"/>
              </a:xfrm>
              <a:prstGeom prst="line">
                <a:avLst/>
              </a:prstGeom>
              <a:ln>
                <a:prstDash val="solid"/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11E24703-77D9-89A3-DAA3-640CF072E88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95620" y="2873499"/>
              <a:ext cx="0" cy="257731"/>
            </a:xfrm>
            <a:prstGeom prst="line">
              <a:avLst/>
            </a:prstGeom>
            <a:ln>
              <a:prstDash val="soli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aphicFrame>
        <p:nvGraphicFramePr>
          <p:cNvPr id="81" name="Table 15">
            <a:extLst>
              <a:ext uri="{FF2B5EF4-FFF2-40B4-BE49-F238E27FC236}">
                <a16:creationId xmlns:a16="http://schemas.microsoft.com/office/drawing/2014/main" id="{EF1024D6-CF6C-2284-CAF4-CB37569118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0285508"/>
              </p:ext>
            </p:extLst>
          </p:nvPr>
        </p:nvGraphicFramePr>
        <p:xfrm>
          <a:off x="9877584" y="1899784"/>
          <a:ext cx="1710288" cy="975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4504">
                  <a:extLst>
                    <a:ext uri="{9D8B030D-6E8A-4147-A177-3AD203B41FA5}">
                      <a16:colId xmlns:a16="http://schemas.microsoft.com/office/drawing/2014/main" val="81689558"/>
                    </a:ext>
                  </a:extLst>
                </a:gridCol>
                <a:gridCol w="1005784">
                  <a:extLst>
                    <a:ext uri="{9D8B030D-6E8A-4147-A177-3AD203B41FA5}">
                      <a16:colId xmlns:a16="http://schemas.microsoft.com/office/drawing/2014/main" val="27508934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SG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G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0.686 - 0.689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58251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SG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TRMSE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G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3.337 - 3.360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1941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SG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MSDE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G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891K - 909K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8589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SG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G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0.030 - 0.040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8274565"/>
                  </a:ext>
                </a:extLst>
              </a:tr>
            </a:tbl>
          </a:graphicData>
        </a:graphic>
      </p:graphicFrame>
      <p:graphicFrame>
        <p:nvGraphicFramePr>
          <p:cNvPr id="82" name="Table 81">
            <a:extLst>
              <a:ext uri="{FF2B5EF4-FFF2-40B4-BE49-F238E27FC236}">
                <a16:creationId xmlns:a16="http://schemas.microsoft.com/office/drawing/2014/main" id="{DB773681-1BF9-DFEE-222F-2B0107F796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421453"/>
              </p:ext>
            </p:extLst>
          </p:nvPr>
        </p:nvGraphicFramePr>
        <p:xfrm>
          <a:off x="9877584" y="4648214"/>
          <a:ext cx="1710287" cy="975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63028">
                  <a:extLst>
                    <a:ext uri="{9D8B030D-6E8A-4147-A177-3AD203B41FA5}">
                      <a16:colId xmlns:a16="http://schemas.microsoft.com/office/drawing/2014/main" val="81689558"/>
                    </a:ext>
                  </a:extLst>
                </a:gridCol>
                <a:gridCol w="1047259">
                  <a:extLst>
                    <a:ext uri="{9D8B030D-6E8A-4147-A177-3AD203B41FA5}">
                      <a16:colId xmlns:a16="http://schemas.microsoft.com/office/drawing/2014/main" val="27508934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SG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G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0.594 - 0.616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58251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SG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TRMSE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G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3.891 - 3.935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1941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SG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MSDE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G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1058K - 1071K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8589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SG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G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0.169 - 0.195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8274565"/>
                  </a:ext>
                </a:extLst>
              </a:tr>
            </a:tbl>
          </a:graphicData>
        </a:graphic>
      </p:graphicFrame>
      <p:grpSp>
        <p:nvGrpSpPr>
          <p:cNvPr id="93" name="Group 92">
            <a:extLst>
              <a:ext uri="{FF2B5EF4-FFF2-40B4-BE49-F238E27FC236}">
                <a16:creationId xmlns:a16="http://schemas.microsoft.com/office/drawing/2014/main" id="{2A9F54EE-B2F1-6AE2-EE82-761C1FDB785B}"/>
              </a:ext>
            </a:extLst>
          </p:cNvPr>
          <p:cNvGrpSpPr/>
          <p:nvPr/>
        </p:nvGrpSpPr>
        <p:grpSpPr>
          <a:xfrm>
            <a:off x="4959150" y="939133"/>
            <a:ext cx="2949006" cy="246221"/>
            <a:chOff x="6162371" y="4783212"/>
            <a:chExt cx="2949006" cy="246221"/>
          </a:xfrm>
        </p:grpSpPr>
        <p:pic>
          <p:nvPicPr>
            <p:cNvPr id="86" name="Picture 85">
              <a:extLst>
                <a:ext uri="{FF2B5EF4-FFF2-40B4-BE49-F238E27FC236}">
                  <a16:creationId xmlns:a16="http://schemas.microsoft.com/office/drawing/2014/main" id="{C6624936-17D2-96A6-A5C6-F43D2C5216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62371" y="4796786"/>
              <a:ext cx="342900" cy="219075"/>
            </a:xfrm>
            <a:prstGeom prst="rect">
              <a:avLst/>
            </a:prstGeom>
          </p:spPr>
        </p:pic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2B1DCA4C-0A80-263B-1535-1752E38C6115}"/>
                </a:ext>
              </a:extLst>
            </p:cNvPr>
            <p:cNvSpPr txBox="1"/>
            <p:nvPr/>
          </p:nvSpPr>
          <p:spPr>
            <a:xfrm>
              <a:off x="6451679" y="4783212"/>
              <a:ext cx="2659698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Simulated discharge range (n = 0.04-0.052)</a:t>
              </a: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9D345CD6-3617-236C-A13E-7434FD70312D}"/>
              </a:ext>
            </a:extLst>
          </p:cNvPr>
          <p:cNvGrpSpPr/>
          <p:nvPr/>
        </p:nvGrpSpPr>
        <p:grpSpPr>
          <a:xfrm>
            <a:off x="4948619" y="1188187"/>
            <a:ext cx="2968246" cy="246834"/>
            <a:chOff x="10114718" y="3820602"/>
            <a:chExt cx="2968246" cy="246834"/>
          </a:xfrm>
        </p:grpSpPr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155B60E3-34A1-7DC4-2AC9-A255C06832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114718" y="3829311"/>
              <a:ext cx="342900" cy="238125"/>
            </a:xfrm>
            <a:prstGeom prst="rect">
              <a:avLst/>
            </a:prstGeom>
          </p:spPr>
        </p:pic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3EDE09A0-CAB4-B3E1-37CA-6714EA692A69}"/>
                </a:ext>
              </a:extLst>
            </p:cNvPr>
            <p:cNvSpPr txBox="1"/>
            <p:nvPr/>
          </p:nvSpPr>
          <p:spPr>
            <a:xfrm>
              <a:off x="10423266" y="3820602"/>
              <a:ext cx="2659698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Simulated discharge range (n = 0.046)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65074B38-D8D3-9D27-EF9F-9C114FFDC229}"/>
              </a:ext>
            </a:extLst>
          </p:cNvPr>
          <p:cNvGrpSpPr/>
          <p:nvPr/>
        </p:nvGrpSpPr>
        <p:grpSpPr>
          <a:xfrm>
            <a:off x="7884132" y="1198072"/>
            <a:ext cx="2037020" cy="264325"/>
            <a:chOff x="10025579" y="4549146"/>
            <a:chExt cx="2037020" cy="264325"/>
          </a:xfrm>
        </p:grpSpPr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60B8E7AD-3778-2ED1-A91E-AF461DA26D2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025579" y="4575346"/>
              <a:ext cx="361950" cy="238125"/>
            </a:xfrm>
            <a:prstGeom prst="rect">
              <a:avLst/>
            </a:prstGeom>
          </p:spPr>
        </p:pic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1F4C5539-B946-843F-1BBF-C0F679407B8F}"/>
                </a:ext>
              </a:extLst>
            </p:cNvPr>
            <p:cNvSpPr txBox="1"/>
            <p:nvPr/>
          </p:nvSpPr>
          <p:spPr>
            <a:xfrm>
              <a:off x="10352312" y="4549146"/>
              <a:ext cx="1710287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Area ratio-based discharge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DE73E8A8-CE83-FC04-35C0-0EE801A5FA65}"/>
              </a:ext>
            </a:extLst>
          </p:cNvPr>
          <p:cNvGrpSpPr/>
          <p:nvPr/>
        </p:nvGrpSpPr>
        <p:grpSpPr>
          <a:xfrm>
            <a:off x="7862520" y="952707"/>
            <a:ext cx="2058632" cy="246221"/>
            <a:chOff x="9996348" y="3837050"/>
            <a:chExt cx="2103660" cy="246221"/>
          </a:xfrm>
          <a:solidFill>
            <a:schemeClr val="bg1"/>
          </a:solidFill>
        </p:grpSpPr>
        <p:pic>
          <p:nvPicPr>
            <p:cNvPr id="98" name="Picture 97">
              <a:extLst>
                <a:ext uri="{FF2B5EF4-FFF2-40B4-BE49-F238E27FC236}">
                  <a16:creationId xmlns:a16="http://schemas.microsoft.com/office/drawing/2014/main" id="{CE11500D-446E-FA91-7237-27961C54F93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996348" y="3860384"/>
              <a:ext cx="371475" cy="171450"/>
            </a:xfrm>
            <a:prstGeom prst="rect">
              <a:avLst/>
            </a:prstGeom>
            <a:grpFill/>
          </p:spPr>
        </p:pic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0AA829C-F918-9398-7508-42A33B8FF967}"/>
                </a:ext>
              </a:extLst>
            </p:cNvPr>
            <p:cNvSpPr txBox="1"/>
            <p:nvPr/>
          </p:nvSpPr>
          <p:spPr>
            <a:xfrm>
              <a:off x="10352312" y="3837050"/>
              <a:ext cx="1747696" cy="24622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RS  discharge (n = 0.046)</a:t>
              </a: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24F084B0-E3AB-3E8B-4FA6-0B762B7D3BB5}"/>
              </a:ext>
            </a:extLst>
          </p:cNvPr>
          <p:cNvGrpSpPr/>
          <p:nvPr/>
        </p:nvGrpSpPr>
        <p:grpSpPr>
          <a:xfrm>
            <a:off x="7879938" y="3897138"/>
            <a:ext cx="2037020" cy="264325"/>
            <a:chOff x="10025579" y="4549146"/>
            <a:chExt cx="2037020" cy="264325"/>
          </a:xfrm>
        </p:grpSpPr>
        <p:pic>
          <p:nvPicPr>
            <p:cNvPr id="101" name="Picture 100">
              <a:extLst>
                <a:ext uri="{FF2B5EF4-FFF2-40B4-BE49-F238E27FC236}">
                  <a16:creationId xmlns:a16="http://schemas.microsoft.com/office/drawing/2014/main" id="{8C27ADA0-A205-AE3C-71AC-D4688ADC959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025579" y="4575346"/>
              <a:ext cx="361950" cy="238125"/>
            </a:xfrm>
            <a:prstGeom prst="rect">
              <a:avLst/>
            </a:prstGeom>
          </p:spPr>
        </p:pic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14050283-6CB2-C691-4BF1-B8747DE55448}"/>
                </a:ext>
              </a:extLst>
            </p:cNvPr>
            <p:cNvSpPr txBox="1"/>
            <p:nvPr/>
          </p:nvSpPr>
          <p:spPr>
            <a:xfrm>
              <a:off x="10352312" y="4549146"/>
              <a:ext cx="1710287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Observed discharge</a:t>
              </a:r>
            </a:p>
          </p:txBody>
        </p:sp>
      </p:grpSp>
      <p:pic>
        <p:nvPicPr>
          <p:cNvPr id="103" name="Picture 102">
            <a:extLst>
              <a:ext uri="{FF2B5EF4-FFF2-40B4-BE49-F238E27FC236}">
                <a16:creationId xmlns:a16="http://schemas.microsoft.com/office/drawing/2014/main" id="{DDA3C5E3-4800-3F92-973A-3EA142A311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02329" y="1435021"/>
            <a:ext cx="5434149" cy="2126111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FFFFABEB-979A-28F2-C31F-E3A79557978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02330" y="1435021"/>
            <a:ext cx="5434149" cy="2126111"/>
          </a:xfrm>
          <a:prstGeom prst="rect">
            <a:avLst/>
          </a:prstGeom>
        </p:spPr>
      </p:pic>
      <p:sp>
        <p:nvSpPr>
          <p:cNvPr id="105" name="TextBox 104">
            <a:extLst>
              <a:ext uri="{FF2B5EF4-FFF2-40B4-BE49-F238E27FC236}">
                <a16:creationId xmlns:a16="http://schemas.microsoft.com/office/drawing/2014/main" id="{8C3A467B-5D1C-CD1C-7364-76FF0BB92F3B}"/>
              </a:ext>
            </a:extLst>
          </p:cNvPr>
          <p:cNvSpPr txBox="1"/>
          <p:nvPr/>
        </p:nvSpPr>
        <p:spPr>
          <a:xfrm>
            <a:off x="9757644" y="1614702"/>
            <a:ext cx="182384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Calibration</a:t>
            </a:r>
          </a:p>
        </p:txBody>
      </p:sp>
      <p:pic>
        <p:nvPicPr>
          <p:cNvPr id="108" name="Picture 107">
            <a:extLst>
              <a:ext uri="{FF2B5EF4-FFF2-40B4-BE49-F238E27FC236}">
                <a16:creationId xmlns:a16="http://schemas.microsoft.com/office/drawing/2014/main" id="{8E8A252E-3747-7EC9-FC5E-FA8352159E5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06190" y="4170742"/>
            <a:ext cx="5434149" cy="2126111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:a16="http://schemas.microsoft.com/office/drawing/2014/main" id="{2C890238-2D41-B2E9-B1E0-D62EF3E6BEB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06190" y="4170743"/>
            <a:ext cx="5434149" cy="2126111"/>
          </a:xfrm>
          <a:prstGeom prst="rect">
            <a:avLst/>
          </a:prstGeom>
        </p:spPr>
      </p:pic>
      <p:grpSp>
        <p:nvGrpSpPr>
          <p:cNvPr id="112" name="Group 111">
            <a:extLst>
              <a:ext uri="{FF2B5EF4-FFF2-40B4-BE49-F238E27FC236}">
                <a16:creationId xmlns:a16="http://schemas.microsoft.com/office/drawing/2014/main" id="{A3E78C6C-77B5-F8BA-3069-1EF29D5F8CCB}"/>
              </a:ext>
            </a:extLst>
          </p:cNvPr>
          <p:cNvGrpSpPr/>
          <p:nvPr/>
        </p:nvGrpSpPr>
        <p:grpSpPr>
          <a:xfrm>
            <a:off x="4967859" y="3666188"/>
            <a:ext cx="2949006" cy="246221"/>
            <a:chOff x="6162371" y="4783212"/>
            <a:chExt cx="2949006" cy="246221"/>
          </a:xfrm>
        </p:grpSpPr>
        <p:pic>
          <p:nvPicPr>
            <p:cNvPr id="113" name="Picture 112">
              <a:extLst>
                <a:ext uri="{FF2B5EF4-FFF2-40B4-BE49-F238E27FC236}">
                  <a16:creationId xmlns:a16="http://schemas.microsoft.com/office/drawing/2014/main" id="{F651EB1E-0EEB-2C96-8678-CC0E0F9DAE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62371" y="4796786"/>
              <a:ext cx="342900" cy="219075"/>
            </a:xfrm>
            <a:prstGeom prst="rect">
              <a:avLst/>
            </a:prstGeom>
          </p:spPr>
        </p:pic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F4C93FAC-AEF0-6E97-F864-3AA560B83746}"/>
                </a:ext>
              </a:extLst>
            </p:cNvPr>
            <p:cNvSpPr txBox="1"/>
            <p:nvPr/>
          </p:nvSpPr>
          <p:spPr>
            <a:xfrm>
              <a:off x="6451679" y="4783212"/>
              <a:ext cx="2659698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Simulated discharge range (n = 0.04-0.052)</a:t>
              </a: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682EA671-4DA3-0BD9-1CD9-954E22C65D8A}"/>
              </a:ext>
            </a:extLst>
          </p:cNvPr>
          <p:cNvGrpSpPr/>
          <p:nvPr/>
        </p:nvGrpSpPr>
        <p:grpSpPr>
          <a:xfrm>
            <a:off x="4957328" y="3915242"/>
            <a:ext cx="2968246" cy="246834"/>
            <a:chOff x="10114718" y="3820602"/>
            <a:chExt cx="2968246" cy="246834"/>
          </a:xfrm>
        </p:grpSpPr>
        <p:pic>
          <p:nvPicPr>
            <p:cNvPr id="116" name="Picture 115">
              <a:extLst>
                <a:ext uri="{FF2B5EF4-FFF2-40B4-BE49-F238E27FC236}">
                  <a16:creationId xmlns:a16="http://schemas.microsoft.com/office/drawing/2014/main" id="{AA38F324-4A41-2357-AE8D-55B43CBB02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114718" y="3829311"/>
              <a:ext cx="342900" cy="238125"/>
            </a:xfrm>
            <a:prstGeom prst="rect">
              <a:avLst/>
            </a:prstGeom>
          </p:spPr>
        </p:pic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5C553C82-2CB4-7B17-5225-EAA547DCDED7}"/>
                </a:ext>
              </a:extLst>
            </p:cNvPr>
            <p:cNvSpPr txBox="1"/>
            <p:nvPr/>
          </p:nvSpPr>
          <p:spPr>
            <a:xfrm>
              <a:off x="10423266" y="3820602"/>
              <a:ext cx="2659698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Simulated discharge range (n = 0.046)</a:t>
              </a:r>
            </a:p>
          </p:txBody>
        </p:sp>
      </p:grpSp>
      <p:sp>
        <p:nvSpPr>
          <p:cNvPr id="118" name="TextBox 117">
            <a:extLst>
              <a:ext uri="{FF2B5EF4-FFF2-40B4-BE49-F238E27FC236}">
                <a16:creationId xmlns:a16="http://schemas.microsoft.com/office/drawing/2014/main" id="{0CE84567-59D1-25B7-C1CC-ED3507B8E0E4}"/>
              </a:ext>
            </a:extLst>
          </p:cNvPr>
          <p:cNvSpPr txBox="1"/>
          <p:nvPr/>
        </p:nvSpPr>
        <p:spPr>
          <a:xfrm>
            <a:off x="9764026" y="4351823"/>
            <a:ext cx="182384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Validation</a:t>
            </a:r>
          </a:p>
        </p:txBody>
      </p:sp>
    </p:spTree>
    <p:extLst>
      <p:ext uri="{BB962C8B-B14F-4D97-AF65-F5344CB8AC3E}">
        <p14:creationId xmlns:p14="http://schemas.microsoft.com/office/powerpoint/2010/main" val="119384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/>
      <p:bldP spid="105" grpId="0"/>
      <p:bldP spid="1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31</a:t>
            </a:fld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590206-93A5-4621-C58C-5109FE910696}"/>
              </a:ext>
            </a:extLst>
          </p:cNvPr>
          <p:cNvSpPr txBox="1"/>
          <p:nvPr/>
        </p:nvSpPr>
        <p:spPr>
          <a:xfrm>
            <a:off x="1024248" y="404933"/>
            <a:ext cx="55285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Conclusions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F1C2051-020A-6E39-8683-4FFBF25DF9AB}"/>
              </a:ext>
            </a:extLst>
          </p:cNvPr>
          <p:cNvSpPr/>
          <p:nvPr/>
        </p:nvSpPr>
        <p:spPr>
          <a:xfrm>
            <a:off x="609832" y="387881"/>
            <a:ext cx="407995" cy="407995"/>
          </a:xfrm>
          <a:prstGeom prst="ellipse">
            <a:avLst/>
          </a:prstGeom>
          <a:gradFill flip="none" rotWithShape="1">
            <a:gsLst>
              <a:gs pos="25000">
                <a:srgbClr val="006766">
                  <a:lumMod val="90000"/>
                  <a:lumOff val="10000"/>
                </a:srgbClr>
              </a:gs>
              <a:gs pos="85000">
                <a:schemeClr val="accent2">
                  <a:lumMod val="99000"/>
                  <a:lumOff val="1000"/>
                </a:schemeClr>
              </a:gs>
              <a:gs pos="6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F50D95-496A-1AA7-7BBA-117CB1678221}"/>
              </a:ext>
            </a:extLst>
          </p:cNvPr>
          <p:cNvSpPr txBox="1"/>
          <p:nvPr/>
        </p:nvSpPr>
        <p:spPr>
          <a:xfrm>
            <a:off x="1873990" y="1250282"/>
            <a:ext cx="9825389" cy="360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SG" sz="1600" dirty="0">
                <a:latin typeface="Arial" panose="020B0604020202020204" pitchFamily="34" charset="0"/>
                <a:cs typeface="Arial" panose="020B0604020202020204" pitchFamily="34" charset="0"/>
              </a:rPr>
              <a:t>Developed an approach for calibrating macro-scale hydrological models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219D0BE-98EF-4889-215C-0D3C765A6ED3}"/>
              </a:ext>
            </a:extLst>
          </p:cNvPr>
          <p:cNvSpPr txBox="1"/>
          <p:nvPr/>
        </p:nvSpPr>
        <p:spPr>
          <a:xfrm>
            <a:off x="3032748" y="2648705"/>
            <a:ext cx="80431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Help to narrow down the range of Manning coefficient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85A81C-9B10-90DE-4CE0-675E01453FFD}"/>
              </a:ext>
            </a:extLst>
          </p:cNvPr>
          <p:cNvSpPr txBox="1"/>
          <p:nvPr/>
        </p:nvSpPr>
        <p:spPr>
          <a:xfrm>
            <a:off x="1893655" y="3338118"/>
            <a:ext cx="10149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600" dirty="0">
                <a:latin typeface="Arial" panose="020B0604020202020204" pitchFamily="34" charset="0"/>
                <a:cs typeface="Arial" panose="020B0604020202020204" pitchFamily="34" charset="0"/>
              </a:rPr>
              <a:t>Model calibration and validation results are reasonable considering that no in-situ data were used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24677CF-9ADE-D95B-DF19-0EF8329EEE38}"/>
              </a:ext>
            </a:extLst>
          </p:cNvPr>
          <p:cNvSpPr txBox="1"/>
          <p:nvPr/>
        </p:nvSpPr>
        <p:spPr>
          <a:xfrm>
            <a:off x="1895471" y="2306878"/>
            <a:ext cx="98253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600" dirty="0">
                <a:latin typeface="Arial" panose="020B0604020202020204" pitchFamily="34" charset="0"/>
                <a:cs typeface="Arial" panose="020B0604020202020204" pitchFamily="34" charset="0"/>
              </a:rPr>
              <a:t>GSA results show a strong co-dependence between Manning coefficient and performance metrics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DDA3E4-F14F-B920-27F7-2BE57CA59BA0}"/>
              </a:ext>
            </a:extLst>
          </p:cNvPr>
          <p:cNvSpPr txBox="1"/>
          <p:nvPr/>
        </p:nvSpPr>
        <p:spPr>
          <a:xfrm>
            <a:off x="1872389" y="4012797"/>
            <a:ext cx="10336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73150" algn="l"/>
              </a:tabLst>
            </a:pPr>
            <a:r>
              <a:rPr lang="en-SG" sz="1600" dirty="0">
                <a:latin typeface="Arial" panose="020B0604020202020204" pitchFamily="34" charset="0"/>
                <a:cs typeface="Arial" panose="020B0604020202020204" pitchFamily="34" charset="0"/>
              </a:rPr>
              <a:t>Limitations:	Approaches for constructing river cross-section and rating curve</a:t>
            </a:r>
          </a:p>
          <a:p>
            <a:pPr>
              <a:tabLst>
                <a:tab pos="1076325" algn="l"/>
                <a:tab pos="2066925" algn="l"/>
                <a:tab pos="2514600" algn="l"/>
              </a:tabLst>
            </a:pPr>
            <a:r>
              <a:rPr lang="en-SG" sz="1600" dirty="0">
                <a:latin typeface="Arial" panose="020B0604020202020204" pitchFamily="34" charset="0"/>
                <a:cs typeface="Arial" panose="020B0604020202020204" pitchFamily="34" charset="0"/>
              </a:rPr>
              <a:t>	only work best under some specific conditions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256F225-886D-8120-DD66-7EFF4E07B9F0}"/>
              </a:ext>
            </a:extLst>
          </p:cNvPr>
          <p:cNvSpPr txBox="1"/>
          <p:nvPr/>
        </p:nvSpPr>
        <p:spPr>
          <a:xfrm>
            <a:off x="1893655" y="5250415"/>
            <a:ext cx="9816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600" dirty="0">
                <a:latin typeface="Arial" panose="020B0604020202020204" pitchFamily="34" charset="0"/>
                <a:cs typeface="Arial" panose="020B0604020202020204" pitchFamily="34" charset="0"/>
              </a:rPr>
              <a:t>Approach can be transferred to other river basins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C536E4-34BB-0C3D-3DDF-3827268F3C33}"/>
              </a:ext>
            </a:extLst>
          </p:cNvPr>
          <p:cNvSpPr txBox="1"/>
          <p:nvPr/>
        </p:nvSpPr>
        <p:spPr>
          <a:xfrm>
            <a:off x="4073057" y="1628301"/>
            <a:ext cx="6822213" cy="360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Using reservoir storage and river discharge inferred from satellite data</a:t>
            </a:r>
            <a:endParaRPr lang="en-SG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8C24F9-87C1-7831-D0C5-8B81C2B14593}"/>
              </a:ext>
            </a:extLst>
          </p:cNvPr>
          <p:cNvSpPr txBox="1"/>
          <p:nvPr/>
        </p:nvSpPr>
        <p:spPr>
          <a:xfrm>
            <a:off x="2935704" y="4605301"/>
            <a:ext cx="742469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/>
            <a:r>
              <a:rPr lang="en-SG" sz="1600" dirty="0">
                <a:latin typeface="Arial" panose="020B0604020202020204" pitchFamily="34" charset="0"/>
                <a:cs typeface="Arial" panose="020B0604020202020204" pitchFamily="34" charset="0"/>
              </a:rPr>
              <a:t>Uncertainties from input rainfall and satellite data resolution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88CC7D0-F1A9-85D7-332B-C651EEA1F4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541" y="3704388"/>
            <a:ext cx="952500" cy="9525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7BD3F46-3D25-B15E-09C8-242E07E92A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541" y="973356"/>
            <a:ext cx="952500" cy="9525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3487EDE-43D6-0A33-F23D-623A2E7AE5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541" y="1999905"/>
            <a:ext cx="952500" cy="9525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B6BC0B9-E56F-22CF-14F1-FE8E2DE037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541" y="4919499"/>
            <a:ext cx="952500" cy="9525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3273799-2DE0-B2E0-C6E1-A9B74BB91BF3}"/>
              </a:ext>
            </a:extLst>
          </p:cNvPr>
          <p:cNvSpPr txBox="1"/>
          <p:nvPr/>
        </p:nvSpPr>
        <p:spPr>
          <a:xfrm>
            <a:off x="3032748" y="2991190"/>
            <a:ext cx="80431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And reduce uncertainty in model calibration  </a:t>
            </a:r>
            <a:endParaRPr lang="en-SG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52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/>
      <p:bldP spid="12" grpId="0"/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>
            <a:extLst>
              <a:ext uri="{FF2B5EF4-FFF2-40B4-BE49-F238E27FC236}">
                <a16:creationId xmlns:a16="http://schemas.microsoft.com/office/drawing/2014/main" id="{AE7BF703-6B43-69BF-3462-5834CA222220}"/>
              </a:ext>
            </a:extLst>
          </p:cNvPr>
          <p:cNvSpPr txBox="1">
            <a:spLocks/>
          </p:cNvSpPr>
          <p:nvPr/>
        </p:nvSpPr>
        <p:spPr>
          <a:xfrm>
            <a:off x="474919" y="354754"/>
            <a:ext cx="11405192" cy="49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spc="-7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Using </a:t>
            </a:r>
            <a:r>
              <a:rPr lang="en-US" sz="2200" spc="-7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Satellite Observations </a:t>
            </a:r>
            <a:r>
              <a:rPr lang="en-US" sz="2200" spc="-7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to </a:t>
            </a:r>
            <a:r>
              <a:rPr lang="en-US" sz="2200" spc="5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Address Power Asymmetries </a:t>
            </a:r>
            <a:r>
              <a:rPr lang="en-US" sz="2200" spc="-5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 Transboundary River Basins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300161A-A732-EDCC-AF16-ECE9681B0E5F}"/>
              </a:ext>
            </a:extLst>
          </p:cNvPr>
          <p:cNvSpPr txBox="1">
            <a:spLocks/>
          </p:cNvSpPr>
          <p:nvPr/>
        </p:nvSpPr>
        <p:spPr>
          <a:xfrm>
            <a:off x="474919" y="354754"/>
            <a:ext cx="11405192" cy="49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spc="-7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Using Satellite Observations to </a:t>
            </a:r>
            <a:r>
              <a:rPr lang="en-US" sz="2200" spc="5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Address Power Asymmetries </a:t>
            </a:r>
            <a:r>
              <a:rPr lang="en-US" sz="2200" spc="-5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 Transboundary River Basins</a:t>
            </a:r>
          </a:p>
        </p:txBody>
      </p:sp>
      <p:sp>
        <p:nvSpPr>
          <p:cNvPr id="130" name="Speech Bubble: Rectangle with Corners Rounded 129">
            <a:extLst>
              <a:ext uri="{FF2B5EF4-FFF2-40B4-BE49-F238E27FC236}">
                <a16:creationId xmlns:a16="http://schemas.microsoft.com/office/drawing/2014/main" id="{F787261F-C3FC-A462-3765-6C921414A051}"/>
              </a:ext>
            </a:extLst>
          </p:cNvPr>
          <p:cNvSpPr/>
          <p:nvPr/>
        </p:nvSpPr>
        <p:spPr>
          <a:xfrm>
            <a:off x="4703737" y="4349943"/>
            <a:ext cx="3496570" cy="738664"/>
          </a:xfrm>
          <a:prstGeom prst="wedgeRoundRectCallout">
            <a:avLst>
              <a:gd name="adj1" fmla="val -17210"/>
              <a:gd name="adj2" fmla="val 27372"/>
              <a:gd name="adj3" fmla="val 16667"/>
            </a:avLst>
          </a:prstGeom>
          <a:solidFill>
            <a:schemeClr val="bg1">
              <a:lumMod val="95000"/>
            </a:schemeClr>
          </a:soli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E33A6117-45E8-3727-7B28-04A34EF56BA4}"/>
              </a:ext>
            </a:extLst>
          </p:cNvPr>
          <p:cNvSpPr txBox="1"/>
          <p:nvPr/>
        </p:nvSpPr>
        <p:spPr>
          <a:xfrm>
            <a:off x="5068668" y="4358800"/>
            <a:ext cx="30894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Optimizing reservoir filling strategies:</a:t>
            </a:r>
          </a:p>
          <a:p>
            <a:r>
              <a:rPr lang="en-US" sz="14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 retrospective analysis of an existing reservoir system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71085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32</a:t>
            </a:fld>
            <a:endParaRPr lang="en-US" dirty="0"/>
          </a:p>
        </p:txBody>
      </p: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18139F4A-D0BB-543C-3E4F-7ECE177B6E22}"/>
              </a:ext>
            </a:extLst>
          </p:cNvPr>
          <p:cNvGrpSpPr/>
          <p:nvPr/>
        </p:nvGrpSpPr>
        <p:grpSpPr>
          <a:xfrm>
            <a:off x="513918" y="1393597"/>
            <a:ext cx="3390172" cy="4280738"/>
            <a:chOff x="513918" y="1393597"/>
            <a:chExt cx="3390172" cy="4280738"/>
          </a:xfrm>
        </p:grpSpPr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3DC1919C-9490-F45F-D58A-ABC2B4022F36}"/>
                </a:ext>
              </a:extLst>
            </p:cNvPr>
            <p:cNvGrpSpPr/>
            <p:nvPr/>
          </p:nvGrpSpPr>
          <p:grpSpPr>
            <a:xfrm>
              <a:off x="513918" y="1402847"/>
              <a:ext cx="3390172" cy="4271488"/>
              <a:chOff x="513918" y="1402847"/>
              <a:chExt cx="3390172" cy="4271488"/>
            </a:xfrm>
          </p:grpSpPr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80102293-DA33-5069-46E2-E19192CEA64A}"/>
                  </a:ext>
                </a:extLst>
              </p:cNvPr>
              <p:cNvGrpSpPr/>
              <p:nvPr/>
            </p:nvGrpSpPr>
            <p:grpSpPr>
              <a:xfrm>
                <a:off x="586632" y="1402847"/>
                <a:ext cx="3317458" cy="3867324"/>
                <a:chOff x="586632" y="1402847"/>
                <a:chExt cx="3317458" cy="3867324"/>
              </a:xfrm>
            </p:grpSpPr>
            <p:pic>
              <p:nvPicPr>
                <p:cNvPr id="81" name="Picture 80" descr="A picture containing map, text&#10;&#10;Description automatically generated">
                  <a:extLst>
                    <a:ext uri="{FF2B5EF4-FFF2-40B4-BE49-F238E27FC236}">
                      <a16:creationId xmlns:a16="http://schemas.microsoft.com/office/drawing/2014/main" id="{2E0273D6-FE22-261C-CA14-CEF8010F4F5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97169" y="1402847"/>
                  <a:ext cx="2813652" cy="3867324"/>
                </a:xfrm>
                <a:prstGeom prst="rect">
                  <a:avLst/>
                </a:prstGeom>
              </p:spPr>
            </p:pic>
            <p:pic>
              <p:nvPicPr>
                <p:cNvPr id="82" name="Picture 81" descr="A picture containing text, screenshot, font&#10;&#10;Description automatically generated">
                  <a:extLst>
                    <a:ext uri="{FF2B5EF4-FFF2-40B4-BE49-F238E27FC236}">
                      <a16:creationId xmlns:a16="http://schemas.microsoft.com/office/drawing/2014/main" id="{A81000A3-CC7C-A15C-B43E-6F03BAB9DA7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6632" y="4325637"/>
                  <a:ext cx="964579" cy="943380"/>
                </a:xfrm>
                <a:prstGeom prst="rect">
                  <a:avLst/>
                </a:prstGeom>
              </p:spPr>
            </p:pic>
            <p:sp>
              <p:nvSpPr>
                <p:cNvPr id="83" name="Rectangle 82">
                  <a:extLst>
                    <a:ext uri="{FF2B5EF4-FFF2-40B4-BE49-F238E27FC236}">
                      <a16:creationId xmlns:a16="http://schemas.microsoft.com/office/drawing/2014/main" id="{F8FA554C-A531-CDE6-0301-32F0B84B18A6}"/>
                    </a:ext>
                  </a:extLst>
                </p:cNvPr>
                <p:cNvSpPr/>
                <p:nvPr/>
              </p:nvSpPr>
              <p:spPr>
                <a:xfrm>
                  <a:off x="3347499" y="1417594"/>
                  <a:ext cx="556591" cy="47412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93AAB895-4238-4823-6BF4-E6C1BEBE781E}"/>
                  </a:ext>
                </a:extLst>
              </p:cNvPr>
              <p:cNvSpPr txBox="1"/>
              <p:nvPr/>
            </p:nvSpPr>
            <p:spPr>
              <a:xfrm>
                <a:off x="513918" y="5335781"/>
                <a:ext cx="293244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800" dirty="0">
                    <a:solidFill>
                      <a:schemeClr val="bg2">
                        <a:lumMod val="9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Data archived from </a:t>
                </a:r>
                <a:r>
                  <a:rPr lang="en-US" sz="800" b="1" dirty="0">
                    <a:solidFill>
                      <a:schemeClr val="bg2">
                        <a:lumMod val="9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WLE Mekong </a:t>
                </a:r>
                <a:r>
                  <a:rPr lang="en-US" sz="800" dirty="0">
                    <a:solidFill>
                      <a:schemeClr val="bg2">
                        <a:lumMod val="9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(2016),</a:t>
                </a:r>
              </a:p>
              <a:p>
                <a:r>
                  <a:rPr lang="en-US" sz="800" b="1" dirty="0">
                    <a:solidFill>
                      <a:schemeClr val="bg2">
                        <a:lumMod val="9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Schmitt et al</a:t>
                </a:r>
                <a:r>
                  <a:rPr lang="en-US" sz="800" dirty="0">
                    <a:solidFill>
                      <a:schemeClr val="bg2">
                        <a:lumMod val="9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  <a:r>
                  <a:rPr lang="en-US" sz="800" b="1" dirty="0">
                    <a:solidFill>
                      <a:schemeClr val="bg2">
                        <a:lumMod val="9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800" dirty="0">
                    <a:solidFill>
                      <a:schemeClr val="bg2">
                        <a:lumMod val="9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(2019), and </a:t>
                </a:r>
                <a:r>
                  <a:rPr lang="en-US" sz="800" b="1" dirty="0">
                    <a:solidFill>
                      <a:schemeClr val="bg2">
                        <a:lumMod val="9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Wang et al</a:t>
                </a:r>
                <a:r>
                  <a:rPr lang="en-US" sz="800" dirty="0">
                    <a:solidFill>
                      <a:schemeClr val="bg2">
                        <a:lumMod val="9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 (2022)</a:t>
                </a:r>
              </a:p>
            </p:txBody>
          </p:sp>
        </p:grpSp>
        <p:sp>
          <p:nvSpPr>
            <p:cNvPr id="84" name="Isosceles Triangle 83">
              <a:extLst>
                <a:ext uri="{FF2B5EF4-FFF2-40B4-BE49-F238E27FC236}">
                  <a16:creationId xmlns:a16="http://schemas.microsoft.com/office/drawing/2014/main" id="{F081322C-6F46-BE81-50F6-6BFB3FCC3DE0}"/>
                </a:ext>
              </a:extLst>
            </p:cNvPr>
            <p:cNvSpPr/>
            <p:nvPr/>
          </p:nvSpPr>
          <p:spPr>
            <a:xfrm rot="2037435">
              <a:off x="1693065" y="1693918"/>
              <a:ext cx="692258" cy="2625106"/>
            </a:xfrm>
            <a:prstGeom prst="triangle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FF5D9B85-3DEB-98AF-3B32-7D080F9E27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8100000">
              <a:off x="2552092" y="1393597"/>
              <a:ext cx="747483" cy="747483"/>
            </a:xfrm>
            <a:prstGeom prst="rect">
              <a:avLst/>
            </a:prstGeom>
          </p:spPr>
        </p:pic>
      </p:grp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70169520-B42A-71E1-9EEC-6E5013BE11BD}"/>
              </a:ext>
            </a:extLst>
          </p:cNvPr>
          <p:cNvGrpSpPr/>
          <p:nvPr/>
        </p:nvGrpSpPr>
        <p:grpSpPr>
          <a:xfrm>
            <a:off x="9033867" y="1449653"/>
            <a:ext cx="2150650" cy="4328166"/>
            <a:chOff x="9467001" y="1449653"/>
            <a:chExt cx="2150650" cy="4328166"/>
          </a:xfrm>
        </p:grpSpPr>
        <p:sp>
          <p:nvSpPr>
            <p:cNvPr id="3" name="Trapezoid 2">
              <a:extLst>
                <a:ext uri="{FF2B5EF4-FFF2-40B4-BE49-F238E27FC236}">
                  <a16:creationId xmlns:a16="http://schemas.microsoft.com/office/drawing/2014/main" id="{3DD0930B-C3DF-94EE-453A-BC803E106CB3}"/>
                </a:ext>
              </a:extLst>
            </p:cNvPr>
            <p:cNvSpPr/>
            <p:nvPr/>
          </p:nvSpPr>
          <p:spPr>
            <a:xfrm rot="10800000">
              <a:off x="10789232" y="2714712"/>
              <a:ext cx="697094" cy="2915096"/>
            </a:xfrm>
            <a:prstGeom prst="trapezoid">
              <a:avLst>
                <a:gd name="adj" fmla="val 31135"/>
              </a:avLst>
            </a:prstGeom>
            <a:solidFill>
              <a:srgbClr val="CDE7F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5219877-99BA-AC82-C177-89B15D553228}"/>
                </a:ext>
              </a:extLst>
            </p:cNvPr>
            <p:cNvCxnSpPr/>
            <p:nvPr/>
          </p:nvCxnSpPr>
          <p:spPr>
            <a:xfrm flipH="1">
              <a:off x="9995067" y="4498035"/>
              <a:ext cx="968640" cy="0"/>
            </a:xfrm>
            <a:prstGeom prst="line">
              <a:avLst/>
            </a:prstGeom>
            <a:ln w="57150" cap="rnd">
              <a:solidFill>
                <a:srgbClr val="B4DBF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DCB1099C-7AC4-385D-E644-D7EEACB09A7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908533" y="4367196"/>
              <a:ext cx="223988" cy="223988"/>
            </a:xfrm>
            <a:prstGeom prst="rect">
              <a:avLst/>
            </a:prstGeom>
          </p:spPr>
        </p:pic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AA848C05-8D7F-E684-AB6F-E19FF6B86A7F}"/>
                </a:ext>
              </a:extLst>
            </p:cNvPr>
            <p:cNvGrpSpPr/>
            <p:nvPr/>
          </p:nvGrpSpPr>
          <p:grpSpPr>
            <a:xfrm>
              <a:off x="9467001" y="3827811"/>
              <a:ext cx="1264480" cy="824723"/>
              <a:chOff x="8553708" y="3631539"/>
              <a:chExt cx="1264480" cy="824723"/>
            </a:xfrm>
          </p:grpSpPr>
          <p:pic>
            <p:nvPicPr>
              <p:cNvPr id="19" name="Picture 18" descr="A picture containing text, plant&#10;&#10;Description automatically generated">
                <a:extLst>
                  <a:ext uri="{FF2B5EF4-FFF2-40B4-BE49-F238E27FC236}">
                    <a16:creationId xmlns:a16="http://schemas.microsoft.com/office/drawing/2014/main" id="{0EF3807B-6CFB-01FF-91A0-C86DFE6A9D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53498" y="3755532"/>
                <a:ext cx="306506" cy="306506"/>
              </a:xfrm>
              <a:prstGeom prst="rect">
                <a:avLst/>
              </a:prstGeom>
            </p:spPr>
          </p:pic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291E7DBD-258E-F76E-C782-DBA8BF204B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506859" y="3952344"/>
                <a:ext cx="248656" cy="248656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34781CD6-3AC1-F603-98CE-6B8D1ED47E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53708" y="3631539"/>
                <a:ext cx="824722" cy="824723"/>
              </a:xfrm>
              <a:prstGeom prst="rect">
                <a:avLst/>
              </a:prstGeom>
            </p:spPr>
          </p:pic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016141B7-FF0D-9629-9753-CBCC2ECE46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9273052" y="4076672"/>
                <a:ext cx="189409" cy="189409"/>
              </a:xfrm>
              <a:prstGeom prst="rect">
                <a:avLst/>
              </a:prstGeom>
            </p:spPr>
          </p:pic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A68D86D3-2553-97C8-36E9-0D43540A17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586873" y="4077848"/>
                <a:ext cx="187053" cy="187053"/>
              </a:xfrm>
              <a:prstGeom prst="rect">
                <a:avLst/>
              </a:prstGeom>
            </p:spPr>
          </p:pic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E618E19C-A0B0-448E-54E7-04E6BACAEC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313276" y="4077849"/>
                <a:ext cx="187053" cy="187053"/>
              </a:xfrm>
              <a:prstGeom prst="rect">
                <a:avLst/>
              </a:prstGeom>
            </p:spPr>
          </p:pic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7C89B44F-AD9A-8B73-4565-4FD9644530DC}"/>
                  </a:ext>
                </a:extLst>
              </p:cNvPr>
              <p:cNvGrpSpPr/>
              <p:nvPr/>
            </p:nvGrpSpPr>
            <p:grpSpPr>
              <a:xfrm>
                <a:off x="9161900" y="4255051"/>
                <a:ext cx="656288" cy="101867"/>
                <a:chOff x="10558955" y="4031522"/>
                <a:chExt cx="1131763" cy="360966"/>
              </a:xfrm>
            </p:grpSpPr>
            <p:pic>
              <p:nvPicPr>
                <p:cNvPr id="26" name="Picture 25">
                  <a:extLst>
                    <a:ext uri="{FF2B5EF4-FFF2-40B4-BE49-F238E27FC236}">
                      <a16:creationId xmlns:a16="http://schemas.microsoft.com/office/drawing/2014/main" id="{A16DA7A2-2F62-C803-8AC4-BC58BF9AD27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0558955" y="4031522"/>
                  <a:ext cx="356837" cy="356837"/>
                </a:xfrm>
                <a:prstGeom prst="rect">
                  <a:avLst/>
                </a:prstGeom>
              </p:spPr>
            </p:pic>
            <p:pic>
              <p:nvPicPr>
                <p:cNvPr id="27" name="Picture 26">
                  <a:extLst>
                    <a:ext uri="{FF2B5EF4-FFF2-40B4-BE49-F238E27FC236}">
                      <a16:creationId xmlns:a16="http://schemas.microsoft.com/office/drawing/2014/main" id="{D452169C-77CE-53B7-B889-E458CADB840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0693230" y="4031522"/>
                  <a:ext cx="356837" cy="356837"/>
                </a:xfrm>
                <a:prstGeom prst="rect">
                  <a:avLst/>
                </a:prstGeom>
              </p:spPr>
            </p:pic>
            <p:pic>
              <p:nvPicPr>
                <p:cNvPr id="28" name="Picture 27">
                  <a:extLst>
                    <a:ext uri="{FF2B5EF4-FFF2-40B4-BE49-F238E27FC236}">
                      <a16:creationId xmlns:a16="http://schemas.microsoft.com/office/drawing/2014/main" id="{FDDE7A10-E7EE-2C31-9972-C614BE67163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0825759" y="4035651"/>
                  <a:ext cx="356837" cy="356837"/>
                </a:xfrm>
                <a:prstGeom prst="rect">
                  <a:avLst/>
                </a:prstGeom>
              </p:spPr>
            </p:pic>
            <p:pic>
              <p:nvPicPr>
                <p:cNvPr id="29" name="Picture 28">
                  <a:extLst>
                    <a:ext uri="{FF2B5EF4-FFF2-40B4-BE49-F238E27FC236}">
                      <a16:creationId xmlns:a16="http://schemas.microsoft.com/office/drawing/2014/main" id="{360AAD0B-9222-F65B-06DE-7AC109DDCC2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0981104" y="4031522"/>
                  <a:ext cx="356837" cy="356837"/>
                </a:xfrm>
                <a:prstGeom prst="rect">
                  <a:avLst/>
                </a:prstGeom>
              </p:spPr>
            </p:pic>
            <p:pic>
              <p:nvPicPr>
                <p:cNvPr id="30" name="Picture 29">
                  <a:extLst>
                    <a:ext uri="{FF2B5EF4-FFF2-40B4-BE49-F238E27FC236}">
                      <a16:creationId xmlns:a16="http://schemas.microsoft.com/office/drawing/2014/main" id="{08E8267D-F2D1-BB14-3B34-0BF290F7E8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1113399" y="4035650"/>
                  <a:ext cx="356837" cy="356837"/>
                </a:xfrm>
                <a:prstGeom prst="rect">
                  <a:avLst/>
                </a:prstGeom>
              </p:spPr>
            </p:pic>
            <p:pic>
              <p:nvPicPr>
                <p:cNvPr id="31" name="Picture 30">
                  <a:extLst>
                    <a:ext uri="{FF2B5EF4-FFF2-40B4-BE49-F238E27FC236}">
                      <a16:creationId xmlns:a16="http://schemas.microsoft.com/office/drawing/2014/main" id="{D3F63B44-35E7-C343-4A68-438614D6F01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1246440" y="4035649"/>
                  <a:ext cx="356837" cy="356837"/>
                </a:xfrm>
                <a:prstGeom prst="rect">
                  <a:avLst/>
                </a:prstGeom>
              </p:spPr>
            </p:pic>
            <p:pic>
              <p:nvPicPr>
                <p:cNvPr id="32" name="Picture 31">
                  <a:extLst>
                    <a:ext uri="{FF2B5EF4-FFF2-40B4-BE49-F238E27FC236}">
                      <a16:creationId xmlns:a16="http://schemas.microsoft.com/office/drawing/2014/main" id="{98AF9DE2-E94E-D56F-8D0C-71D932A9C07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1333881" y="4031522"/>
                  <a:ext cx="356837" cy="356837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1DF2252D-E04F-65F8-9B3F-1AD14F742DD8}"/>
                </a:ext>
              </a:extLst>
            </p:cNvPr>
            <p:cNvGrpSpPr/>
            <p:nvPr/>
          </p:nvGrpSpPr>
          <p:grpSpPr>
            <a:xfrm>
              <a:off x="9535842" y="2778657"/>
              <a:ext cx="1528693" cy="894116"/>
              <a:chOff x="9527821" y="2579331"/>
              <a:chExt cx="1528693" cy="894116"/>
            </a:xfrm>
          </p:grpSpPr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DC9896BD-F533-77F1-C57C-30C7BD0914A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134129" y="3380686"/>
                <a:ext cx="845274" cy="0"/>
              </a:xfrm>
              <a:prstGeom prst="line">
                <a:avLst/>
              </a:prstGeom>
              <a:ln w="57150" cap="rnd">
                <a:solidFill>
                  <a:srgbClr val="B4DBF6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55ED902A-F724-652A-1C32-C9C79DA6C5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833459" y="3250392"/>
                <a:ext cx="223055" cy="223055"/>
              </a:xfrm>
              <a:prstGeom prst="rect">
                <a:avLst/>
              </a:prstGeom>
            </p:spPr>
          </p:pic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73E23B4F-65BB-6E6F-8263-3383756A304F}"/>
                  </a:ext>
                </a:extLst>
              </p:cNvPr>
              <p:cNvGrpSpPr/>
              <p:nvPr/>
            </p:nvGrpSpPr>
            <p:grpSpPr>
              <a:xfrm>
                <a:off x="9527821" y="2579331"/>
                <a:ext cx="1212824" cy="875629"/>
                <a:chOff x="7707931" y="2574901"/>
                <a:chExt cx="1212824" cy="875629"/>
              </a:xfrm>
            </p:grpSpPr>
            <p:grpSp>
              <p:nvGrpSpPr>
                <p:cNvPr id="43" name="Group 42">
                  <a:extLst>
                    <a:ext uri="{FF2B5EF4-FFF2-40B4-BE49-F238E27FC236}">
                      <a16:creationId xmlns:a16="http://schemas.microsoft.com/office/drawing/2014/main" id="{AC440599-9E42-B91D-CCB1-0E6063485E34}"/>
                    </a:ext>
                  </a:extLst>
                </p:cNvPr>
                <p:cNvGrpSpPr/>
                <p:nvPr/>
              </p:nvGrpSpPr>
              <p:grpSpPr>
                <a:xfrm>
                  <a:off x="7707931" y="2688794"/>
                  <a:ext cx="532051" cy="594066"/>
                  <a:chOff x="10048674" y="2391528"/>
                  <a:chExt cx="596675" cy="666222"/>
                </a:xfrm>
              </p:grpSpPr>
              <p:pic>
                <p:nvPicPr>
                  <p:cNvPr id="48" name="Picture 47">
                    <a:extLst>
                      <a:ext uri="{FF2B5EF4-FFF2-40B4-BE49-F238E27FC236}">
                        <a16:creationId xmlns:a16="http://schemas.microsoft.com/office/drawing/2014/main" id="{05F32DAE-6264-0397-462E-91ACAB24691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10048674" y="2461075"/>
                    <a:ext cx="596675" cy="596675"/>
                  </a:xfrm>
                  <a:prstGeom prst="rect">
                    <a:avLst/>
                  </a:prstGeom>
                </p:spPr>
              </p:pic>
              <p:pic>
                <p:nvPicPr>
                  <p:cNvPr id="49" name="Picture 48">
                    <a:extLst>
                      <a:ext uri="{FF2B5EF4-FFF2-40B4-BE49-F238E27FC236}">
                        <a16:creationId xmlns:a16="http://schemas.microsoft.com/office/drawing/2014/main" id="{1AD850CA-6E33-8978-EAF2-B78A11F5BF7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10091220" y="2391528"/>
                    <a:ext cx="254290" cy="25429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4" name="Group 43">
                  <a:extLst>
                    <a:ext uri="{FF2B5EF4-FFF2-40B4-BE49-F238E27FC236}">
                      <a16:creationId xmlns:a16="http://schemas.microsoft.com/office/drawing/2014/main" id="{280EEC35-1FA0-4019-0936-FD4B67C44176}"/>
                    </a:ext>
                  </a:extLst>
                </p:cNvPr>
                <p:cNvGrpSpPr/>
                <p:nvPr/>
              </p:nvGrpSpPr>
              <p:grpSpPr>
                <a:xfrm>
                  <a:off x="8172177" y="2574901"/>
                  <a:ext cx="748578" cy="875629"/>
                  <a:chOff x="8584248" y="2342018"/>
                  <a:chExt cx="701290" cy="820315"/>
                </a:xfrm>
              </p:grpSpPr>
              <p:pic>
                <p:nvPicPr>
                  <p:cNvPr id="45" name="Picture 44">
                    <a:extLst>
                      <a:ext uri="{FF2B5EF4-FFF2-40B4-BE49-F238E27FC236}">
                        <a16:creationId xmlns:a16="http://schemas.microsoft.com/office/drawing/2014/main" id="{8FB53943-7F93-134F-4D79-CB80C3589F0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8584248" y="2484695"/>
                    <a:ext cx="677638" cy="677638"/>
                  </a:xfrm>
                  <a:prstGeom prst="rect">
                    <a:avLst/>
                  </a:prstGeom>
                </p:spPr>
              </p:pic>
              <p:pic>
                <p:nvPicPr>
                  <p:cNvPr id="47" name="Picture 46">
                    <a:extLst>
                      <a:ext uri="{FF2B5EF4-FFF2-40B4-BE49-F238E27FC236}">
                        <a16:creationId xmlns:a16="http://schemas.microsoft.com/office/drawing/2014/main" id="{3820686C-FB96-8291-F57D-750EEA04EDF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8998394" y="2342018"/>
                    <a:ext cx="287144" cy="287144"/>
                  </a:xfrm>
                  <a:prstGeom prst="rect">
                    <a:avLst/>
                  </a:prstGeom>
                </p:spPr>
              </p:pic>
            </p:grpSp>
          </p:grpSp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CC72AAD8-7D42-619F-BB56-79960E5454E2}"/>
                </a:ext>
              </a:extLst>
            </p:cNvPr>
            <p:cNvGrpSpPr/>
            <p:nvPr/>
          </p:nvGrpSpPr>
          <p:grpSpPr>
            <a:xfrm>
              <a:off x="10665151" y="1759647"/>
              <a:ext cx="952500" cy="952500"/>
              <a:chOff x="10665151" y="1759647"/>
              <a:chExt cx="952500" cy="952500"/>
            </a:xfrm>
          </p:grpSpPr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98C23A6C-A206-4CB9-DE12-2F853720FCDC}"/>
                  </a:ext>
                </a:extLst>
              </p:cNvPr>
              <p:cNvGrpSpPr/>
              <p:nvPr/>
            </p:nvGrpSpPr>
            <p:grpSpPr>
              <a:xfrm>
                <a:off x="10665151" y="1759647"/>
                <a:ext cx="952500" cy="952500"/>
                <a:chOff x="8930486" y="1032006"/>
                <a:chExt cx="952500" cy="952500"/>
              </a:xfrm>
            </p:grpSpPr>
            <p:pic>
              <p:nvPicPr>
                <p:cNvPr id="37" name="Picture 36">
                  <a:extLst>
                    <a:ext uri="{FF2B5EF4-FFF2-40B4-BE49-F238E27FC236}">
                      <a16:creationId xmlns:a16="http://schemas.microsoft.com/office/drawing/2014/main" id="{2EA2FB3E-6080-80ED-AFD6-C459A0A51D1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930486" y="1032006"/>
                  <a:ext cx="952500" cy="952500"/>
                </a:xfrm>
                <a:prstGeom prst="rect">
                  <a:avLst/>
                </a:prstGeom>
              </p:spPr>
            </p:pic>
            <p:cxnSp>
              <p:nvCxnSpPr>
                <p:cNvPr id="38" name="Straight Connector 37">
                  <a:extLst>
                    <a:ext uri="{FF2B5EF4-FFF2-40B4-BE49-F238E27FC236}">
                      <a16:creationId xmlns:a16="http://schemas.microsoft.com/office/drawing/2014/main" id="{05650F14-F791-E43D-5DE0-4FA0907FB7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967453" y="1978550"/>
                  <a:ext cx="890050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50" name="Picture 49">
                <a:extLst>
                  <a:ext uri="{FF2B5EF4-FFF2-40B4-BE49-F238E27FC236}">
                    <a16:creationId xmlns:a16="http://schemas.microsoft.com/office/drawing/2014/main" id="{8567B472-D0F3-C3B1-2791-A8BCD3DE99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1013219" y="1827282"/>
                <a:ext cx="253353" cy="253352"/>
              </a:xfrm>
              <a:prstGeom prst="rect">
                <a:avLst/>
              </a:prstGeom>
            </p:spPr>
          </p:pic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3CDBC800-1065-FBA9-FAEA-21043C75195D}"/>
                </a:ext>
              </a:extLst>
            </p:cNvPr>
            <p:cNvGrpSpPr/>
            <p:nvPr/>
          </p:nvGrpSpPr>
          <p:grpSpPr>
            <a:xfrm>
              <a:off x="9587193" y="4992401"/>
              <a:ext cx="1389976" cy="785418"/>
              <a:chOff x="9579172" y="4793075"/>
              <a:chExt cx="1389976" cy="785418"/>
            </a:xfrm>
          </p:grpSpPr>
          <p:pic>
            <p:nvPicPr>
              <p:cNvPr id="52" name="Picture 51">
                <a:extLst>
                  <a:ext uri="{FF2B5EF4-FFF2-40B4-BE49-F238E27FC236}">
                    <a16:creationId xmlns:a16="http://schemas.microsoft.com/office/drawing/2014/main" id="{970651AF-390A-E089-35DD-FA2F17B090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10401293" y="4796202"/>
                <a:ext cx="456297" cy="456298"/>
              </a:xfrm>
              <a:prstGeom prst="rect">
                <a:avLst/>
              </a:prstGeom>
            </p:spPr>
          </p:pic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8ABA3164-B612-2590-C06A-9ECD24AC2F0E}"/>
                  </a:ext>
                </a:extLst>
              </p:cNvPr>
              <p:cNvGrpSpPr/>
              <p:nvPr/>
            </p:nvGrpSpPr>
            <p:grpSpPr>
              <a:xfrm>
                <a:off x="9579172" y="4793075"/>
                <a:ext cx="1389976" cy="785418"/>
                <a:chOff x="9579172" y="4793075"/>
                <a:chExt cx="1389976" cy="785418"/>
              </a:xfrm>
            </p:grpSpPr>
            <p:grpSp>
              <p:nvGrpSpPr>
                <p:cNvPr id="54" name="Group 53">
                  <a:extLst>
                    <a:ext uri="{FF2B5EF4-FFF2-40B4-BE49-F238E27FC236}">
                      <a16:creationId xmlns:a16="http://schemas.microsoft.com/office/drawing/2014/main" id="{BA5226B0-F7DA-0C37-5C1C-0F6B4AA90792}"/>
                    </a:ext>
                  </a:extLst>
                </p:cNvPr>
                <p:cNvGrpSpPr/>
                <p:nvPr/>
              </p:nvGrpSpPr>
              <p:grpSpPr>
                <a:xfrm>
                  <a:off x="10129520" y="5237110"/>
                  <a:ext cx="839628" cy="341382"/>
                  <a:chOff x="10709260" y="4794243"/>
                  <a:chExt cx="1102131" cy="389165"/>
                </a:xfrm>
              </p:grpSpPr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40504097-3D4E-B803-E985-D89C31B2944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8"/>
                  <a:stretch>
                    <a:fillRect/>
                  </a:stretch>
                </p:blipFill>
                <p:spPr>
                  <a:xfrm>
                    <a:off x="10709260" y="4794243"/>
                    <a:ext cx="389164" cy="389164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E05865AE-A42B-32D5-A1AF-253C9AC1759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8"/>
                  <a:stretch>
                    <a:fillRect/>
                  </a:stretch>
                </p:blipFill>
                <p:spPr>
                  <a:xfrm>
                    <a:off x="11422227" y="4794244"/>
                    <a:ext cx="389164" cy="389164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55" name="Picture 54">
                  <a:extLst>
                    <a:ext uri="{FF2B5EF4-FFF2-40B4-BE49-F238E27FC236}">
                      <a16:creationId xmlns:a16="http://schemas.microsoft.com/office/drawing/2014/main" id="{59D8958C-179F-18FA-75C4-B8AB49A8BEC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9708286" y="4793075"/>
                  <a:ext cx="498883" cy="498883"/>
                </a:xfrm>
                <a:prstGeom prst="rect">
                  <a:avLst/>
                </a:prstGeom>
              </p:spPr>
            </p:pic>
            <p:pic>
              <p:nvPicPr>
                <p:cNvPr id="56" name="Picture 55">
                  <a:extLst>
                    <a:ext uri="{FF2B5EF4-FFF2-40B4-BE49-F238E27FC236}">
                      <a16:creationId xmlns:a16="http://schemas.microsoft.com/office/drawing/2014/main" id="{0687AAE4-C8EA-91E4-D526-87B8C138C96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 flipH="1">
                  <a:off x="10398508" y="5237112"/>
                  <a:ext cx="296474" cy="341381"/>
                </a:xfrm>
                <a:prstGeom prst="rect">
                  <a:avLst/>
                </a:prstGeom>
              </p:spPr>
            </p:pic>
            <p:pic>
              <p:nvPicPr>
                <p:cNvPr id="57" name="Picture 56">
                  <a:extLst>
                    <a:ext uri="{FF2B5EF4-FFF2-40B4-BE49-F238E27FC236}">
                      <a16:creationId xmlns:a16="http://schemas.microsoft.com/office/drawing/2014/main" id="{7EDF4DB5-8437-78F8-FA6A-BB052BAF49B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 flipH="1">
                  <a:off x="9851756" y="5237110"/>
                  <a:ext cx="296474" cy="341381"/>
                </a:xfrm>
                <a:prstGeom prst="rect">
                  <a:avLst/>
                </a:prstGeom>
              </p:spPr>
            </p:pic>
            <p:pic>
              <p:nvPicPr>
                <p:cNvPr id="58" name="Picture 57">
                  <a:extLst>
                    <a:ext uri="{FF2B5EF4-FFF2-40B4-BE49-F238E27FC236}">
                      <a16:creationId xmlns:a16="http://schemas.microsoft.com/office/drawing/2014/main" id="{B912209F-7098-1F01-A7E6-C18CB96A944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9579172" y="5237110"/>
                  <a:ext cx="296474" cy="341381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D8293A6B-2BB5-000E-47BB-B0C6B977267E}"/>
                </a:ext>
              </a:extLst>
            </p:cNvPr>
            <p:cNvGrpSpPr/>
            <p:nvPr/>
          </p:nvGrpSpPr>
          <p:grpSpPr>
            <a:xfrm>
              <a:off x="9491580" y="5333687"/>
              <a:ext cx="1608434" cy="338568"/>
              <a:chOff x="9489150" y="5127707"/>
              <a:chExt cx="1608434" cy="338568"/>
            </a:xfrm>
          </p:grpSpPr>
          <p:pic>
            <p:nvPicPr>
              <p:cNvPr id="64" name="Picture 63">
                <a:extLst>
                  <a:ext uri="{FF2B5EF4-FFF2-40B4-BE49-F238E27FC236}">
                    <a16:creationId xmlns:a16="http://schemas.microsoft.com/office/drawing/2014/main" id="{3AB764D2-2D19-0C2B-CE61-155FBC68FB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489150" y="5130832"/>
                <a:ext cx="334910" cy="334910"/>
              </a:xfrm>
              <a:prstGeom prst="rect">
                <a:avLst/>
              </a:prstGeom>
            </p:spPr>
          </p:pic>
          <p:pic>
            <p:nvPicPr>
              <p:cNvPr id="65" name="Picture 64">
                <a:extLst>
                  <a:ext uri="{FF2B5EF4-FFF2-40B4-BE49-F238E27FC236}">
                    <a16:creationId xmlns:a16="http://schemas.microsoft.com/office/drawing/2014/main" id="{7FA8B7AB-3571-CB9A-70A6-18C7F3183D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615174" y="5130832"/>
                <a:ext cx="334910" cy="334910"/>
              </a:xfrm>
              <a:prstGeom prst="rect">
                <a:avLst/>
              </a:prstGeom>
            </p:spPr>
          </p:pic>
          <p:pic>
            <p:nvPicPr>
              <p:cNvPr id="66" name="Picture 65">
                <a:extLst>
                  <a:ext uri="{FF2B5EF4-FFF2-40B4-BE49-F238E27FC236}">
                    <a16:creationId xmlns:a16="http://schemas.microsoft.com/office/drawing/2014/main" id="{6A68AA1E-95C1-BF95-B4B0-8E5801A62A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875310" y="5130832"/>
                <a:ext cx="334910" cy="334910"/>
              </a:xfrm>
              <a:prstGeom prst="rect">
                <a:avLst/>
              </a:prstGeom>
            </p:spPr>
          </p:pic>
          <p:pic>
            <p:nvPicPr>
              <p:cNvPr id="67" name="Picture 66">
                <a:extLst>
                  <a:ext uri="{FF2B5EF4-FFF2-40B4-BE49-F238E27FC236}">
                    <a16:creationId xmlns:a16="http://schemas.microsoft.com/office/drawing/2014/main" id="{009025BE-497B-0F3F-9564-F7EE2ADEB7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0129366" y="5129681"/>
                <a:ext cx="334910" cy="334910"/>
              </a:xfrm>
              <a:prstGeom prst="rect">
                <a:avLst/>
              </a:prstGeom>
            </p:spPr>
          </p:pic>
          <p:pic>
            <p:nvPicPr>
              <p:cNvPr id="68" name="Picture 67">
                <a:extLst>
                  <a:ext uri="{FF2B5EF4-FFF2-40B4-BE49-F238E27FC236}">
                    <a16:creationId xmlns:a16="http://schemas.microsoft.com/office/drawing/2014/main" id="{6328DA1C-7C37-EA8D-0D9F-7F299DEC72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0382089" y="5131365"/>
                <a:ext cx="334910" cy="334910"/>
              </a:xfrm>
              <a:prstGeom prst="rect">
                <a:avLst/>
              </a:prstGeom>
            </p:spPr>
          </p:pic>
          <p:pic>
            <p:nvPicPr>
              <p:cNvPr id="69" name="Picture 68">
                <a:extLst>
                  <a:ext uri="{FF2B5EF4-FFF2-40B4-BE49-F238E27FC236}">
                    <a16:creationId xmlns:a16="http://schemas.microsoft.com/office/drawing/2014/main" id="{C0C8F8E0-1D36-55B2-C5B6-969E8BFEE9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0506955" y="5131364"/>
                <a:ext cx="334910" cy="334910"/>
              </a:xfrm>
              <a:prstGeom prst="rect">
                <a:avLst/>
              </a:prstGeom>
            </p:spPr>
          </p:pic>
          <p:pic>
            <p:nvPicPr>
              <p:cNvPr id="70" name="Picture 69">
                <a:extLst>
                  <a:ext uri="{FF2B5EF4-FFF2-40B4-BE49-F238E27FC236}">
                    <a16:creationId xmlns:a16="http://schemas.microsoft.com/office/drawing/2014/main" id="{CC49F964-D0E0-A778-F882-CA9FB201EA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0762674" y="5127707"/>
                <a:ext cx="334910" cy="334910"/>
              </a:xfrm>
              <a:prstGeom prst="rect">
                <a:avLst/>
              </a:prstGeom>
            </p:spPr>
          </p:pic>
        </p:grp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4413F7C0-FA5A-5716-7485-25567D6831D4}"/>
                </a:ext>
              </a:extLst>
            </p:cNvPr>
            <p:cNvGrpSpPr/>
            <p:nvPr/>
          </p:nvGrpSpPr>
          <p:grpSpPr>
            <a:xfrm>
              <a:off x="9747841" y="4693403"/>
              <a:ext cx="1223452" cy="970698"/>
              <a:chOff x="9739820" y="4494077"/>
              <a:chExt cx="1223452" cy="970698"/>
            </a:xfrm>
          </p:grpSpPr>
          <p:pic>
            <p:nvPicPr>
              <p:cNvPr id="72" name="Picture 71">
                <a:extLst>
                  <a:ext uri="{FF2B5EF4-FFF2-40B4-BE49-F238E27FC236}">
                    <a16:creationId xmlns:a16="http://schemas.microsoft.com/office/drawing/2014/main" id="{0E99437A-33C1-2693-E84C-338382F334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 flipH="1">
                <a:off x="10314480" y="4494077"/>
                <a:ext cx="606127" cy="606126"/>
              </a:xfrm>
              <a:prstGeom prst="rect">
                <a:avLst/>
              </a:prstGeom>
            </p:spPr>
          </p:pic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B4A86689-FFE2-ECD3-4C9D-D2A3C63A73C4}"/>
                  </a:ext>
                </a:extLst>
              </p:cNvPr>
              <p:cNvGrpSpPr/>
              <p:nvPr/>
            </p:nvGrpSpPr>
            <p:grpSpPr>
              <a:xfrm>
                <a:off x="9739820" y="5127890"/>
                <a:ext cx="1223452" cy="336885"/>
                <a:chOff x="9739820" y="5127890"/>
                <a:chExt cx="1223452" cy="336885"/>
              </a:xfrm>
            </p:grpSpPr>
            <p:pic>
              <p:nvPicPr>
                <p:cNvPr id="74" name="Picture 73">
                  <a:extLst>
                    <a:ext uri="{FF2B5EF4-FFF2-40B4-BE49-F238E27FC236}">
                      <a16:creationId xmlns:a16="http://schemas.microsoft.com/office/drawing/2014/main" id="{9ED9FE46-727E-5EDF-9E39-1EA80B722B5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9739820" y="5128914"/>
                  <a:ext cx="334910" cy="334910"/>
                </a:xfrm>
                <a:prstGeom prst="rect">
                  <a:avLst/>
                </a:prstGeom>
              </p:spPr>
            </p:pic>
            <p:pic>
              <p:nvPicPr>
                <p:cNvPr id="75" name="Picture 74">
                  <a:extLst>
                    <a:ext uri="{FF2B5EF4-FFF2-40B4-BE49-F238E27FC236}">
                      <a16:creationId xmlns:a16="http://schemas.microsoft.com/office/drawing/2014/main" id="{D67B5766-5C7E-EFFB-62F2-5F563FC09A3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9997833" y="5129865"/>
                  <a:ext cx="334910" cy="334910"/>
                </a:xfrm>
                <a:prstGeom prst="rect">
                  <a:avLst/>
                </a:prstGeom>
              </p:spPr>
            </p:pic>
            <p:pic>
              <p:nvPicPr>
                <p:cNvPr id="76" name="Picture 75">
                  <a:extLst>
                    <a:ext uri="{FF2B5EF4-FFF2-40B4-BE49-F238E27FC236}">
                      <a16:creationId xmlns:a16="http://schemas.microsoft.com/office/drawing/2014/main" id="{29992104-4193-8713-B3C1-9948B63928B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0250773" y="5127890"/>
                  <a:ext cx="334910" cy="334910"/>
                </a:xfrm>
                <a:prstGeom prst="rect">
                  <a:avLst/>
                </a:prstGeom>
              </p:spPr>
            </p:pic>
            <p:pic>
              <p:nvPicPr>
                <p:cNvPr id="77" name="Picture 76">
                  <a:extLst>
                    <a:ext uri="{FF2B5EF4-FFF2-40B4-BE49-F238E27FC236}">
                      <a16:creationId xmlns:a16="http://schemas.microsoft.com/office/drawing/2014/main" id="{CE0150B0-C92F-45CF-EB9F-41E72A15964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0628362" y="5129573"/>
                  <a:ext cx="334910" cy="334910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035278D0-1720-3418-29FA-A7614EAC6BAE}"/>
                </a:ext>
              </a:extLst>
            </p:cNvPr>
            <p:cNvGrpSpPr/>
            <p:nvPr/>
          </p:nvGrpSpPr>
          <p:grpSpPr>
            <a:xfrm rot="16200000">
              <a:off x="10172171" y="1737347"/>
              <a:ext cx="1334826" cy="759438"/>
              <a:chOff x="1166424" y="1650503"/>
              <a:chExt cx="2285551" cy="1300346"/>
            </a:xfrm>
          </p:grpSpPr>
          <p:sp>
            <p:nvSpPr>
              <p:cNvPr id="87" name="Isosceles Triangle 86">
                <a:extLst>
                  <a:ext uri="{FF2B5EF4-FFF2-40B4-BE49-F238E27FC236}">
                    <a16:creationId xmlns:a16="http://schemas.microsoft.com/office/drawing/2014/main" id="{09C88B18-A172-B9E8-DAB3-32F0CA1769A0}"/>
                  </a:ext>
                </a:extLst>
              </p:cNvPr>
              <p:cNvSpPr/>
              <p:nvPr/>
            </p:nvSpPr>
            <p:spPr>
              <a:xfrm rot="3773636">
                <a:off x="1765495" y="1659519"/>
                <a:ext cx="692258" cy="1890401"/>
              </a:xfrm>
              <a:prstGeom prst="triangle">
                <a:avLst/>
              </a:prstGeom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50000">
                    <a:schemeClr val="bg1">
                      <a:alpha val="3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88" name="Picture 87">
                <a:extLst>
                  <a:ext uri="{FF2B5EF4-FFF2-40B4-BE49-F238E27FC236}">
                    <a16:creationId xmlns:a16="http://schemas.microsoft.com/office/drawing/2014/main" id="{2389138B-B643-2169-FB11-D5647C124A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8100000">
                <a:off x="2704492" y="1650502"/>
                <a:ext cx="747483" cy="747483"/>
              </a:xfrm>
              <a:prstGeom prst="rect">
                <a:avLst/>
              </a:prstGeom>
            </p:spPr>
          </p:pic>
        </p:grp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944C654A-528E-10E5-9C19-EC70DABFD53E}"/>
              </a:ext>
            </a:extLst>
          </p:cNvPr>
          <p:cNvGrpSpPr/>
          <p:nvPr/>
        </p:nvGrpSpPr>
        <p:grpSpPr>
          <a:xfrm>
            <a:off x="10367077" y="3682007"/>
            <a:ext cx="666412" cy="666412"/>
            <a:chOff x="10665151" y="1759647"/>
            <a:chExt cx="952500" cy="952500"/>
          </a:xfrm>
        </p:grpSpPr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0818F05C-1D3A-C105-BDC7-5645D3C171FB}"/>
                </a:ext>
              </a:extLst>
            </p:cNvPr>
            <p:cNvGrpSpPr/>
            <p:nvPr/>
          </p:nvGrpSpPr>
          <p:grpSpPr>
            <a:xfrm>
              <a:off x="10665151" y="1759647"/>
              <a:ext cx="952500" cy="952500"/>
              <a:chOff x="8930486" y="1032006"/>
              <a:chExt cx="952500" cy="952500"/>
            </a:xfrm>
          </p:grpSpPr>
          <p:pic>
            <p:nvPicPr>
              <p:cNvPr id="96" name="Picture 95">
                <a:extLst>
                  <a:ext uri="{FF2B5EF4-FFF2-40B4-BE49-F238E27FC236}">
                    <a16:creationId xmlns:a16="http://schemas.microsoft.com/office/drawing/2014/main" id="{2E552181-3411-EDDE-31A6-2856FF5F77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8930486" y="1032006"/>
                <a:ext cx="952500" cy="952500"/>
              </a:xfrm>
              <a:prstGeom prst="rect">
                <a:avLst/>
              </a:prstGeom>
            </p:spPr>
          </p:pic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56CA7D0E-A06E-DDE7-4065-4DAE710971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67453" y="1978550"/>
                <a:ext cx="890050" cy="0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581589E3-C399-A3EC-AF61-8025AC4067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11013219" y="1801404"/>
              <a:ext cx="253353" cy="253352"/>
            </a:xfrm>
            <a:prstGeom prst="rect">
              <a:avLst/>
            </a:prstGeom>
          </p:spPr>
        </p:pic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1C2A40F7-EE87-8287-803C-712CC4B4A5E6}"/>
              </a:ext>
            </a:extLst>
          </p:cNvPr>
          <p:cNvGrpSpPr/>
          <p:nvPr/>
        </p:nvGrpSpPr>
        <p:grpSpPr>
          <a:xfrm>
            <a:off x="4375596" y="1788401"/>
            <a:ext cx="3816889" cy="962964"/>
            <a:chOff x="4536016" y="1788401"/>
            <a:chExt cx="3816889" cy="962964"/>
          </a:xfrm>
        </p:grpSpPr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6E1DD2D0-C305-5693-BE98-7FF4C86C1784}"/>
                </a:ext>
              </a:extLst>
            </p:cNvPr>
            <p:cNvGrpSpPr/>
            <p:nvPr/>
          </p:nvGrpSpPr>
          <p:grpSpPr>
            <a:xfrm>
              <a:off x="4856335" y="1788401"/>
              <a:ext cx="3496570" cy="962964"/>
              <a:chOff x="8813467" y="2108151"/>
              <a:chExt cx="1831735" cy="962964"/>
            </a:xfrm>
          </p:grpSpPr>
          <p:sp>
            <p:nvSpPr>
              <p:cNvPr id="102" name="Speech Bubble: Rectangle with Corners Rounded 101">
                <a:extLst>
                  <a:ext uri="{FF2B5EF4-FFF2-40B4-BE49-F238E27FC236}">
                    <a16:creationId xmlns:a16="http://schemas.microsoft.com/office/drawing/2014/main" id="{498BAD2F-ED03-558A-3802-9046146388CA}"/>
                  </a:ext>
                </a:extLst>
              </p:cNvPr>
              <p:cNvSpPr/>
              <p:nvPr/>
            </p:nvSpPr>
            <p:spPr>
              <a:xfrm>
                <a:off x="8813467" y="2108151"/>
                <a:ext cx="1831735" cy="738664"/>
              </a:xfrm>
              <a:prstGeom prst="wedgeRoundRectCallout">
                <a:avLst>
                  <a:gd name="adj1" fmla="val -17210"/>
                  <a:gd name="adj2" fmla="val 27372"/>
                  <a:gd name="adj3" fmla="val 16667"/>
                </a:avLst>
              </a:prstGeom>
              <a:solidFill>
                <a:schemeClr val="bg1">
                  <a:lumMod val="9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F4138703-C83B-A504-2CA1-EC80FF77CA61}"/>
                  </a:ext>
                </a:extLst>
              </p:cNvPr>
              <p:cNvSpPr txBox="1"/>
              <p:nvPr/>
            </p:nvSpPr>
            <p:spPr>
              <a:xfrm>
                <a:off x="9012519" y="2117008"/>
                <a:ext cx="1610592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Inferring reservoir storage variations,</a:t>
                </a:r>
              </a:p>
              <a:p>
                <a:r>
                  <a:rPr lang="en-US" sz="1400" dirty="0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filling strategies, and operating rules </a:t>
                </a:r>
              </a:p>
              <a:p>
                <a:r>
                  <a:rPr lang="en-US" sz="1400" dirty="0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from satellite observations</a:t>
                </a:r>
              </a:p>
            </p:txBody>
          </p:sp>
        </p:grp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12F34050-B313-E7C3-F59A-E3C00D74F635}"/>
                </a:ext>
              </a:extLst>
            </p:cNvPr>
            <p:cNvSpPr/>
            <p:nvPr/>
          </p:nvSpPr>
          <p:spPr>
            <a:xfrm>
              <a:off x="4536016" y="1837378"/>
              <a:ext cx="648314" cy="648314"/>
            </a:xfrm>
            <a:prstGeom prst="ellipse">
              <a:avLst/>
            </a:prstGeom>
            <a:gradFill>
              <a:gsLst>
                <a:gs pos="40000">
                  <a:schemeClr val="accent1">
                    <a:lumMod val="75000"/>
                  </a:schemeClr>
                </a:gs>
                <a:gs pos="60000">
                  <a:srgbClr val="44C4C5"/>
                </a:gs>
                <a:gs pos="80000">
                  <a:srgbClr val="009899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32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E8553259-A53D-9090-5DAA-01F6CEC1A89F}"/>
              </a:ext>
            </a:extLst>
          </p:cNvPr>
          <p:cNvGrpSpPr/>
          <p:nvPr/>
        </p:nvGrpSpPr>
        <p:grpSpPr>
          <a:xfrm>
            <a:off x="4375674" y="3052329"/>
            <a:ext cx="3811160" cy="962964"/>
            <a:chOff x="4375674" y="3052329"/>
            <a:chExt cx="3811160" cy="962964"/>
          </a:xfrm>
        </p:grpSpPr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214F79AF-3B98-BB86-C599-2A652C5B8942}"/>
                </a:ext>
              </a:extLst>
            </p:cNvPr>
            <p:cNvGrpSpPr/>
            <p:nvPr/>
          </p:nvGrpSpPr>
          <p:grpSpPr>
            <a:xfrm>
              <a:off x="4695061" y="3052329"/>
              <a:ext cx="3491773" cy="962964"/>
              <a:chOff x="8813467" y="2108151"/>
              <a:chExt cx="1831735" cy="962964"/>
            </a:xfrm>
          </p:grpSpPr>
          <p:sp>
            <p:nvSpPr>
              <p:cNvPr id="105" name="Speech Bubble: Rectangle with Corners Rounded 104">
                <a:extLst>
                  <a:ext uri="{FF2B5EF4-FFF2-40B4-BE49-F238E27FC236}">
                    <a16:creationId xmlns:a16="http://schemas.microsoft.com/office/drawing/2014/main" id="{49DEC510-E6E6-6059-F04D-9836C1E6E006}"/>
                  </a:ext>
                </a:extLst>
              </p:cNvPr>
              <p:cNvSpPr/>
              <p:nvPr/>
            </p:nvSpPr>
            <p:spPr>
              <a:xfrm>
                <a:off x="8813467" y="2108151"/>
                <a:ext cx="1831735" cy="738664"/>
              </a:xfrm>
              <a:prstGeom prst="wedgeRoundRectCallout">
                <a:avLst>
                  <a:gd name="adj1" fmla="val -17210"/>
                  <a:gd name="adj2" fmla="val 27372"/>
                  <a:gd name="adj3" fmla="val 16667"/>
                </a:avLst>
              </a:prstGeom>
              <a:solidFill>
                <a:schemeClr val="bg1">
                  <a:lumMod val="9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B619C96D-6FEF-CC66-BE49-E94A43E9F245}"/>
                  </a:ext>
                </a:extLst>
              </p:cNvPr>
              <p:cNvSpPr txBox="1"/>
              <p:nvPr/>
            </p:nvSpPr>
            <p:spPr>
              <a:xfrm>
                <a:off x="9013076" y="2117008"/>
                <a:ext cx="161000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Calibrating macro-scale hydrological models in poorly gauged and heavily regulated basins with satellite data</a:t>
                </a:r>
              </a:p>
            </p:txBody>
          </p:sp>
        </p:grp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6BCFC205-22AE-93F7-4CDA-577EA962A0F3}"/>
                </a:ext>
              </a:extLst>
            </p:cNvPr>
            <p:cNvSpPr/>
            <p:nvPr/>
          </p:nvSpPr>
          <p:spPr>
            <a:xfrm>
              <a:off x="4375674" y="3115084"/>
              <a:ext cx="650343" cy="650343"/>
            </a:xfrm>
            <a:prstGeom prst="ellipse">
              <a:avLst/>
            </a:prstGeom>
            <a:gradFill flip="none" rotWithShape="1">
              <a:gsLst>
                <a:gs pos="25000">
                  <a:srgbClr val="006766">
                    <a:lumMod val="90000"/>
                    <a:lumOff val="10000"/>
                  </a:srgbClr>
                </a:gs>
                <a:gs pos="85000">
                  <a:schemeClr val="accent2">
                    <a:lumMod val="99000"/>
                    <a:lumOff val="1000"/>
                  </a:schemeClr>
                </a:gs>
                <a:gs pos="6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32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5" name="Oval 124">
            <a:extLst>
              <a:ext uri="{FF2B5EF4-FFF2-40B4-BE49-F238E27FC236}">
                <a16:creationId xmlns:a16="http://schemas.microsoft.com/office/drawing/2014/main" id="{CBECD578-5DF8-7F4E-18EF-53AC6BBF55B6}"/>
              </a:ext>
            </a:extLst>
          </p:cNvPr>
          <p:cNvSpPr/>
          <p:nvPr/>
        </p:nvSpPr>
        <p:spPr>
          <a:xfrm>
            <a:off x="10573508" y="2155877"/>
            <a:ext cx="253107" cy="253107"/>
          </a:xfrm>
          <a:prstGeom prst="ellipse">
            <a:avLst/>
          </a:prstGeom>
          <a:gradFill>
            <a:gsLst>
              <a:gs pos="40000">
                <a:schemeClr val="accent1">
                  <a:lumMod val="75000"/>
                </a:schemeClr>
              </a:gs>
              <a:gs pos="60000">
                <a:srgbClr val="44C4C5"/>
              </a:gs>
              <a:gs pos="80000">
                <a:srgbClr val="00989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Oval 126">
            <a:extLst>
              <a:ext uri="{FF2B5EF4-FFF2-40B4-BE49-F238E27FC236}">
                <a16:creationId xmlns:a16="http://schemas.microsoft.com/office/drawing/2014/main" id="{1D319486-0D33-765D-EA47-35DE5CECDDCA}"/>
              </a:ext>
            </a:extLst>
          </p:cNvPr>
          <p:cNvSpPr/>
          <p:nvPr/>
        </p:nvSpPr>
        <p:spPr>
          <a:xfrm>
            <a:off x="10571337" y="3961738"/>
            <a:ext cx="253107" cy="253107"/>
          </a:xfrm>
          <a:prstGeom prst="ellipse">
            <a:avLst/>
          </a:prstGeom>
          <a:gradFill>
            <a:gsLst>
              <a:gs pos="50000">
                <a:schemeClr val="accent1">
                  <a:lumMod val="75000"/>
                </a:schemeClr>
              </a:gs>
              <a:gs pos="75000">
                <a:srgbClr val="BC455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F97B5033-0967-FF5C-AB66-F43200F64DE1}"/>
              </a:ext>
            </a:extLst>
          </p:cNvPr>
          <p:cNvGrpSpPr/>
          <p:nvPr/>
        </p:nvGrpSpPr>
        <p:grpSpPr>
          <a:xfrm>
            <a:off x="8765263" y="1801403"/>
            <a:ext cx="2461238" cy="2970570"/>
            <a:chOff x="9198397" y="1801403"/>
            <a:chExt cx="2461238" cy="2970570"/>
          </a:xfrm>
        </p:grpSpPr>
        <p:sp>
          <p:nvSpPr>
            <p:cNvPr id="113" name="Rectangle: Rounded Corners 112">
              <a:extLst>
                <a:ext uri="{FF2B5EF4-FFF2-40B4-BE49-F238E27FC236}">
                  <a16:creationId xmlns:a16="http://schemas.microsoft.com/office/drawing/2014/main" id="{61B7E32A-C224-F827-AC8C-8F08824322CC}"/>
                </a:ext>
              </a:extLst>
            </p:cNvPr>
            <p:cNvSpPr/>
            <p:nvPr/>
          </p:nvSpPr>
          <p:spPr>
            <a:xfrm>
              <a:off x="9480884" y="1801403"/>
              <a:ext cx="2178751" cy="2970570"/>
            </a:xfrm>
            <a:prstGeom prst="roundRect">
              <a:avLst/>
            </a:prstGeom>
            <a:noFill/>
            <a:ln w="19050">
              <a:solidFill>
                <a:srgbClr val="1FA18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5948EE2F-7B51-6989-7742-DEC87AFC4F53}"/>
                </a:ext>
              </a:extLst>
            </p:cNvPr>
            <p:cNvSpPr txBox="1"/>
            <p:nvPr/>
          </p:nvSpPr>
          <p:spPr>
            <a:xfrm rot="16200000">
              <a:off x="8189174" y="3165100"/>
              <a:ext cx="22954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1FA187"/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Modelling</a:t>
              </a:r>
            </a:p>
          </p:txBody>
        </p:sp>
      </p:grpSp>
      <p:sp>
        <p:nvSpPr>
          <p:cNvPr id="99" name="Oval 98">
            <a:extLst>
              <a:ext uri="{FF2B5EF4-FFF2-40B4-BE49-F238E27FC236}">
                <a16:creationId xmlns:a16="http://schemas.microsoft.com/office/drawing/2014/main" id="{86BA1A6E-A093-10D7-3201-91BC327844DA}"/>
              </a:ext>
            </a:extLst>
          </p:cNvPr>
          <p:cNvSpPr/>
          <p:nvPr/>
        </p:nvSpPr>
        <p:spPr>
          <a:xfrm>
            <a:off x="4374382" y="4394939"/>
            <a:ext cx="650343" cy="650343"/>
          </a:xfrm>
          <a:prstGeom prst="ellipse">
            <a:avLst/>
          </a:prstGeom>
          <a:gradFill>
            <a:gsLst>
              <a:gs pos="50000">
                <a:schemeClr val="accent1">
                  <a:lumMod val="75000"/>
                </a:schemeClr>
              </a:gs>
              <a:gs pos="75000">
                <a:srgbClr val="BC455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32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Arc 135">
            <a:extLst>
              <a:ext uri="{FF2B5EF4-FFF2-40B4-BE49-F238E27FC236}">
                <a16:creationId xmlns:a16="http://schemas.microsoft.com/office/drawing/2014/main" id="{C6A888D1-A033-BE5D-1FAD-AB20A42A3BA4}"/>
              </a:ext>
            </a:extLst>
          </p:cNvPr>
          <p:cNvSpPr/>
          <p:nvPr/>
        </p:nvSpPr>
        <p:spPr>
          <a:xfrm rot="13500000">
            <a:off x="4304929" y="2222030"/>
            <a:ext cx="1161835" cy="1161835"/>
          </a:xfrm>
          <a:prstGeom prst="arc">
            <a:avLst/>
          </a:prstGeom>
          <a:ln>
            <a:solidFill>
              <a:schemeClr val="accent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Arc 136">
            <a:extLst>
              <a:ext uri="{FF2B5EF4-FFF2-40B4-BE49-F238E27FC236}">
                <a16:creationId xmlns:a16="http://schemas.microsoft.com/office/drawing/2014/main" id="{EC7EDA78-1697-BF01-13E0-CA1810D5EDCE}"/>
              </a:ext>
            </a:extLst>
          </p:cNvPr>
          <p:cNvSpPr/>
          <p:nvPr/>
        </p:nvSpPr>
        <p:spPr>
          <a:xfrm rot="13500000">
            <a:off x="4305315" y="3488622"/>
            <a:ext cx="1163692" cy="1163692"/>
          </a:xfrm>
          <a:prstGeom prst="arc">
            <a:avLst/>
          </a:prstGeom>
          <a:ln>
            <a:solidFill>
              <a:schemeClr val="accent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Arc 137">
            <a:extLst>
              <a:ext uri="{FF2B5EF4-FFF2-40B4-BE49-F238E27FC236}">
                <a16:creationId xmlns:a16="http://schemas.microsoft.com/office/drawing/2014/main" id="{B4C95822-8619-B369-905A-EB51E38EC19D}"/>
              </a:ext>
            </a:extLst>
          </p:cNvPr>
          <p:cNvSpPr/>
          <p:nvPr/>
        </p:nvSpPr>
        <p:spPr>
          <a:xfrm rot="13500000">
            <a:off x="3947431" y="1820667"/>
            <a:ext cx="3201983" cy="3201983"/>
          </a:xfrm>
          <a:prstGeom prst="arc">
            <a:avLst/>
          </a:prstGeom>
          <a:ln>
            <a:solidFill>
              <a:schemeClr val="accent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>
            <a:extLst>
              <a:ext uri="{FF2B5EF4-FFF2-40B4-BE49-F238E27FC236}">
                <a16:creationId xmlns:a16="http://schemas.microsoft.com/office/drawing/2014/main" id="{040445D2-DA16-7278-187B-870C29A0069A}"/>
              </a:ext>
            </a:extLst>
          </p:cNvPr>
          <p:cNvSpPr/>
          <p:nvPr/>
        </p:nvSpPr>
        <p:spPr>
          <a:xfrm>
            <a:off x="10572325" y="4649232"/>
            <a:ext cx="250304" cy="250304"/>
          </a:xfrm>
          <a:prstGeom prst="ellipse">
            <a:avLst/>
          </a:prstGeom>
          <a:gradFill flip="none" rotWithShape="1">
            <a:gsLst>
              <a:gs pos="25000">
                <a:srgbClr val="006766">
                  <a:lumMod val="90000"/>
                  <a:lumOff val="10000"/>
                </a:srgbClr>
              </a:gs>
              <a:gs pos="85000">
                <a:schemeClr val="accent2">
                  <a:lumMod val="99000"/>
                  <a:lumOff val="1000"/>
                </a:schemeClr>
              </a:gs>
              <a:gs pos="6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6F5D80C3-D28B-B890-7D38-113CF5EE8ABF}"/>
              </a:ext>
            </a:extLst>
          </p:cNvPr>
          <p:cNvGrpSpPr/>
          <p:nvPr/>
        </p:nvGrpSpPr>
        <p:grpSpPr>
          <a:xfrm>
            <a:off x="10821361" y="2679750"/>
            <a:ext cx="779854" cy="1327846"/>
            <a:chOff x="10620836" y="2679750"/>
            <a:chExt cx="779854" cy="1327846"/>
          </a:xfrm>
        </p:grpSpPr>
        <p:sp>
          <p:nvSpPr>
            <p:cNvPr id="141" name="Isosceles Triangle 140">
              <a:extLst>
                <a:ext uri="{FF2B5EF4-FFF2-40B4-BE49-F238E27FC236}">
                  <a16:creationId xmlns:a16="http://schemas.microsoft.com/office/drawing/2014/main" id="{324C8299-4A8C-B1D0-2DF4-F1960B70CFBC}"/>
                </a:ext>
              </a:extLst>
            </p:cNvPr>
            <p:cNvSpPr/>
            <p:nvPr/>
          </p:nvSpPr>
          <p:spPr>
            <a:xfrm rot="1800000">
              <a:off x="10620836" y="2903549"/>
              <a:ext cx="404298" cy="1104047"/>
            </a:xfrm>
            <a:prstGeom prst="triangle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2" name="Picture 141">
              <a:extLst>
                <a:ext uri="{FF2B5EF4-FFF2-40B4-BE49-F238E27FC236}">
                  <a16:creationId xmlns:a16="http://schemas.microsoft.com/office/drawing/2014/main" id="{2E4BD2EC-673A-FD30-9200-8D46658479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7926364">
              <a:off x="10964139" y="2679750"/>
              <a:ext cx="436551" cy="4365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0611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6" grpId="0" animBg="1"/>
      <p:bldP spid="125" grpId="0" animBg="1"/>
      <p:bldP spid="127" grpId="0" animBg="1"/>
      <p:bldP spid="136" grpId="0" animBg="1"/>
      <p:bldP spid="137" grpId="0" animBg="1"/>
      <p:bldP spid="138" grpId="0" animBg="1"/>
      <p:bldP spid="12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0758229B-6EA5-C144-A76F-BDBDA80A78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51768" y="2282299"/>
            <a:ext cx="3287324" cy="151283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8F054BD-6A53-0A45-8AA1-2876E1D50F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51768" y="2281598"/>
            <a:ext cx="3287324" cy="151423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6E3F87F-A5E0-40B0-23D6-CA0FB69B193C}"/>
              </a:ext>
            </a:extLst>
          </p:cNvPr>
          <p:cNvSpPr txBox="1"/>
          <p:nvPr/>
        </p:nvSpPr>
        <p:spPr>
          <a:xfrm>
            <a:off x="1024248" y="404933"/>
            <a:ext cx="10557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Problem Statement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33</a:t>
            </a:fld>
            <a:endParaRPr lang="en-US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C7AE234-7AEF-86B0-D65D-22AD1E93CA04}"/>
              </a:ext>
            </a:extLst>
          </p:cNvPr>
          <p:cNvSpPr/>
          <p:nvPr/>
        </p:nvSpPr>
        <p:spPr>
          <a:xfrm>
            <a:off x="609830" y="388339"/>
            <a:ext cx="407995" cy="413751"/>
          </a:xfrm>
          <a:prstGeom prst="ellipse">
            <a:avLst/>
          </a:prstGeom>
          <a:gradFill>
            <a:gsLst>
              <a:gs pos="50000">
                <a:schemeClr val="accent1">
                  <a:lumMod val="75000"/>
                </a:schemeClr>
              </a:gs>
              <a:gs pos="75000">
                <a:srgbClr val="BC455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FE63DF0-8065-ED92-E345-8117D5B54C54}"/>
              </a:ext>
            </a:extLst>
          </p:cNvPr>
          <p:cNvGrpSpPr/>
          <p:nvPr/>
        </p:nvGrpSpPr>
        <p:grpSpPr>
          <a:xfrm>
            <a:off x="8743854" y="668561"/>
            <a:ext cx="2842654" cy="3889030"/>
            <a:chOff x="4233112" y="1402847"/>
            <a:chExt cx="2842654" cy="3889030"/>
          </a:xfrm>
        </p:grpSpPr>
        <p:pic>
          <p:nvPicPr>
            <p:cNvPr id="15" name="Picture 14" descr="A picture containing map, text&#10;&#10;Description automatically generated">
              <a:extLst>
                <a:ext uri="{FF2B5EF4-FFF2-40B4-BE49-F238E27FC236}">
                  <a16:creationId xmlns:a16="http://schemas.microsoft.com/office/drawing/2014/main" id="{8A6E9713-286E-5842-9464-6073C9643D3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3112" y="1402847"/>
              <a:ext cx="2842654" cy="3889030"/>
            </a:xfrm>
            <a:prstGeom prst="rect">
              <a:avLst/>
            </a:prstGeom>
          </p:spPr>
        </p:pic>
        <p:pic>
          <p:nvPicPr>
            <p:cNvPr id="17" name="Picture 16" descr="A picture containing text, screenshot, font&#10;&#10;Description automatically generated">
              <a:extLst>
                <a:ext uri="{FF2B5EF4-FFF2-40B4-BE49-F238E27FC236}">
                  <a16:creationId xmlns:a16="http://schemas.microsoft.com/office/drawing/2014/main" id="{7A47063C-E044-E013-06B5-1DBBF0333E4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3988" y="4333846"/>
              <a:ext cx="975712" cy="945965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C20FBF0-5968-5813-2881-9CCD4F262223}"/>
              </a:ext>
            </a:extLst>
          </p:cNvPr>
          <p:cNvGrpSpPr/>
          <p:nvPr/>
        </p:nvGrpSpPr>
        <p:grpSpPr>
          <a:xfrm>
            <a:off x="4203886" y="2348435"/>
            <a:ext cx="3853988" cy="1579139"/>
            <a:chOff x="5884651" y="2071112"/>
            <a:chExt cx="3853988" cy="1579139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FB5F0F2-1C38-64FE-397D-673B8E2766FD}"/>
                </a:ext>
              </a:extLst>
            </p:cNvPr>
            <p:cNvSpPr txBox="1"/>
            <p:nvPr/>
          </p:nvSpPr>
          <p:spPr>
            <a:xfrm>
              <a:off x="6465120" y="3434807"/>
              <a:ext cx="248217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800" spc="-20" dirty="0">
                  <a:latin typeface="Arial" panose="020B0604020202020204" pitchFamily="34" charset="0"/>
                  <a:cs typeface="Arial" panose="020B0604020202020204" pitchFamily="34" charset="0"/>
                </a:rPr>
                <a:t>Year 1    Year 2    Year 3    Year 4    Year 5    Year 6</a:t>
              </a:r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515F7B1C-8C60-21CE-1C77-EE0D3BF4D660}"/>
                </a:ext>
              </a:extLst>
            </p:cNvPr>
            <p:cNvGrpSpPr/>
            <p:nvPr/>
          </p:nvGrpSpPr>
          <p:grpSpPr>
            <a:xfrm>
              <a:off x="5884651" y="2071112"/>
              <a:ext cx="3853988" cy="1357887"/>
              <a:chOff x="5884651" y="2071112"/>
              <a:chExt cx="3853988" cy="1357887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6A3F0DD-6055-2845-CA84-E4E8DA8983D6}"/>
                  </a:ext>
                </a:extLst>
              </p:cNvPr>
              <p:cNvSpPr txBox="1"/>
              <p:nvPr/>
            </p:nvSpPr>
            <p:spPr>
              <a:xfrm>
                <a:off x="8813020" y="2715838"/>
                <a:ext cx="92561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SG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Dead storage</a:t>
                </a:r>
              </a:p>
              <a:p>
                <a:r>
                  <a:rPr lang="en-SG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:r>
                  <a:rPr lang="en-SG" sz="8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S</a:t>
                </a:r>
                <a:r>
                  <a:rPr lang="en-SG" sz="800" i="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D</a:t>
                </a:r>
                <a:r>
                  <a:rPr lang="en-SG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51D681CD-6BB3-00E7-1C27-39D1D0D4F354}"/>
                  </a:ext>
                </a:extLst>
              </p:cNvPr>
              <p:cNvSpPr txBox="1"/>
              <p:nvPr/>
            </p:nvSpPr>
            <p:spPr>
              <a:xfrm>
                <a:off x="8819969" y="2117890"/>
                <a:ext cx="91867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SG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Full storage</a:t>
                </a:r>
              </a:p>
              <a:p>
                <a:r>
                  <a:rPr lang="en-SG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:r>
                  <a:rPr lang="en-SG" sz="8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S</a:t>
                </a:r>
                <a:r>
                  <a:rPr lang="en-SG" sz="800" i="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F</a:t>
                </a:r>
                <a:r>
                  <a:rPr lang="en-SG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F5BDCEEA-CF71-9AE7-4970-9DFAAC45159E}"/>
                  </a:ext>
                </a:extLst>
              </p:cNvPr>
              <p:cNvSpPr txBox="1"/>
              <p:nvPr/>
            </p:nvSpPr>
            <p:spPr>
              <a:xfrm rot="16200000">
                <a:off x="5313429" y="2642334"/>
                <a:ext cx="1357887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SG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Storage volume</a:t>
                </a:r>
              </a:p>
            </p:txBody>
          </p:sp>
        </p:grp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981DD356-717C-3D42-93C0-8C4639774A15}"/>
              </a:ext>
            </a:extLst>
          </p:cNvPr>
          <p:cNvGrpSpPr/>
          <p:nvPr/>
        </p:nvGrpSpPr>
        <p:grpSpPr>
          <a:xfrm>
            <a:off x="4810932" y="1985672"/>
            <a:ext cx="2427551" cy="1721588"/>
            <a:chOff x="6491697" y="1708349"/>
            <a:chExt cx="2427551" cy="1721588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370BDC8B-A0DC-7C74-B49C-E7C450D17BBC}"/>
                </a:ext>
              </a:extLst>
            </p:cNvPr>
            <p:cNvCxnSpPr>
              <a:cxnSpLocks/>
            </p:cNvCxnSpPr>
            <p:nvPr/>
          </p:nvCxnSpPr>
          <p:spPr>
            <a:xfrm>
              <a:off x="7881791" y="1924167"/>
              <a:ext cx="0" cy="1504833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63AE518-EBFA-9B49-C80D-137BD84A9F3B}"/>
                </a:ext>
              </a:extLst>
            </p:cNvPr>
            <p:cNvCxnSpPr>
              <a:cxnSpLocks/>
            </p:cNvCxnSpPr>
            <p:nvPr/>
          </p:nvCxnSpPr>
          <p:spPr>
            <a:xfrm>
              <a:off x="6497824" y="1925104"/>
              <a:ext cx="0" cy="1504833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2FFC1D11-F8EF-774D-81B1-829CFCC1D693}"/>
                </a:ext>
              </a:extLst>
            </p:cNvPr>
            <p:cNvCxnSpPr/>
            <p:nvPr/>
          </p:nvCxnSpPr>
          <p:spPr>
            <a:xfrm>
              <a:off x="6491701" y="1924167"/>
              <a:ext cx="1390090" cy="0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headEnd type="triangle" w="sm" len="sm"/>
              <a:tailEnd type="triangle" w="sm" len="sm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959E14DA-3C55-B082-9FC7-5E51B516E480}"/>
                </a:ext>
              </a:extLst>
            </p:cNvPr>
            <p:cNvCxnSpPr>
              <a:cxnSpLocks/>
            </p:cNvCxnSpPr>
            <p:nvPr/>
          </p:nvCxnSpPr>
          <p:spPr>
            <a:xfrm>
              <a:off x="7881791" y="1924167"/>
              <a:ext cx="959279" cy="0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headEnd type="triangle" w="sm" len="sm"/>
              <a:tailEnd type="none" w="sm" len="sm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E100CA1-54DC-B97C-CE94-7DA8F4B87535}"/>
                </a:ext>
              </a:extLst>
            </p:cNvPr>
            <p:cNvSpPr txBox="1"/>
            <p:nvPr/>
          </p:nvSpPr>
          <p:spPr>
            <a:xfrm>
              <a:off x="6491697" y="1708349"/>
              <a:ext cx="139009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SG" sz="800" dirty="0">
                  <a:latin typeface="Arial" panose="020B0604020202020204" pitchFamily="34" charset="0"/>
                  <a:cs typeface="Arial" panose="020B0604020202020204" pitchFamily="34" charset="0"/>
                </a:rPr>
                <a:t>Filling period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B0A3878-BC4B-189A-6B44-BB82BE6F7A93}"/>
                </a:ext>
              </a:extLst>
            </p:cNvPr>
            <p:cNvSpPr txBox="1"/>
            <p:nvPr/>
          </p:nvSpPr>
          <p:spPr>
            <a:xfrm>
              <a:off x="7853737" y="1709724"/>
              <a:ext cx="106551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SG" sz="800" dirty="0">
                  <a:latin typeface="Arial" panose="020B0604020202020204" pitchFamily="34" charset="0"/>
                  <a:cs typeface="Arial" panose="020B0604020202020204" pitchFamily="34" charset="0"/>
                </a:rPr>
                <a:t>Operational period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57B407D-0E8F-94FC-2B00-20A1241EDD7B}"/>
              </a:ext>
            </a:extLst>
          </p:cNvPr>
          <p:cNvGrpSpPr/>
          <p:nvPr/>
        </p:nvGrpSpPr>
        <p:grpSpPr>
          <a:xfrm>
            <a:off x="4810932" y="1463340"/>
            <a:ext cx="1390090" cy="522332"/>
            <a:chOff x="6491697" y="1309842"/>
            <a:chExt cx="1390090" cy="522332"/>
          </a:xfrm>
        </p:grpSpPr>
        <p:sp>
          <p:nvSpPr>
            <p:cNvPr id="41" name="TextBox 40">
              <a:hlinkClick r:id="" action="ppaction://noaction"/>
              <a:extLst>
                <a:ext uri="{FF2B5EF4-FFF2-40B4-BE49-F238E27FC236}">
                  <a16:creationId xmlns:a16="http://schemas.microsoft.com/office/drawing/2014/main" id="{075AE22A-3FF4-F322-A24D-97B2E994E4A9}"/>
                </a:ext>
              </a:extLst>
            </p:cNvPr>
            <p:cNvSpPr txBox="1"/>
            <p:nvPr/>
          </p:nvSpPr>
          <p:spPr>
            <a:xfrm>
              <a:off x="6491697" y="1309842"/>
              <a:ext cx="1390090" cy="2154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SG" sz="800" dirty="0">
                  <a:latin typeface="Arial" panose="020B0604020202020204" pitchFamily="34" charset="0"/>
                  <a:cs typeface="Arial" panose="020B0604020202020204" pitchFamily="34" charset="0"/>
                </a:rPr>
                <a:t>Filling strategy</a:t>
              </a:r>
            </a:p>
          </p:txBody>
        </p: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9AF0AA67-3E6A-5F53-2FA3-DD9AEDD685BB}"/>
                </a:ext>
              </a:extLst>
            </p:cNvPr>
            <p:cNvCxnSpPr>
              <a:cxnSpLocks/>
              <a:stCxn id="36" idx="0"/>
              <a:endCxn id="41" idx="2"/>
            </p:cNvCxnSpPr>
            <p:nvPr/>
          </p:nvCxnSpPr>
          <p:spPr>
            <a:xfrm flipV="1">
              <a:off x="7186742" y="1525286"/>
              <a:ext cx="0" cy="306888"/>
            </a:xfrm>
            <a:prstGeom prst="straightConnector1">
              <a:avLst/>
            </a:prstGeom>
            <a:ln>
              <a:headEnd type="triangle" w="sm" len="sm"/>
              <a:tailEnd type="none" w="sm" len="sm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619F12A1-63B7-E00B-6E68-E16462937535}"/>
              </a:ext>
            </a:extLst>
          </p:cNvPr>
          <p:cNvGrpSpPr/>
          <p:nvPr/>
        </p:nvGrpSpPr>
        <p:grpSpPr>
          <a:xfrm>
            <a:off x="6172972" y="1460183"/>
            <a:ext cx="1065511" cy="526864"/>
            <a:chOff x="7853737" y="1306685"/>
            <a:chExt cx="1065511" cy="526864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F1E8B12-0C4E-A8BF-EFA8-944727589559}"/>
                </a:ext>
              </a:extLst>
            </p:cNvPr>
            <p:cNvSpPr txBox="1"/>
            <p:nvPr/>
          </p:nvSpPr>
          <p:spPr>
            <a:xfrm>
              <a:off x="7853737" y="1306685"/>
              <a:ext cx="106551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SG" sz="800" dirty="0">
                  <a:latin typeface="Arial" panose="020B0604020202020204" pitchFamily="34" charset="0"/>
                  <a:cs typeface="Arial" panose="020B0604020202020204" pitchFamily="34" charset="0"/>
                </a:rPr>
                <a:t>Operating rule</a:t>
              </a:r>
            </a:p>
          </p:txBody>
        </p:sp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C3742B90-9F00-EC61-2096-E861C14999AD}"/>
                </a:ext>
              </a:extLst>
            </p:cNvPr>
            <p:cNvCxnSpPr>
              <a:cxnSpLocks/>
              <a:stCxn id="37" idx="0"/>
              <a:endCxn id="42" idx="2"/>
            </p:cNvCxnSpPr>
            <p:nvPr/>
          </p:nvCxnSpPr>
          <p:spPr>
            <a:xfrm flipV="1">
              <a:off x="8386493" y="1522129"/>
              <a:ext cx="0" cy="311420"/>
            </a:xfrm>
            <a:prstGeom prst="straightConnector1">
              <a:avLst/>
            </a:prstGeom>
            <a:ln>
              <a:headEnd type="triangle" w="sm" len="sm"/>
              <a:tailEnd type="none" w="sm" len="sm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902373C0-6CEE-5D64-E7E3-FBFE9F76D0A7}"/>
              </a:ext>
            </a:extLst>
          </p:cNvPr>
          <p:cNvCxnSpPr>
            <a:cxnSpLocks/>
          </p:cNvCxnSpPr>
          <p:nvPr/>
        </p:nvCxnSpPr>
        <p:spPr>
          <a:xfrm flipH="1">
            <a:off x="7160305" y="2201116"/>
            <a:ext cx="764495" cy="0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triangle" w="sm" len="sm"/>
            <a:tailEnd type="none" w="sm" len="sm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pSp>
        <p:nvGrpSpPr>
          <p:cNvPr id="66" name="Group 65">
            <a:extLst>
              <a:ext uri="{FF2B5EF4-FFF2-40B4-BE49-F238E27FC236}">
                <a16:creationId xmlns:a16="http://schemas.microsoft.com/office/drawing/2014/main" id="{C566629A-2D4B-C5F3-9666-BF29ADAFD5C2}"/>
              </a:ext>
            </a:extLst>
          </p:cNvPr>
          <p:cNvGrpSpPr/>
          <p:nvPr/>
        </p:nvGrpSpPr>
        <p:grpSpPr>
          <a:xfrm>
            <a:off x="4814105" y="2322478"/>
            <a:ext cx="3110695" cy="1388307"/>
            <a:chOff x="6494870" y="2045155"/>
            <a:chExt cx="3110695" cy="1388307"/>
          </a:xfrm>
        </p:grpSpPr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73D5EE50-F5A0-E1BC-C40B-43AECD5E54EA}"/>
                </a:ext>
              </a:extLst>
            </p:cNvPr>
            <p:cNvCxnSpPr>
              <a:cxnSpLocks/>
            </p:cNvCxnSpPr>
            <p:nvPr/>
          </p:nvCxnSpPr>
          <p:spPr>
            <a:xfrm>
              <a:off x="7095885" y="2045155"/>
              <a:ext cx="0" cy="1388307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19992AB2-8C7C-317B-872B-0A136F9FB65F}"/>
                </a:ext>
              </a:extLst>
            </p:cNvPr>
            <p:cNvCxnSpPr>
              <a:cxnSpLocks/>
            </p:cNvCxnSpPr>
            <p:nvPr/>
          </p:nvCxnSpPr>
          <p:spPr>
            <a:xfrm>
              <a:off x="6494870" y="2045155"/>
              <a:ext cx="601015" cy="0"/>
            </a:xfrm>
            <a:prstGeom prst="straightConnector1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headEnd type="triangle" w="sm" len="sm"/>
              <a:tailEnd type="triangle" w="sm" len="sm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2A748033-3784-A5F9-B3E4-7AFB29832390}"/>
                </a:ext>
              </a:extLst>
            </p:cNvPr>
            <p:cNvCxnSpPr>
              <a:cxnSpLocks/>
            </p:cNvCxnSpPr>
            <p:nvPr/>
          </p:nvCxnSpPr>
          <p:spPr>
            <a:xfrm>
              <a:off x="7095885" y="2045155"/>
              <a:ext cx="2509680" cy="0"/>
            </a:xfrm>
            <a:prstGeom prst="straightConnector1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headEnd type="triangle" w="sm" len="sm"/>
              <a:tailEnd type="triangle" w="sm" len="sm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9F27D782-D792-CDB2-C3D1-49E761F2F13F}"/>
              </a:ext>
            </a:extLst>
          </p:cNvPr>
          <p:cNvGrpSpPr/>
          <p:nvPr/>
        </p:nvGrpSpPr>
        <p:grpSpPr>
          <a:xfrm>
            <a:off x="6331980" y="885158"/>
            <a:ext cx="747493" cy="479143"/>
            <a:chOff x="7599473" y="665054"/>
            <a:chExt cx="747493" cy="479143"/>
          </a:xfrm>
        </p:grpSpPr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D2F547E4-806E-66DB-9A4B-35A70177AC6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870717" y="669757"/>
              <a:ext cx="356617" cy="356617"/>
            </a:xfrm>
            <a:prstGeom prst="rect">
              <a:avLst/>
            </a:prstGeom>
          </p:spPr>
        </p:pic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078D5F5C-36DF-D7E4-5E1E-B30D7DC6A2C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900625" y="697772"/>
              <a:ext cx="356617" cy="356617"/>
            </a:xfrm>
            <a:prstGeom prst="rect">
              <a:avLst/>
            </a:prstGeom>
          </p:spPr>
        </p:pic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C6005DEC-03F9-9399-D982-8FFE49EF3C4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930533" y="731139"/>
              <a:ext cx="356617" cy="356617"/>
            </a:xfrm>
            <a:prstGeom prst="rect">
              <a:avLst/>
            </a:prstGeom>
          </p:spPr>
        </p:pic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89721B71-5CDB-72FB-BBF9-388DEA9DB5C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960441" y="756172"/>
              <a:ext cx="356617" cy="356617"/>
            </a:xfrm>
            <a:prstGeom prst="rect">
              <a:avLst/>
            </a:prstGeom>
          </p:spPr>
        </p:pic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BD593582-4CAC-B95F-D0F4-6128348E15C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990349" y="787580"/>
              <a:ext cx="356617" cy="356617"/>
            </a:xfrm>
            <a:prstGeom prst="rect">
              <a:avLst/>
            </a:prstGeom>
          </p:spPr>
        </p:pic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C16F036F-49B4-E931-1866-822F0B68361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599473" y="665054"/>
              <a:ext cx="356617" cy="356617"/>
            </a:xfrm>
            <a:prstGeom prst="rect">
              <a:avLst/>
            </a:prstGeom>
          </p:spPr>
        </p:pic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6ABE3D35-1618-EEF7-C135-C52AB2C0C2B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629381" y="693069"/>
              <a:ext cx="356617" cy="356617"/>
            </a:xfrm>
            <a:prstGeom prst="rect">
              <a:avLst/>
            </a:prstGeom>
          </p:spPr>
        </p:pic>
        <p:pic>
          <p:nvPicPr>
            <p:cNvPr id="78" name="Picture 77">
              <a:extLst>
                <a:ext uri="{FF2B5EF4-FFF2-40B4-BE49-F238E27FC236}">
                  <a16:creationId xmlns:a16="http://schemas.microsoft.com/office/drawing/2014/main" id="{D619F2E7-F07D-11C8-AB13-588A0A262AC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659289" y="726436"/>
              <a:ext cx="356617" cy="356617"/>
            </a:xfrm>
            <a:prstGeom prst="rect">
              <a:avLst/>
            </a:prstGeom>
          </p:spPr>
        </p:pic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id="{DA7F5369-B89A-5890-0185-47F2299FEE7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689197" y="751469"/>
              <a:ext cx="356617" cy="356617"/>
            </a:xfrm>
            <a:prstGeom prst="rect">
              <a:avLst/>
            </a:prstGeom>
          </p:spPr>
        </p:pic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0439DD74-BCC2-F4A0-ACAA-9E8B55EA921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19105" y="782877"/>
              <a:ext cx="356617" cy="356617"/>
            </a:xfrm>
            <a:prstGeom prst="rect">
              <a:avLst/>
            </a:prstGeom>
          </p:spPr>
        </p:pic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94875833-7B53-49BB-2D40-41E926C290B1}"/>
              </a:ext>
            </a:extLst>
          </p:cNvPr>
          <p:cNvGrpSpPr/>
          <p:nvPr/>
        </p:nvGrpSpPr>
        <p:grpSpPr>
          <a:xfrm>
            <a:off x="5300586" y="937338"/>
            <a:ext cx="410782" cy="421664"/>
            <a:chOff x="6917576" y="645024"/>
            <a:chExt cx="410782" cy="421664"/>
          </a:xfrm>
        </p:grpSpPr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0FAA83B1-BFA3-CAC7-BE9A-D704E5D5AC7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17576" y="645024"/>
              <a:ext cx="356617" cy="356617"/>
            </a:xfrm>
            <a:prstGeom prst="rect">
              <a:avLst/>
            </a:prstGeom>
          </p:spPr>
        </p:pic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88061B07-9D68-20D8-59E2-CA35D36C387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41861" y="682891"/>
              <a:ext cx="356617" cy="356617"/>
            </a:xfrm>
            <a:prstGeom prst="rect">
              <a:avLst/>
            </a:prstGeom>
          </p:spPr>
        </p:pic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07481BF6-11F6-E26C-3B5E-6184E284647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71741" y="710071"/>
              <a:ext cx="356617" cy="356617"/>
            </a:xfrm>
            <a:prstGeom prst="rect">
              <a:avLst/>
            </a:prstGeom>
          </p:spPr>
        </p:pic>
      </p:grpSp>
      <p:sp>
        <p:nvSpPr>
          <p:cNvPr id="90" name="TextBox 89">
            <a:extLst>
              <a:ext uri="{FF2B5EF4-FFF2-40B4-BE49-F238E27FC236}">
                <a16:creationId xmlns:a16="http://schemas.microsoft.com/office/drawing/2014/main" id="{E87D49B5-96C0-A30E-4234-C16CE45E3FB2}"/>
              </a:ext>
            </a:extLst>
          </p:cNvPr>
          <p:cNvSpPr txBox="1"/>
          <p:nvPr/>
        </p:nvSpPr>
        <p:spPr>
          <a:xfrm>
            <a:off x="501658" y="909847"/>
            <a:ext cx="37750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600" dirty="0">
                <a:latin typeface="Arial" panose="020B0604020202020204" pitchFamily="34" charset="0"/>
                <a:cs typeface="Arial" panose="020B0604020202020204" pitchFamily="34" charset="0"/>
              </a:rPr>
              <a:t>Previous Studies</a:t>
            </a:r>
          </a:p>
        </p:txBody>
      </p: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E64AF865-DA4C-9E1D-C40C-3A61B54ED942}"/>
              </a:ext>
            </a:extLst>
          </p:cNvPr>
          <p:cNvCxnSpPr>
            <a:cxnSpLocks/>
          </p:cNvCxnSpPr>
          <p:nvPr/>
        </p:nvCxnSpPr>
        <p:spPr>
          <a:xfrm>
            <a:off x="5228990" y="2492085"/>
            <a:ext cx="0" cy="620640"/>
          </a:xfrm>
          <a:prstGeom prst="straightConnector1">
            <a:avLst/>
          </a:prstGeom>
          <a:ln>
            <a:headEnd type="triangle" w="sm" len="sm"/>
            <a:tailEnd type="triangle" w="sm" len="sm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CE99955A-1FC1-3FA6-737B-DEFDCCF3DCCE}"/>
              </a:ext>
            </a:extLst>
          </p:cNvPr>
          <p:cNvGrpSpPr/>
          <p:nvPr/>
        </p:nvGrpSpPr>
        <p:grpSpPr>
          <a:xfrm>
            <a:off x="429386" y="1621017"/>
            <a:ext cx="3360001" cy="1513177"/>
            <a:chOff x="8495667" y="1440262"/>
            <a:chExt cx="3360001" cy="1513177"/>
          </a:xfrm>
        </p:grpSpPr>
        <p:pic>
          <p:nvPicPr>
            <p:cNvPr id="101" name="Picture 100">
              <a:extLst>
                <a:ext uri="{FF2B5EF4-FFF2-40B4-BE49-F238E27FC236}">
                  <a16:creationId xmlns:a16="http://schemas.microsoft.com/office/drawing/2014/main" id="{C4192821-6717-7F6E-5F5D-3F2BF40C200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569087" y="1440262"/>
              <a:ext cx="3286581" cy="1513177"/>
            </a:xfrm>
            <a:prstGeom prst="rect">
              <a:avLst/>
            </a:prstGeom>
          </p:spPr>
        </p:pic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86F2D004-BCF2-444E-ABDC-EC9CB949EC78}"/>
                </a:ext>
              </a:extLst>
            </p:cNvPr>
            <p:cNvSpPr txBox="1"/>
            <p:nvPr/>
          </p:nvSpPr>
          <p:spPr>
            <a:xfrm>
              <a:off x="8495668" y="2158590"/>
              <a:ext cx="38367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SG" sz="800" i="1" dirty="0"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r>
                <a:rPr lang="en-SG" sz="8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en-SG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43908279-D8D5-5444-229A-9FFD02C5B74D}"/>
                </a:ext>
              </a:extLst>
            </p:cNvPr>
            <p:cNvSpPr txBox="1"/>
            <p:nvPr/>
          </p:nvSpPr>
          <p:spPr>
            <a:xfrm>
              <a:off x="8495667" y="1526518"/>
              <a:ext cx="38367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SG" sz="800" i="1" dirty="0"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r>
                <a:rPr lang="en-SG" sz="8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F</a:t>
              </a:r>
              <a:endParaRPr lang="en-SG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F519FC37-025E-E4F7-C3B4-DED5BDDE0F5B}"/>
                </a:ext>
              </a:extLst>
            </p:cNvPr>
            <p:cNvSpPr txBox="1"/>
            <p:nvPr/>
          </p:nvSpPr>
          <p:spPr>
            <a:xfrm>
              <a:off x="9350003" y="2345819"/>
              <a:ext cx="418674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700" dirty="0">
                  <a:latin typeface="Arial" panose="020B0604020202020204" pitchFamily="34" charset="0"/>
                  <a:cs typeface="Arial" panose="020B0604020202020204" pitchFamily="34" charset="0"/>
                </a:rPr>
                <a:t>+20%</a:t>
              </a: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F8E1FAD4-710B-F3BF-4CF1-8B0005F3E96C}"/>
                </a:ext>
              </a:extLst>
            </p:cNvPr>
            <p:cNvSpPr txBox="1"/>
            <p:nvPr/>
          </p:nvSpPr>
          <p:spPr>
            <a:xfrm>
              <a:off x="10153367" y="1995320"/>
              <a:ext cx="418674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700" dirty="0">
                  <a:latin typeface="Arial" panose="020B0604020202020204" pitchFamily="34" charset="0"/>
                  <a:cs typeface="Arial" panose="020B0604020202020204" pitchFamily="34" charset="0"/>
                </a:rPr>
                <a:t>-10%</a:t>
              </a:r>
            </a:p>
          </p:txBody>
        </p: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DD356F26-CD86-55C5-5256-939A27AF8254}"/>
                </a:ext>
              </a:extLst>
            </p:cNvPr>
            <p:cNvCxnSpPr>
              <a:cxnSpLocks/>
            </p:cNvCxnSpPr>
            <p:nvPr/>
          </p:nvCxnSpPr>
          <p:spPr>
            <a:xfrm>
              <a:off x="10132818" y="2764093"/>
              <a:ext cx="230378" cy="0"/>
            </a:xfrm>
            <a:prstGeom prst="line">
              <a:avLst/>
            </a:prstGeom>
            <a:ln w="95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7B929907-22CB-9142-30C1-90B76EEF744C}"/>
                </a:ext>
              </a:extLst>
            </p:cNvPr>
            <p:cNvCxnSpPr>
              <a:cxnSpLocks/>
            </p:cNvCxnSpPr>
            <p:nvPr/>
          </p:nvCxnSpPr>
          <p:spPr>
            <a:xfrm>
              <a:off x="10132818" y="2614826"/>
              <a:ext cx="230378" cy="0"/>
            </a:xfrm>
            <a:prstGeom prst="line">
              <a:avLst/>
            </a:prstGeom>
            <a:ln w="15875">
              <a:solidFill>
                <a:srgbClr val="BC45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C8008BB5-EF85-8432-FC32-92846320A2B0}"/>
                </a:ext>
              </a:extLst>
            </p:cNvPr>
            <p:cNvSpPr txBox="1"/>
            <p:nvPr/>
          </p:nvSpPr>
          <p:spPr>
            <a:xfrm>
              <a:off x="10313961" y="2495120"/>
              <a:ext cx="1344982" cy="374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SG" sz="800" dirty="0">
                  <a:latin typeface="Arial" panose="020B0604020202020204" pitchFamily="34" charset="0"/>
                  <a:cs typeface="Arial" panose="020B0604020202020204" pitchFamily="34" charset="0"/>
                </a:rPr>
                <a:t>Historical filling strategy</a:t>
              </a:r>
            </a:p>
            <a:p>
              <a:pPr>
                <a:lnSpc>
                  <a:spcPct val="120000"/>
                </a:lnSpc>
              </a:pPr>
              <a:r>
                <a:rPr lang="en-SG" sz="800" dirty="0">
                  <a:latin typeface="Arial" panose="020B0604020202020204" pitchFamily="34" charset="0"/>
                  <a:cs typeface="Arial" panose="020B0604020202020204" pitchFamily="34" charset="0"/>
                </a:rPr>
                <a:t>Alternative filling strategy</a:t>
              </a:r>
            </a:p>
          </p:txBody>
        </p:sp>
      </p:grpSp>
      <p:grpSp>
        <p:nvGrpSpPr>
          <p:cNvPr id="168" name="Group 167">
            <a:extLst>
              <a:ext uri="{FF2B5EF4-FFF2-40B4-BE49-F238E27FC236}">
                <a16:creationId xmlns:a16="http://schemas.microsoft.com/office/drawing/2014/main" id="{C4CAE151-E941-5984-FC71-1A5C09E162C9}"/>
              </a:ext>
            </a:extLst>
          </p:cNvPr>
          <p:cNvGrpSpPr/>
          <p:nvPr/>
        </p:nvGrpSpPr>
        <p:grpSpPr>
          <a:xfrm>
            <a:off x="418675" y="4749079"/>
            <a:ext cx="3360631" cy="1512793"/>
            <a:chOff x="8500428" y="4745693"/>
            <a:chExt cx="3360631" cy="1512793"/>
          </a:xfrm>
        </p:grpSpPr>
        <p:pic>
          <p:nvPicPr>
            <p:cNvPr id="145" name="Picture 144">
              <a:extLst>
                <a:ext uri="{FF2B5EF4-FFF2-40B4-BE49-F238E27FC236}">
                  <a16:creationId xmlns:a16="http://schemas.microsoft.com/office/drawing/2014/main" id="{8162A489-15FA-0181-9804-116561CA533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573735" y="4745693"/>
              <a:ext cx="3287324" cy="1512793"/>
            </a:xfrm>
            <a:prstGeom prst="rect">
              <a:avLst/>
            </a:prstGeom>
          </p:spPr>
        </p:pic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4191193F-84F0-48E7-1FD7-A8C39D391B8B}"/>
                </a:ext>
              </a:extLst>
            </p:cNvPr>
            <p:cNvSpPr txBox="1"/>
            <p:nvPr/>
          </p:nvSpPr>
          <p:spPr>
            <a:xfrm>
              <a:off x="8500429" y="5438825"/>
              <a:ext cx="38367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SG" sz="800" i="1" dirty="0"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r>
                <a:rPr lang="en-SG" sz="8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en-SG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016B1BBB-E650-B0EB-1473-33FEF9A92FB7}"/>
                </a:ext>
              </a:extLst>
            </p:cNvPr>
            <p:cNvSpPr txBox="1"/>
            <p:nvPr/>
          </p:nvSpPr>
          <p:spPr>
            <a:xfrm>
              <a:off x="8500428" y="4851936"/>
              <a:ext cx="38367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SG" sz="800" i="1" dirty="0"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r>
                <a:rPr lang="en-SG" sz="8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F</a:t>
              </a:r>
              <a:endParaRPr lang="en-SG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ED7EC299-253C-3DB9-0509-ED040394E65F}"/>
                </a:ext>
              </a:extLst>
            </p:cNvPr>
            <p:cNvSpPr txBox="1"/>
            <p:nvPr/>
          </p:nvSpPr>
          <p:spPr>
            <a:xfrm>
              <a:off x="9299455" y="5872957"/>
              <a:ext cx="624556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700" dirty="0">
                  <a:latin typeface="Arial" panose="020B0604020202020204" pitchFamily="34" charset="0"/>
                  <a:cs typeface="Arial" panose="020B0604020202020204" pitchFamily="34" charset="0"/>
                </a:rPr>
                <a:t>+25%</a:t>
              </a:r>
            </a:p>
          </p:txBody>
        </p:sp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0FD16463-3A66-5958-E6FD-07158C480A5F}"/>
                </a:ext>
              </a:extLst>
            </p:cNvPr>
            <p:cNvSpPr txBox="1"/>
            <p:nvPr/>
          </p:nvSpPr>
          <p:spPr>
            <a:xfrm>
              <a:off x="9686026" y="5572790"/>
              <a:ext cx="624556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700" dirty="0">
                  <a:latin typeface="Arial" panose="020B0604020202020204" pitchFamily="34" charset="0"/>
                  <a:cs typeface="Arial" panose="020B0604020202020204" pitchFamily="34" charset="0"/>
                </a:rPr>
                <a:t>+25%</a:t>
              </a:r>
            </a:p>
          </p:txBody>
        </p:sp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DF2C4026-8F03-99C7-3B58-694456E828F0}"/>
                </a:ext>
              </a:extLst>
            </p:cNvPr>
            <p:cNvSpPr txBox="1"/>
            <p:nvPr/>
          </p:nvSpPr>
          <p:spPr>
            <a:xfrm>
              <a:off x="10049570" y="5346977"/>
              <a:ext cx="624556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700" dirty="0">
                  <a:latin typeface="Arial" panose="020B0604020202020204" pitchFamily="34" charset="0"/>
                  <a:cs typeface="Arial" panose="020B0604020202020204" pitchFamily="34" charset="0"/>
                </a:rPr>
                <a:t>+25%</a:t>
              </a:r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E51A6032-D2A5-D20E-5849-EB38BCB0A0F6}"/>
                </a:ext>
              </a:extLst>
            </p:cNvPr>
            <p:cNvSpPr txBox="1"/>
            <p:nvPr/>
          </p:nvSpPr>
          <p:spPr>
            <a:xfrm>
              <a:off x="10219909" y="4936663"/>
              <a:ext cx="624556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700" dirty="0">
                  <a:latin typeface="Arial" panose="020B0604020202020204" pitchFamily="34" charset="0"/>
                  <a:cs typeface="Arial" panose="020B0604020202020204" pitchFamily="34" charset="0"/>
                </a:rPr>
                <a:t>+25%</a:t>
              </a:r>
            </a:p>
          </p:txBody>
        </p:sp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56D29DC0-C7EB-3129-FDD5-2CE40D8E22B9}"/>
                </a:ext>
              </a:extLst>
            </p:cNvPr>
            <p:cNvSpPr txBox="1"/>
            <p:nvPr/>
          </p:nvSpPr>
          <p:spPr>
            <a:xfrm>
              <a:off x="8810954" y="5566613"/>
              <a:ext cx="624556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SG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+50%</a:t>
              </a:r>
            </a:p>
          </p:txBody>
        </p:sp>
        <p:sp>
          <p:nvSpPr>
            <p:cNvPr id="162" name="TextBox 161">
              <a:extLst>
                <a:ext uri="{FF2B5EF4-FFF2-40B4-BE49-F238E27FC236}">
                  <a16:creationId xmlns:a16="http://schemas.microsoft.com/office/drawing/2014/main" id="{2BF9AE6B-B5FF-EF88-2CEE-F2A7328CB5B8}"/>
                </a:ext>
              </a:extLst>
            </p:cNvPr>
            <p:cNvSpPr txBox="1"/>
            <p:nvPr/>
          </p:nvSpPr>
          <p:spPr>
            <a:xfrm>
              <a:off x="9210748" y="4936884"/>
              <a:ext cx="624556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SG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+50%</a:t>
              </a:r>
            </a:p>
          </p:txBody>
        </p:sp>
      </p:grpSp>
      <p:sp>
        <p:nvSpPr>
          <p:cNvPr id="169" name="TextBox 168">
            <a:extLst>
              <a:ext uri="{FF2B5EF4-FFF2-40B4-BE49-F238E27FC236}">
                <a16:creationId xmlns:a16="http://schemas.microsoft.com/office/drawing/2014/main" id="{2AC01263-4EB6-1E19-D1ED-13CE79F7455C}"/>
              </a:ext>
            </a:extLst>
          </p:cNvPr>
          <p:cNvSpPr txBox="1"/>
          <p:nvPr/>
        </p:nvSpPr>
        <p:spPr>
          <a:xfrm>
            <a:off x="4367596" y="4240076"/>
            <a:ext cx="31775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600" dirty="0">
                <a:latin typeface="Arial" panose="020B0604020202020204" pitchFamily="34" charset="0"/>
                <a:cs typeface="Arial" panose="020B0604020202020204" pitchFamily="34" charset="0"/>
              </a:rPr>
              <a:t>Research Gap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4221CD08-1F15-39FF-AA77-4DBC0821E11D}"/>
              </a:ext>
            </a:extLst>
          </p:cNvPr>
          <p:cNvSpPr txBox="1"/>
          <p:nvPr/>
        </p:nvSpPr>
        <p:spPr>
          <a:xfrm>
            <a:off x="4367595" y="4770772"/>
            <a:ext cx="286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Relying on historical filling strategies</a:t>
            </a:r>
          </a:p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Not applicable to planned dams </a:t>
            </a:r>
            <a:endParaRPr lang="en-SG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1F1CEF5D-E481-3CC3-3A56-9F9C4E694183}"/>
              </a:ext>
            </a:extLst>
          </p:cNvPr>
          <p:cNvSpPr txBox="1"/>
          <p:nvPr/>
        </p:nvSpPr>
        <p:spPr>
          <a:xfrm>
            <a:off x="4367596" y="5807337"/>
            <a:ext cx="3614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A limited number of filling strategies were explored</a:t>
            </a:r>
          </a:p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Potential filling strategies might be missed out</a:t>
            </a:r>
            <a:endParaRPr lang="en-SG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2" name="Left Bracket 171">
            <a:extLst>
              <a:ext uri="{FF2B5EF4-FFF2-40B4-BE49-F238E27FC236}">
                <a16:creationId xmlns:a16="http://schemas.microsoft.com/office/drawing/2014/main" id="{BCC5DE02-96B7-5DE3-88CB-7CF59A42B99D}"/>
              </a:ext>
            </a:extLst>
          </p:cNvPr>
          <p:cNvSpPr/>
          <p:nvPr/>
        </p:nvSpPr>
        <p:spPr>
          <a:xfrm>
            <a:off x="4266597" y="5009721"/>
            <a:ext cx="98918" cy="540697"/>
          </a:xfrm>
          <a:prstGeom prst="leftBracket">
            <a:avLst>
              <a:gd name="adj" fmla="val 0"/>
            </a:avLst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85A8138-0E30-42C8-85FE-01EE57FA5184}"/>
              </a:ext>
            </a:extLst>
          </p:cNvPr>
          <p:cNvGrpSpPr/>
          <p:nvPr/>
        </p:nvGrpSpPr>
        <p:grpSpPr>
          <a:xfrm>
            <a:off x="418675" y="3252033"/>
            <a:ext cx="3356883" cy="1510958"/>
            <a:chOff x="418675" y="3166308"/>
            <a:chExt cx="3356883" cy="1510958"/>
          </a:xfrm>
        </p:grpSpPr>
        <p:grpSp>
          <p:nvGrpSpPr>
            <p:cNvPr id="144" name="Group 143">
              <a:extLst>
                <a:ext uri="{FF2B5EF4-FFF2-40B4-BE49-F238E27FC236}">
                  <a16:creationId xmlns:a16="http://schemas.microsoft.com/office/drawing/2014/main" id="{11882E89-6652-AF09-0993-04B33CB0DDAB}"/>
                </a:ext>
              </a:extLst>
            </p:cNvPr>
            <p:cNvGrpSpPr/>
            <p:nvPr/>
          </p:nvGrpSpPr>
          <p:grpSpPr>
            <a:xfrm>
              <a:off x="418675" y="3166308"/>
              <a:ext cx="3356883" cy="1510958"/>
              <a:chOff x="8500429" y="3365099"/>
              <a:chExt cx="3356883" cy="1510958"/>
            </a:xfrm>
          </p:grpSpPr>
          <p:pic>
            <p:nvPicPr>
              <p:cNvPr id="103" name="Picture 102">
                <a:extLst>
                  <a:ext uri="{FF2B5EF4-FFF2-40B4-BE49-F238E27FC236}">
                    <a16:creationId xmlns:a16="http://schemas.microsoft.com/office/drawing/2014/main" id="{DC1622FA-4DC4-9F87-B52B-BC7001BB06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8569988" y="3365099"/>
                <a:ext cx="3287324" cy="1510958"/>
              </a:xfrm>
              <a:prstGeom prst="rect">
                <a:avLst/>
              </a:prstGeom>
            </p:spPr>
          </p:pic>
          <p:cxnSp>
            <p:nvCxnSpPr>
              <p:cNvPr id="115" name="Straight Connector 114">
                <a:extLst>
                  <a:ext uri="{FF2B5EF4-FFF2-40B4-BE49-F238E27FC236}">
                    <a16:creationId xmlns:a16="http://schemas.microsoft.com/office/drawing/2014/main" id="{DBE14D6B-C31F-519F-E85B-11987EBA340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43963" y="3887698"/>
                <a:ext cx="2738205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sp>
            <p:nvSpPr>
              <p:cNvPr id="119" name="Rectangle 118">
                <a:extLst>
                  <a:ext uri="{FF2B5EF4-FFF2-40B4-BE49-F238E27FC236}">
                    <a16:creationId xmlns:a16="http://schemas.microsoft.com/office/drawing/2014/main" id="{FBC2C9C8-B746-DBCE-50F9-2ACE83DC5E39}"/>
                  </a:ext>
                </a:extLst>
              </p:cNvPr>
              <p:cNvSpPr/>
              <p:nvPr/>
            </p:nvSpPr>
            <p:spPr>
              <a:xfrm>
                <a:off x="9234488" y="3428999"/>
                <a:ext cx="212534" cy="1326481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accent1">
                      <a:lumMod val="20000"/>
                      <a:lumOff val="80000"/>
                      <a:alpha val="25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Rectangle 119">
                <a:extLst>
                  <a:ext uri="{FF2B5EF4-FFF2-40B4-BE49-F238E27FC236}">
                    <a16:creationId xmlns:a16="http://schemas.microsoft.com/office/drawing/2014/main" id="{07289EDA-2E36-EDFC-E950-88F6E32380AD}"/>
                  </a:ext>
                </a:extLst>
              </p:cNvPr>
              <p:cNvSpPr/>
              <p:nvPr/>
            </p:nvSpPr>
            <p:spPr>
              <a:xfrm>
                <a:off x="9625013" y="3428999"/>
                <a:ext cx="212534" cy="1326481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accent1">
                      <a:lumMod val="20000"/>
                      <a:lumOff val="80000"/>
                      <a:alpha val="25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94C9C61F-316A-0200-1CB0-9DCBF2B28F7D}"/>
                  </a:ext>
                </a:extLst>
              </p:cNvPr>
              <p:cNvSpPr/>
              <p:nvPr/>
            </p:nvSpPr>
            <p:spPr>
              <a:xfrm>
                <a:off x="10015538" y="3428999"/>
                <a:ext cx="212534" cy="1326481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accent1">
                      <a:lumMod val="20000"/>
                      <a:lumOff val="80000"/>
                      <a:alpha val="25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69E997F4-8D5B-77CD-8973-58E3BB9B804D}"/>
                  </a:ext>
                </a:extLst>
              </p:cNvPr>
              <p:cNvSpPr/>
              <p:nvPr/>
            </p:nvSpPr>
            <p:spPr>
              <a:xfrm>
                <a:off x="10406063" y="3428998"/>
                <a:ext cx="212534" cy="1326481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accent1">
                      <a:lumMod val="20000"/>
                      <a:lumOff val="80000"/>
                      <a:alpha val="25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23" name="Straight Arrow Connector 122">
                <a:extLst>
                  <a:ext uri="{FF2B5EF4-FFF2-40B4-BE49-F238E27FC236}">
                    <a16:creationId xmlns:a16="http://schemas.microsoft.com/office/drawing/2014/main" id="{57E4EA67-14C6-EE9E-2673-EC77ECB3A65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21428" y="3594038"/>
                <a:ext cx="0" cy="114298"/>
              </a:xfrm>
              <a:prstGeom prst="straightConnector1">
                <a:avLst/>
              </a:prstGeom>
              <a:ln>
                <a:headEnd type="triangle" w="sm" len="sm"/>
                <a:tailEnd type="none" w="sm" len="sm"/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25" name="Straight Arrow Connector 124">
                <a:extLst>
                  <a:ext uri="{FF2B5EF4-FFF2-40B4-BE49-F238E27FC236}">
                    <a16:creationId xmlns:a16="http://schemas.microsoft.com/office/drawing/2014/main" id="{C8951CAE-6192-F127-303D-3EE3393CF11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130903" y="3594038"/>
                <a:ext cx="0" cy="114298"/>
              </a:xfrm>
              <a:prstGeom prst="straightConnector1">
                <a:avLst/>
              </a:prstGeom>
              <a:ln>
                <a:headEnd type="triangle" w="sm" len="sm"/>
                <a:tailEnd type="none" w="sm" len="sm"/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26" name="Straight Arrow Connector 125">
                <a:extLst>
                  <a:ext uri="{FF2B5EF4-FFF2-40B4-BE49-F238E27FC236}">
                    <a16:creationId xmlns:a16="http://schemas.microsoft.com/office/drawing/2014/main" id="{4A4F79E4-D151-2B7A-A308-954A54FA1DF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31280" y="3594038"/>
                <a:ext cx="0" cy="114298"/>
              </a:xfrm>
              <a:prstGeom prst="straightConnector1">
                <a:avLst/>
              </a:prstGeom>
              <a:ln>
                <a:headEnd type="triangle" w="sm" len="sm"/>
                <a:tailEnd type="none" w="sm" len="sm"/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27" name="Straight Arrow Connector 126">
                <a:extLst>
                  <a:ext uri="{FF2B5EF4-FFF2-40B4-BE49-F238E27FC236}">
                    <a16:creationId xmlns:a16="http://schemas.microsoft.com/office/drawing/2014/main" id="{F06C23E0-ACA8-0DA9-BD55-FB6CF8FC84E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340969" y="3594038"/>
                <a:ext cx="0" cy="114298"/>
              </a:xfrm>
              <a:prstGeom prst="straightConnector1">
                <a:avLst/>
              </a:prstGeom>
              <a:ln>
                <a:headEnd type="triangle" w="sm" len="sm"/>
                <a:tailEnd type="none" w="sm" len="sm"/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37CBB38B-20CA-892A-1040-46E12F61BAC8}"/>
                  </a:ext>
                </a:extLst>
              </p:cNvPr>
              <p:cNvSpPr txBox="1"/>
              <p:nvPr/>
            </p:nvSpPr>
            <p:spPr>
              <a:xfrm>
                <a:off x="9144341" y="3438859"/>
                <a:ext cx="404043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SG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50%</a:t>
                </a:r>
              </a:p>
            </p:txBody>
          </p:sp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95F3D51C-8D79-F1DB-744D-153B1CD39414}"/>
                  </a:ext>
                </a:extLst>
              </p:cNvPr>
              <p:cNvSpPr txBox="1"/>
              <p:nvPr/>
            </p:nvSpPr>
            <p:spPr>
              <a:xfrm>
                <a:off x="10624022" y="3435907"/>
                <a:ext cx="992466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SG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Inflow to reservoir</a:t>
                </a:r>
              </a:p>
            </p:txBody>
          </p:sp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A950F60A-929E-2FAE-76E3-DC1E422356F4}"/>
                  </a:ext>
                </a:extLst>
              </p:cNvPr>
              <p:cNvSpPr txBox="1"/>
              <p:nvPr/>
            </p:nvSpPr>
            <p:spPr>
              <a:xfrm>
                <a:off x="8500430" y="4204894"/>
                <a:ext cx="383671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SG" sz="8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S</a:t>
                </a:r>
                <a:r>
                  <a:rPr lang="en-SG" sz="800" i="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D</a:t>
                </a:r>
                <a:endParaRPr lang="en-SG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id="{96232868-66CA-C54B-D53E-FA81ADAD0200}"/>
                  </a:ext>
                </a:extLst>
              </p:cNvPr>
              <p:cNvSpPr txBox="1"/>
              <p:nvPr/>
            </p:nvSpPr>
            <p:spPr>
              <a:xfrm>
                <a:off x="8500429" y="3768908"/>
                <a:ext cx="383671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SG" sz="8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S</a:t>
                </a:r>
                <a:r>
                  <a:rPr lang="en-SG" sz="800" i="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F</a:t>
                </a:r>
                <a:endParaRPr lang="en-SG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DA8C857-8B59-94AE-A8E1-21974A220BB8}"/>
                </a:ext>
              </a:extLst>
            </p:cNvPr>
            <p:cNvSpPr txBox="1"/>
            <p:nvPr/>
          </p:nvSpPr>
          <p:spPr>
            <a:xfrm>
              <a:off x="1478053" y="3234756"/>
              <a:ext cx="362763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SG" sz="700" dirty="0">
                  <a:latin typeface="Arial" panose="020B0604020202020204" pitchFamily="34" charset="0"/>
                  <a:cs typeface="Arial" panose="020B0604020202020204" pitchFamily="34" charset="0"/>
                </a:rPr>
                <a:t>30%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22AA318-BC96-B5BF-A28D-9294175519DB}"/>
                </a:ext>
              </a:extLst>
            </p:cNvPr>
            <p:cNvSpPr txBox="1"/>
            <p:nvPr/>
          </p:nvSpPr>
          <p:spPr>
            <a:xfrm>
              <a:off x="1872984" y="3236948"/>
              <a:ext cx="362763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SG" sz="700" dirty="0">
                  <a:latin typeface="Arial" panose="020B0604020202020204" pitchFamily="34" charset="0"/>
                  <a:cs typeface="Arial" panose="020B0604020202020204" pitchFamily="34" charset="0"/>
                </a:rPr>
                <a:t>30%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AE1BFED-FBF7-7C2A-102C-51D64960F41D}"/>
                </a:ext>
              </a:extLst>
            </p:cNvPr>
            <p:cNvSpPr txBox="1"/>
            <p:nvPr/>
          </p:nvSpPr>
          <p:spPr>
            <a:xfrm>
              <a:off x="2266723" y="3234756"/>
              <a:ext cx="362763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SG" sz="700" dirty="0">
                  <a:latin typeface="Arial" panose="020B0604020202020204" pitchFamily="34" charset="0"/>
                  <a:cs typeface="Arial" panose="020B0604020202020204" pitchFamily="34" charset="0"/>
                </a:rPr>
                <a:t>40%</a:t>
              </a: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5C46A446-0828-7E2A-C43F-C25568B9C51E}"/>
              </a:ext>
            </a:extLst>
          </p:cNvPr>
          <p:cNvGrpSpPr/>
          <p:nvPr/>
        </p:nvGrpSpPr>
        <p:grpSpPr>
          <a:xfrm>
            <a:off x="8513917" y="4752035"/>
            <a:ext cx="3344097" cy="1514360"/>
            <a:chOff x="8513917" y="4752035"/>
            <a:chExt cx="3344097" cy="151436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03DB606-569A-3598-97EF-019D8FD6BA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570910" y="4752035"/>
              <a:ext cx="3287104" cy="151436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ECD0264-3776-1E85-B5E4-7012C357CE80}"/>
                </a:ext>
              </a:extLst>
            </p:cNvPr>
            <p:cNvSpPr txBox="1"/>
            <p:nvPr/>
          </p:nvSpPr>
          <p:spPr>
            <a:xfrm>
              <a:off x="8513918" y="5464254"/>
              <a:ext cx="38367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SG" sz="800" i="1" dirty="0"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r>
                <a:rPr lang="en-SG" sz="8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en-SG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C1ECAC2-19AC-4437-2458-191308D0CEA8}"/>
                </a:ext>
              </a:extLst>
            </p:cNvPr>
            <p:cNvSpPr txBox="1"/>
            <p:nvPr/>
          </p:nvSpPr>
          <p:spPr>
            <a:xfrm>
              <a:off x="8513917" y="4859947"/>
              <a:ext cx="38367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SG" sz="800" i="1" dirty="0"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r>
                <a:rPr lang="en-SG" sz="8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F</a:t>
              </a:r>
              <a:endParaRPr lang="en-SG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BB2FD323-28F7-BEE6-7E73-85AA41693D90}"/>
                </a:ext>
              </a:extLst>
            </p:cNvPr>
            <p:cNvCxnSpPr>
              <a:cxnSpLocks/>
            </p:cNvCxnSpPr>
            <p:nvPr/>
          </p:nvCxnSpPr>
          <p:spPr>
            <a:xfrm>
              <a:off x="11001995" y="4964231"/>
              <a:ext cx="0" cy="1221715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5DC0A45D-09F3-FCA1-1C68-EFC0E151E076}"/>
                </a:ext>
              </a:extLst>
            </p:cNvPr>
            <p:cNvCxnSpPr>
              <a:cxnSpLocks/>
            </p:cNvCxnSpPr>
            <p:nvPr/>
          </p:nvCxnSpPr>
          <p:spPr>
            <a:xfrm>
              <a:off x="9824505" y="4962794"/>
              <a:ext cx="0" cy="1223152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7406906C-5AAB-76AB-DBD1-EBDB9624B1B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287645" y="5272872"/>
              <a:ext cx="141640" cy="133141"/>
            </a:xfrm>
            <a:prstGeom prst="straightConnector1">
              <a:avLst/>
            </a:prstGeom>
            <a:ln>
              <a:headEnd type="triangle" w="sm" len="sm"/>
              <a:tailEnd type="none" w="sm" len="sm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B6042579-F109-AE03-B53B-5EF4A9231F1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691446" y="5122147"/>
              <a:ext cx="134712" cy="283866"/>
            </a:xfrm>
            <a:prstGeom prst="straightConnector1">
              <a:avLst/>
            </a:prstGeom>
            <a:ln>
              <a:headEnd type="triangle" w="sm" len="sm"/>
              <a:tailEnd type="none" w="sm" len="sm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85" name="TextBox 84">
            <a:extLst>
              <a:ext uri="{FF2B5EF4-FFF2-40B4-BE49-F238E27FC236}">
                <a16:creationId xmlns:a16="http://schemas.microsoft.com/office/drawing/2014/main" id="{84973140-BC66-758A-EBC3-D731CBE83304}"/>
              </a:ext>
            </a:extLst>
          </p:cNvPr>
          <p:cNvSpPr txBox="1"/>
          <p:nvPr/>
        </p:nvSpPr>
        <p:spPr>
          <a:xfrm>
            <a:off x="509677" y="1304383"/>
            <a:ext cx="30407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3 approaches for creating filling strategies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7F428683-EC73-5A63-354B-88298909F646}"/>
              </a:ext>
            </a:extLst>
          </p:cNvPr>
          <p:cNvSpPr txBox="1"/>
          <p:nvPr/>
        </p:nvSpPr>
        <p:spPr>
          <a:xfrm>
            <a:off x="4365514" y="5406013"/>
            <a:ext cx="36149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Only can create only-increasing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filling strategies</a:t>
            </a:r>
            <a:endParaRPr lang="en-SG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Left Bracket 86">
            <a:extLst>
              <a:ext uri="{FF2B5EF4-FFF2-40B4-BE49-F238E27FC236}">
                <a16:creationId xmlns:a16="http://schemas.microsoft.com/office/drawing/2014/main" id="{40DB0BB0-2519-D78E-6598-08E8FC1EBD03}"/>
              </a:ext>
            </a:extLst>
          </p:cNvPr>
          <p:cNvSpPr/>
          <p:nvPr/>
        </p:nvSpPr>
        <p:spPr>
          <a:xfrm>
            <a:off x="4266597" y="5550418"/>
            <a:ext cx="96837" cy="464751"/>
          </a:xfrm>
          <a:prstGeom prst="leftBracket">
            <a:avLst>
              <a:gd name="adj" fmla="val 0"/>
            </a:avLst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2D23B08-5FBE-7D3A-02F3-495E97E69F98}"/>
              </a:ext>
            </a:extLst>
          </p:cNvPr>
          <p:cNvCxnSpPr>
            <a:cxnSpLocks/>
          </p:cNvCxnSpPr>
          <p:nvPr/>
        </p:nvCxnSpPr>
        <p:spPr>
          <a:xfrm>
            <a:off x="5224982" y="2802405"/>
            <a:ext cx="190679" cy="0"/>
          </a:xfrm>
          <a:prstGeom prst="straightConnector1">
            <a:avLst/>
          </a:prstGeom>
          <a:ln>
            <a:headEnd type="triangle" w="sm" len="sm"/>
            <a:tailEnd type="triangle" w="sm" len="sm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6637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169" grpId="0"/>
      <p:bldP spid="170" grpId="0"/>
      <p:bldP spid="171" grpId="0"/>
      <p:bldP spid="172" grpId="0" animBg="1"/>
      <p:bldP spid="85" grpId="0"/>
      <p:bldP spid="86" grpId="0"/>
      <p:bldP spid="8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6E3F87F-A5E0-40B0-23D6-CA0FB69B193C}"/>
              </a:ext>
            </a:extLst>
          </p:cNvPr>
          <p:cNvSpPr txBox="1"/>
          <p:nvPr/>
        </p:nvSpPr>
        <p:spPr>
          <a:xfrm>
            <a:off x="1024250" y="404057"/>
            <a:ext cx="10557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Problem Statement</a:t>
            </a:r>
          </a:p>
          <a:p>
            <a:endParaRPr lang="en-SG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34</a:t>
            </a:fld>
            <a:endParaRPr lang="en-US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C7AE234-7AEF-86B0-D65D-22AD1E93CA04}"/>
              </a:ext>
            </a:extLst>
          </p:cNvPr>
          <p:cNvSpPr/>
          <p:nvPr/>
        </p:nvSpPr>
        <p:spPr>
          <a:xfrm>
            <a:off x="609830" y="388339"/>
            <a:ext cx="407995" cy="413751"/>
          </a:xfrm>
          <a:prstGeom prst="ellipse">
            <a:avLst/>
          </a:prstGeom>
          <a:gradFill>
            <a:gsLst>
              <a:gs pos="50000">
                <a:schemeClr val="accent1">
                  <a:lumMod val="75000"/>
                </a:schemeClr>
              </a:gs>
              <a:gs pos="75000">
                <a:srgbClr val="BC455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0BC781D-91D0-52D8-27CE-4C34DB99A107}"/>
              </a:ext>
            </a:extLst>
          </p:cNvPr>
          <p:cNvSpPr txBox="1"/>
          <p:nvPr/>
        </p:nvSpPr>
        <p:spPr>
          <a:xfrm>
            <a:off x="4162542" y="3085613"/>
            <a:ext cx="31775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600" dirty="0">
                <a:latin typeface="Arial" panose="020B0604020202020204" pitchFamily="34" charset="0"/>
                <a:cs typeface="Arial" panose="020B0604020202020204" pitchFamily="34" charset="0"/>
              </a:rPr>
              <a:t>Research Questions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E2D0A87-FAFB-0607-99E1-B9EBD87D49EA}"/>
              </a:ext>
            </a:extLst>
          </p:cNvPr>
          <p:cNvGrpSpPr/>
          <p:nvPr/>
        </p:nvGrpSpPr>
        <p:grpSpPr>
          <a:xfrm>
            <a:off x="576879" y="1300092"/>
            <a:ext cx="2834640" cy="4276261"/>
            <a:chOff x="576879" y="1308043"/>
            <a:chExt cx="2834640" cy="4276261"/>
          </a:xfrm>
        </p:grpSpPr>
        <p:pic>
          <p:nvPicPr>
            <p:cNvPr id="6" name="Picture 5" descr="A close-up of a map&#10;&#10;Description automatically generated with medium confidence">
              <a:extLst>
                <a:ext uri="{FF2B5EF4-FFF2-40B4-BE49-F238E27FC236}">
                  <a16:creationId xmlns:a16="http://schemas.microsoft.com/office/drawing/2014/main" id="{ACF0246A-AE63-0D59-B117-28410B50C4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57308"/>
            <a:stretch/>
          </p:blipFill>
          <p:spPr>
            <a:xfrm>
              <a:off x="576879" y="1308043"/>
              <a:ext cx="2834640" cy="4013110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CFF7F73-3DCD-18F8-E2E4-E23D192CA62F}"/>
                </a:ext>
              </a:extLst>
            </p:cNvPr>
            <p:cNvSpPr txBox="1"/>
            <p:nvPr/>
          </p:nvSpPr>
          <p:spPr>
            <a:xfrm>
              <a:off x="800100" y="5307305"/>
              <a:ext cx="255856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0" i="0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Lancang</a:t>
              </a:r>
              <a:r>
                <a:rPr lang="en-US" sz="12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200" dirty="0">
                  <a:solidFill>
                    <a:srgbClr val="33333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reservoir system</a:t>
              </a:r>
              <a:endParaRPr lang="en-US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F234C7-3437-0C0D-3888-35C54D128251}"/>
              </a:ext>
            </a:extLst>
          </p:cNvPr>
          <p:cNvSpPr txBox="1"/>
          <p:nvPr/>
        </p:nvSpPr>
        <p:spPr>
          <a:xfrm>
            <a:off x="4172066" y="3615917"/>
            <a:ext cx="3739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What are the optimal filling strategies for the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Lancang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reservoir system?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5CBDA7B-9498-4F25-3B4C-90A971586F01}"/>
              </a:ext>
            </a:extLst>
          </p:cNvPr>
          <p:cNvSpPr txBox="1"/>
          <p:nvPr/>
        </p:nvSpPr>
        <p:spPr>
          <a:xfrm>
            <a:off x="4169011" y="4272969"/>
            <a:ext cx="375856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How good/balanced is the historical filling strategy?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B92AA5-CB3C-CE8C-AAD9-5D2D4BEEC1BE}"/>
              </a:ext>
            </a:extLst>
          </p:cNvPr>
          <p:cNvSpPr txBox="1"/>
          <p:nvPr/>
        </p:nvSpPr>
        <p:spPr>
          <a:xfrm>
            <a:off x="4162543" y="4745356"/>
            <a:ext cx="375856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Are there better-balanced filling strategies,</a:t>
            </a:r>
          </a:p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and if yes, how much upstream and downstream countries would have gained and lost if such strategies were used instead of the actual strategy?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C95BC3-BF29-D78E-138C-287B4ECA113B}"/>
              </a:ext>
            </a:extLst>
          </p:cNvPr>
          <p:cNvSpPr txBox="1"/>
          <p:nvPr/>
        </p:nvSpPr>
        <p:spPr>
          <a:xfrm>
            <a:off x="4162543" y="909847"/>
            <a:ext cx="31775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600" dirty="0">
                <a:latin typeface="Arial" panose="020B0604020202020204" pitchFamily="34" charset="0"/>
                <a:cs typeface="Arial" panose="020B0604020202020204" pitchFamily="34" charset="0"/>
              </a:rPr>
              <a:t>Motivation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6CA1DAB-FDF6-B75F-B7E5-7306E320641C}"/>
              </a:ext>
            </a:extLst>
          </p:cNvPr>
          <p:cNvSpPr txBox="1"/>
          <p:nvPr/>
        </p:nvSpPr>
        <p:spPr>
          <a:xfrm>
            <a:off x="4181594" y="1333036"/>
            <a:ext cx="3749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An approach for optimizing reservoir filling strategies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1D7D0DA-C2B6-7CC1-F5C0-DB074B1895CF}"/>
              </a:ext>
            </a:extLst>
          </p:cNvPr>
          <p:cNvSpPr txBox="1"/>
          <p:nvPr/>
        </p:nvSpPr>
        <p:spPr>
          <a:xfrm>
            <a:off x="4162543" y="2072929"/>
            <a:ext cx="4370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Does not rely on historical filling strategies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381843A-665F-5E0B-50DC-DE37FDE371E2}"/>
              </a:ext>
            </a:extLst>
          </p:cNvPr>
          <p:cNvSpPr txBox="1"/>
          <p:nvPr/>
        </p:nvSpPr>
        <p:spPr>
          <a:xfrm>
            <a:off x="4181593" y="1611264"/>
            <a:ext cx="3475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Able to explore a large number of alternative filling strategies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A153B1C5-72A0-5255-0AD2-DD351048B70C}"/>
              </a:ext>
            </a:extLst>
          </p:cNvPr>
          <p:cNvGrpSpPr/>
          <p:nvPr/>
        </p:nvGrpSpPr>
        <p:grpSpPr>
          <a:xfrm>
            <a:off x="8085485" y="3810076"/>
            <a:ext cx="4023360" cy="1887550"/>
            <a:chOff x="8085485" y="3674909"/>
            <a:chExt cx="4023360" cy="1887550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80E05698-37D9-E65E-E59E-37BCB21219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11098"/>
            <a:stretch/>
          </p:blipFill>
          <p:spPr>
            <a:xfrm>
              <a:off x="8085485" y="3764040"/>
              <a:ext cx="4023360" cy="1798419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802F3E9-9F2F-4E89-9237-5736CB19BB72}"/>
                </a:ext>
              </a:extLst>
            </p:cNvPr>
            <p:cNvSpPr txBox="1"/>
            <p:nvPr/>
          </p:nvSpPr>
          <p:spPr>
            <a:xfrm>
              <a:off x="8713901" y="4478941"/>
              <a:ext cx="38367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SG" sz="800" i="1" dirty="0"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r>
                <a:rPr lang="en-SG" sz="8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en-SG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7612A035-4D1D-1FFB-B857-5EFBB44BEE35}"/>
                </a:ext>
              </a:extLst>
            </p:cNvPr>
            <p:cNvSpPr txBox="1"/>
            <p:nvPr/>
          </p:nvSpPr>
          <p:spPr>
            <a:xfrm>
              <a:off x="8713900" y="4050974"/>
              <a:ext cx="38367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SG" sz="800" i="1" dirty="0"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r>
                <a:rPr lang="en-SG" sz="8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F</a:t>
              </a:r>
              <a:endParaRPr lang="en-SG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EC53FABD-48A9-0ABE-1DE1-7CFEEE0CA53A}"/>
                </a:ext>
              </a:extLst>
            </p:cNvPr>
            <p:cNvCxnSpPr>
              <a:cxnSpLocks/>
            </p:cNvCxnSpPr>
            <p:nvPr/>
          </p:nvCxnSpPr>
          <p:spPr>
            <a:xfrm>
              <a:off x="10002139" y="3894025"/>
              <a:ext cx="668319" cy="0"/>
            </a:xfrm>
            <a:prstGeom prst="straightConnector1">
              <a:avLst/>
            </a:prstGeom>
            <a:ln>
              <a:headEnd type="triangle" w="sm" len="sm"/>
              <a:tailEnd type="triangle" w="sm" len="sm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5BE88390-880B-C81C-E854-F847BD03F508}"/>
                </a:ext>
              </a:extLst>
            </p:cNvPr>
            <p:cNvSpPr txBox="1"/>
            <p:nvPr/>
          </p:nvSpPr>
          <p:spPr>
            <a:xfrm>
              <a:off x="9799754" y="3674909"/>
              <a:ext cx="106551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SG" sz="800" dirty="0">
                  <a:latin typeface="Arial" panose="020B0604020202020204" pitchFamily="34" charset="0"/>
                  <a:cs typeface="Arial" panose="020B0604020202020204" pitchFamily="34" charset="0"/>
                </a:rPr>
                <a:t>Filling period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7169B504-8D97-52D3-3F0B-D66CC5C4294E}"/>
                </a:ext>
              </a:extLst>
            </p:cNvPr>
            <p:cNvSpPr txBox="1"/>
            <p:nvPr/>
          </p:nvSpPr>
          <p:spPr>
            <a:xfrm>
              <a:off x="10542086" y="3681244"/>
              <a:ext cx="106551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SG" sz="800" dirty="0" err="1">
                  <a:latin typeface="Arial" panose="020B0604020202020204" pitchFamily="34" charset="0"/>
                  <a:cs typeface="Arial" panose="020B0604020202020204" pitchFamily="34" charset="0"/>
                </a:rPr>
                <a:t>Nuozhadu</a:t>
              </a:r>
              <a:endParaRPr lang="en-SG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48E22817-E12B-4009-9566-6EF6FEF96D62}"/>
              </a:ext>
            </a:extLst>
          </p:cNvPr>
          <p:cNvGrpSpPr/>
          <p:nvPr/>
        </p:nvGrpSpPr>
        <p:grpSpPr>
          <a:xfrm>
            <a:off x="8085485" y="1916840"/>
            <a:ext cx="4023360" cy="1880326"/>
            <a:chOff x="8085485" y="1845281"/>
            <a:chExt cx="4023360" cy="1880326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D8374A63-AF30-BEDA-93FF-36C80CB8C4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11283"/>
            <a:stretch/>
          </p:blipFill>
          <p:spPr>
            <a:xfrm>
              <a:off x="8085485" y="1981323"/>
              <a:ext cx="4023360" cy="1744284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2070B24-1EF9-85B0-504D-EBE6ADE7D2EE}"/>
                </a:ext>
              </a:extLst>
            </p:cNvPr>
            <p:cNvSpPr txBox="1"/>
            <p:nvPr/>
          </p:nvSpPr>
          <p:spPr>
            <a:xfrm>
              <a:off x="8713901" y="2986697"/>
              <a:ext cx="38367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SG" sz="800" i="1" dirty="0"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r>
                <a:rPr lang="en-SG" sz="8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en-SG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8E1BCED-3AD3-1646-69C7-CB787D1B9AF2}"/>
                </a:ext>
              </a:extLst>
            </p:cNvPr>
            <p:cNvSpPr txBox="1"/>
            <p:nvPr/>
          </p:nvSpPr>
          <p:spPr>
            <a:xfrm>
              <a:off x="8713900" y="2389128"/>
              <a:ext cx="38367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SG" sz="800" i="1" dirty="0"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r>
                <a:rPr lang="en-SG" sz="8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F</a:t>
              </a:r>
              <a:endParaRPr lang="en-SG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A2FEB0CF-8773-7880-DBB4-409643B2FE59}"/>
                </a:ext>
              </a:extLst>
            </p:cNvPr>
            <p:cNvCxnSpPr>
              <a:cxnSpLocks/>
            </p:cNvCxnSpPr>
            <p:nvPr/>
          </p:nvCxnSpPr>
          <p:spPr>
            <a:xfrm>
              <a:off x="9097571" y="2067683"/>
              <a:ext cx="1233674" cy="0"/>
            </a:xfrm>
            <a:prstGeom prst="straightConnector1">
              <a:avLst/>
            </a:prstGeom>
            <a:ln>
              <a:headEnd type="triangle" w="sm" len="sm"/>
              <a:tailEnd type="triangle" w="sm" len="sm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EB33BB49-1A39-5E4D-CC3A-7A60C94DA032}"/>
                </a:ext>
              </a:extLst>
            </p:cNvPr>
            <p:cNvSpPr txBox="1"/>
            <p:nvPr/>
          </p:nvSpPr>
          <p:spPr>
            <a:xfrm>
              <a:off x="9097571" y="1851479"/>
              <a:ext cx="123367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SG" sz="800" dirty="0">
                  <a:latin typeface="Arial" panose="020B0604020202020204" pitchFamily="34" charset="0"/>
                  <a:cs typeface="Arial" panose="020B0604020202020204" pitchFamily="34" charset="0"/>
                </a:rPr>
                <a:t>Filling period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5A62CA7-001B-CF85-3A43-D59F54D71155}"/>
                </a:ext>
              </a:extLst>
            </p:cNvPr>
            <p:cNvSpPr txBox="1"/>
            <p:nvPr/>
          </p:nvSpPr>
          <p:spPr>
            <a:xfrm>
              <a:off x="10546155" y="1845281"/>
              <a:ext cx="106551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SG" sz="800" dirty="0" err="1">
                  <a:latin typeface="Arial" panose="020B0604020202020204" pitchFamily="34" charset="0"/>
                  <a:cs typeface="Arial" panose="020B0604020202020204" pitchFamily="34" charset="0"/>
                </a:rPr>
                <a:t>Xiaowan</a:t>
              </a:r>
              <a:endParaRPr lang="en-SG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5D081217-2445-EF13-9F55-6991690046AC}"/>
              </a:ext>
            </a:extLst>
          </p:cNvPr>
          <p:cNvGrpSpPr/>
          <p:nvPr/>
        </p:nvGrpSpPr>
        <p:grpSpPr>
          <a:xfrm>
            <a:off x="7990764" y="920815"/>
            <a:ext cx="3691720" cy="972084"/>
            <a:chOff x="7990764" y="920815"/>
            <a:chExt cx="3691720" cy="97208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211C340A-8A81-5935-8C40-613917D514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90764" y="920815"/>
              <a:ext cx="3691720" cy="813153"/>
            </a:xfrm>
            <a:prstGeom prst="rect">
              <a:avLst/>
            </a:prstGeom>
          </p:spPr>
        </p:pic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9A8C4807-2F10-6106-B5AF-DE337F9DC20D}"/>
                </a:ext>
              </a:extLst>
            </p:cNvPr>
            <p:cNvCxnSpPr>
              <a:cxnSpLocks/>
            </p:cNvCxnSpPr>
            <p:nvPr/>
          </p:nvCxnSpPr>
          <p:spPr>
            <a:xfrm>
              <a:off x="9097571" y="1892899"/>
              <a:ext cx="2510026" cy="0"/>
            </a:xfrm>
            <a:prstGeom prst="straightConnector1">
              <a:avLst/>
            </a:prstGeom>
            <a:ln>
              <a:headEnd type="triangle" w="sm" len="sm"/>
              <a:tailEnd type="triangle" w="sm" len="sm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C0FCE2A1-AE9A-44B0-C195-632F70591BC7}"/>
                </a:ext>
              </a:extLst>
            </p:cNvPr>
            <p:cNvSpPr txBox="1"/>
            <p:nvPr/>
          </p:nvSpPr>
          <p:spPr>
            <a:xfrm>
              <a:off x="9151112" y="1676623"/>
              <a:ext cx="241515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SG" sz="800" dirty="0">
                  <a:latin typeface="Arial" panose="020B0604020202020204" pitchFamily="34" charset="0"/>
                  <a:cs typeface="Arial" panose="020B0604020202020204" pitchFamily="34" charset="0"/>
                </a:rPr>
                <a:t>Study period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252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0" grpId="0"/>
      <p:bldP spid="15" grpId="0"/>
      <p:bldP spid="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Untitled video - Made with Clipchamp (1)">
            <a:hlinkClick r:id="" action="ppaction://media"/>
            <a:extLst>
              <a:ext uri="{FF2B5EF4-FFF2-40B4-BE49-F238E27FC236}">
                <a16:creationId xmlns:a16="http://schemas.microsoft.com/office/drawing/2014/main" id="{8AB935A6-4D18-2712-03F5-503E5F4473E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2649" r="18252"/>
          <a:stretch/>
        </p:blipFill>
        <p:spPr>
          <a:xfrm>
            <a:off x="1308874" y="4759278"/>
            <a:ext cx="3421095" cy="142664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E1399B6-5386-6EB9-C841-362E4E43AB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0249" y="1203949"/>
            <a:ext cx="6727394" cy="40108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DA1BBF7-E08E-FE63-0805-BFD8C9B1C0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30266" y="1203960"/>
            <a:ext cx="6727394" cy="401086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E249232-D6CE-2CE2-774D-E0AD3E3093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30264" y="1203959"/>
            <a:ext cx="6727395" cy="401087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1EE4626B-AA2B-E581-C8F0-6A32C46359F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384" y="1572142"/>
            <a:ext cx="4708061" cy="264593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B9F6B8BA-0B2B-D1F8-B455-3AD95310A77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0368" y="1572142"/>
            <a:ext cx="4708078" cy="2645931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D5A282FA-D145-131C-AC07-6B7F37EAE9A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0351" y="1576564"/>
            <a:ext cx="4708094" cy="264151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DB24B0D1-6F60-372F-2C8B-053ACF3896C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0352" y="1575095"/>
            <a:ext cx="4708094" cy="263946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A74D8753-71BB-AC33-6458-4D02F6485B2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50335" y="1575274"/>
            <a:ext cx="4708110" cy="2641772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7CE03224-E004-DE4C-556B-185DA99B0E0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50384" y="1575561"/>
            <a:ext cx="4708061" cy="2639463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02B49659-740E-3EA7-588A-19AB661EE7D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50335" y="1575094"/>
            <a:ext cx="4708110" cy="26394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6E3F87F-A5E0-40B0-23D6-CA0FB69B193C}"/>
              </a:ext>
            </a:extLst>
          </p:cNvPr>
          <p:cNvSpPr txBox="1"/>
          <p:nvPr/>
        </p:nvSpPr>
        <p:spPr>
          <a:xfrm>
            <a:off x="1024248" y="404933"/>
            <a:ext cx="10557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Methodology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35</a:t>
            </a:fld>
            <a:endParaRPr lang="en-US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C7AE234-7AEF-86B0-D65D-22AD1E93CA04}"/>
              </a:ext>
            </a:extLst>
          </p:cNvPr>
          <p:cNvSpPr/>
          <p:nvPr/>
        </p:nvSpPr>
        <p:spPr>
          <a:xfrm>
            <a:off x="609830" y="388339"/>
            <a:ext cx="407995" cy="413751"/>
          </a:xfrm>
          <a:prstGeom prst="ellipse">
            <a:avLst/>
          </a:prstGeom>
          <a:gradFill>
            <a:gsLst>
              <a:gs pos="50000">
                <a:schemeClr val="accent1">
                  <a:lumMod val="75000"/>
                </a:schemeClr>
              </a:gs>
              <a:gs pos="75000">
                <a:srgbClr val="BC455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FC18FC6A-432F-84C9-0154-66C05451122A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142342" y="5130566"/>
            <a:ext cx="2771695" cy="801296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09EAD1-08A4-5A6F-814D-2E06587C4B88}"/>
              </a:ext>
            </a:extLst>
          </p:cNvPr>
          <p:cNvCxnSpPr>
            <a:cxnSpLocks/>
          </p:cNvCxnSpPr>
          <p:nvPr/>
        </p:nvCxnSpPr>
        <p:spPr>
          <a:xfrm>
            <a:off x="2707207" y="465768"/>
            <a:ext cx="0" cy="282985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extBox 9">
            <a:hlinkClick r:id="" action="ppaction://noaction"/>
            <a:extLst>
              <a:ext uri="{FF2B5EF4-FFF2-40B4-BE49-F238E27FC236}">
                <a16:creationId xmlns:a16="http://schemas.microsoft.com/office/drawing/2014/main" id="{3A981BAE-38D4-0975-AB32-4E2BE23DBCE1}"/>
              </a:ext>
            </a:extLst>
          </p:cNvPr>
          <p:cNvSpPr txBox="1"/>
          <p:nvPr/>
        </p:nvSpPr>
        <p:spPr>
          <a:xfrm>
            <a:off x="2772575" y="475322"/>
            <a:ext cx="3323424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SG" sz="1400" dirty="0">
                <a:latin typeface="Arial" panose="020B0604020202020204" pitchFamily="34" charset="0"/>
                <a:cs typeface="Arial" panose="020B0604020202020204" pitchFamily="34" charset="0"/>
              </a:rPr>
              <a:t>Filling Strategy Parameterization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D752D30-B87B-BDF0-BAB6-71BACE91BB1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0386" y="1575560"/>
            <a:ext cx="4708059" cy="2639463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09B9FB6-73CD-E42C-91DA-A147F294B4BA}"/>
              </a:ext>
            </a:extLst>
          </p:cNvPr>
          <p:cNvPicPr>
            <a:picLocks noChangeAspect="1"/>
          </p:cNvPicPr>
          <p:nvPr/>
        </p:nvPicPr>
        <p:blipFill>
          <a:blip r:embed="rId16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0335" y="1572143"/>
            <a:ext cx="4708110" cy="2642415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3B1EBF2D-B91D-E754-D528-220236FDB57B}"/>
              </a:ext>
            </a:extLst>
          </p:cNvPr>
          <p:cNvPicPr>
            <a:picLocks noChangeAspect="1"/>
          </p:cNvPicPr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250267" y="1576564"/>
            <a:ext cx="4708110" cy="2642413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82559CB8-64D8-B222-BC60-D5C56857E230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50267" y="1577028"/>
            <a:ext cx="4708059" cy="2639463"/>
          </a:xfrm>
          <a:prstGeom prst="rect">
            <a:avLst/>
          </a:prstGeom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57DF2D92-F92A-AE05-02E5-7D68AE737886}"/>
              </a:ext>
            </a:extLst>
          </p:cNvPr>
          <p:cNvSpPr txBox="1"/>
          <p:nvPr/>
        </p:nvSpPr>
        <p:spPr>
          <a:xfrm>
            <a:off x="520714" y="4034444"/>
            <a:ext cx="3856847" cy="261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169863" algn="l"/>
                <a:tab pos="855663" algn="l"/>
              </a:tabLst>
            </a:pP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	Variables:</a:t>
            </a:r>
            <a:r>
              <a:rPr lang="en-SG" sz="1100" dirty="0">
                <a:latin typeface="Arial" panose="020B0604020202020204" pitchFamily="34" charset="0"/>
                <a:cs typeface="Arial" panose="020B0604020202020204" pitchFamily="34" charset="0"/>
              </a:rPr>
              <a:t>  	</a:t>
            </a:r>
            <a:r>
              <a:rPr lang="en-SG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SG" sz="11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D1</a:t>
            </a:r>
            <a:r>
              <a:rPr lang="en-SG" sz="1100" i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SG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SG" sz="11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W1</a:t>
            </a:r>
            <a:r>
              <a:rPr lang="en-SG" sz="1100" i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SG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SG" sz="11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D2</a:t>
            </a:r>
            <a:r>
              <a:rPr lang="en-SG" sz="1100" i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SG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SG" sz="11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W2</a:t>
            </a:r>
            <a:r>
              <a:rPr lang="en-SG" sz="1100" i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SG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SG" sz="11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D3</a:t>
            </a:r>
            <a:r>
              <a:rPr lang="en-SG" sz="1100" i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SG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SG" sz="11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W3</a:t>
            </a:r>
            <a:r>
              <a:rPr lang="en-SG" sz="1100" i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SG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SG" sz="11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D4</a:t>
            </a:r>
            <a:r>
              <a:rPr lang="en-SG" sz="1000" i="1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420854B9-0796-84EC-7C38-D0560E4BBE94}"/>
              </a:ext>
            </a:extLst>
          </p:cNvPr>
          <p:cNvSpPr txBox="1"/>
          <p:nvPr/>
        </p:nvSpPr>
        <p:spPr>
          <a:xfrm>
            <a:off x="3378340" y="4033912"/>
            <a:ext cx="1846270" cy="26161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1201738" algn="l"/>
              </a:tabLst>
            </a:pPr>
            <a:r>
              <a:rPr lang="en-SG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SG" sz="11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SG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= [-1,1], </a:t>
            </a:r>
            <a:r>
              <a:rPr lang="en-SG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SG" sz="11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SG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= [0,1]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3744E1-79EF-48D5-53E7-81BF50C3192C}"/>
              </a:ext>
            </a:extLst>
          </p:cNvPr>
          <p:cNvSpPr txBox="1"/>
          <p:nvPr/>
        </p:nvSpPr>
        <p:spPr>
          <a:xfrm>
            <a:off x="728690" y="1748681"/>
            <a:ext cx="4529399" cy="2616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e.g., </a:t>
            </a:r>
            <a:r>
              <a:rPr lang="en-SG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SG" sz="11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D1</a:t>
            </a:r>
            <a:r>
              <a:rPr lang="en-SG" sz="11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= 0.8</a:t>
            </a:r>
            <a:r>
              <a:rPr lang="en-SG" sz="10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SG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SG" sz="11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W1</a:t>
            </a:r>
            <a:r>
              <a:rPr lang="en-SG" sz="11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= 1</a:t>
            </a:r>
            <a:r>
              <a:rPr lang="en-SG" sz="1000" i="1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SG" sz="11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SG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SG" sz="11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D2</a:t>
            </a:r>
            <a:r>
              <a:rPr lang="en-SG" sz="11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= 0</a:t>
            </a:r>
            <a:r>
              <a:rPr lang="en-SG" sz="1000" i="1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SG" sz="11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SG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SG" sz="11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W2</a:t>
            </a:r>
            <a:r>
              <a:rPr lang="en-SG" sz="11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= 1</a:t>
            </a:r>
            <a:r>
              <a:rPr lang="en-SG" sz="1000" i="1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SG" sz="11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SG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SG" sz="11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D3</a:t>
            </a:r>
            <a:r>
              <a:rPr lang="en-SG" sz="11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= 0.4, </a:t>
            </a:r>
            <a:r>
              <a:rPr lang="en-SG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SG" sz="11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W3</a:t>
            </a:r>
            <a:r>
              <a:rPr lang="en-SG" sz="11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= 0</a:t>
            </a:r>
            <a:r>
              <a:rPr lang="en-SG" sz="1000" i="1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SG" sz="11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SG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SG" sz="11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D4</a:t>
            </a:r>
            <a:r>
              <a:rPr lang="en-SG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= 0.7</a:t>
            </a:r>
            <a:endParaRPr lang="en-SG" sz="10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96CC44B-3E65-4CB1-7C8E-99C73991694C}"/>
              </a:ext>
            </a:extLst>
          </p:cNvPr>
          <p:cNvGrpSpPr/>
          <p:nvPr/>
        </p:nvGrpSpPr>
        <p:grpSpPr>
          <a:xfrm>
            <a:off x="771437" y="1208645"/>
            <a:ext cx="1830631" cy="246221"/>
            <a:chOff x="6512733" y="5554916"/>
            <a:chExt cx="1830631" cy="246221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F3AB2310-F7B0-0877-6250-8DC6FC0D7369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6512733" y="5625640"/>
              <a:ext cx="314325" cy="104775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254A186-EB56-1F0D-5AC6-10BF9C2A2B71}"/>
                </a:ext>
              </a:extLst>
            </p:cNvPr>
            <p:cNvSpPr txBox="1"/>
            <p:nvPr/>
          </p:nvSpPr>
          <p:spPr>
            <a:xfrm>
              <a:off x="6767029" y="5554916"/>
              <a:ext cx="1576335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Historical FS (baseline)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F196558-6475-9752-992B-0B69464F749B}"/>
              </a:ext>
            </a:extLst>
          </p:cNvPr>
          <p:cNvGrpSpPr/>
          <p:nvPr/>
        </p:nvGrpSpPr>
        <p:grpSpPr>
          <a:xfrm>
            <a:off x="2668954" y="1208645"/>
            <a:ext cx="1878260" cy="246221"/>
            <a:chOff x="6977416" y="5940320"/>
            <a:chExt cx="1878260" cy="246221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1A432DD-5338-3EA4-9EC5-3EDE1774053F}"/>
                </a:ext>
              </a:extLst>
            </p:cNvPr>
            <p:cNvSpPr txBox="1"/>
            <p:nvPr/>
          </p:nvSpPr>
          <p:spPr>
            <a:xfrm>
              <a:off x="7230282" y="5940320"/>
              <a:ext cx="1625394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Alternative FS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66C6EC89-3275-B47A-4515-7A4A39A6AA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/>
            <a:srcRect l="-1" t="1" r="20943" b="-2"/>
            <a:stretch/>
          </p:blipFill>
          <p:spPr>
            <a:xfrm>
              <a:off x="6977416" y="5973260"/>
              <a:ext cx="256032" cy="161925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BCE25927-A2D9-1AE9-C3F9-083D21B71033}"/>
              </a:ext>
            </a:extLst>
          </p:cNvPr>
          <p:cNvSpPr txBox="1"/>
          <p:nvPr/>
        </p:nvSpPr>
        <p:spPr>
          <a:xfrm>
            <a:off x="742565" y="1583431"/>
            <a:ext cx="18365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e.g., 4-year filling strategies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0753F7A-E2E6-C2FA-635F-316A3690AC56}"/>
              </a:ext>
            </a:extLst>
          </p:cNvPr>
          <p:cNvGrpSpPr/>
          <p:nvPr/>
        </p:nvGrpSpPr>
        <p:grpSpPr>
          <a:xfrm>
            <a:off x="2702291" y="1380538"/>
            <a:ext cx="1852552" cy="246221"/>
            <a:chOff x="2715939" y="1608102"/>
            <a:chExt cx="1852552" cy="246221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C5E1FD6-C112-FA69-BAA7-4007891A02E7}"/>
                </a:ext>
              </a:extLst>
            </p:cNvPr>
            <p:cNvSpPr txBox="1"/>
            <p:nvPr/>
          </p:nvSpPr>
          <p:spPr>
            <a:xfrm>
              <a:off x="2943097" y="1608102"/>
              <a:ext cx="1625394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Variant of standard FS</a:t>
              </a:r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141B3027-88E9-A134-F935-E62BB67AA7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1"/>
            <a:srcRect r="14667" b="-1"/>
            <a:stretch/>
          </p:blipFill>
          <p:spPr>
            <a:xfrm>
              <a:off x="2715939" y="1652500"/>
              <a:ext cx="219456" cy="142875"/>
            </a:xfrm>
            <a:prstGeom prst="rect">
              <a:avLst/>
            </a:prstGeom>
          </p:spPr>
        </p:pic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1361BBDB-86A6-6224-5D66-6619CAB37258}"/>
              </a:ext>
            </a:extLst>
          </p:cNvPr>
          <p:cNvGrpSpPr/>
          <p:nvPr/>
        </p:nvGrpSpPr>
        <p:grpSpPr>
          <a:xfrm>
            <a:off x="2665788" y="1203611"/>
            <a:ext cx="1881426" cy="246221"/>
            <a:chOff x="2661003" y="1448818"/>
            <a:chExt cx="1881426" cy="246221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A41E1A4-7343-8132-32F4-743AFFEDAB49}"/>
                </a:ext>
              </a:extLst>
            </p:cNvPr>
            <p:cNvSpPr txBox="1"/>
            <p:nvPr/>
          </p:nvSpPr>
          <p:spPr>
            <a:xfrm>
              <a:off x="2917035" y="1448818"/>
              <a:ext cx="1625394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Standard FS</a:t>
              </a:r>
            </a:p>
          </p:txBody>
        </p:sp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75D1097A-A9A8-6870-63C7-AB07621A1D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/>
            <a:srcRect l="-1" t="1" r="20943" b="-2"/>
            <a:stretch/>
          </p:blipFill>
          <p:spPr>
            <a:xfrm>
              <a:off x="2661003" y="1485843"/>
              <a:ext cx="256032" cy="161925"/>
            </a:xfrm>
            <a:prstGeom prst="rect">
              <a:avLst/>
            </a:prstGeom>
          </p:spPr>
        </p:pic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38ABF67C-FD0C-9FBA-DD4A-502885E989AA}"/>
              </a:ext>
            </a:extLst>
          </p:cNvPr>
          <p:cNvSpPr txBox="1"/>
          <p:nvPr/>
        </p:nvSpPr>
        <p:spPr>
          <a:xfrm>
            <a:off x="2929771" y="1028206"/>
            <a:ext cx="1625394" cy="24622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Alternatives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997A2E-0577-B84E-AEEC-72875482646A}"/>
              </a:ext>
            </a:extLst>
          </p:cNvPr>
          <p:cNvSpPr txBox="1"/>
          <p:nvPr/>
        </p:nvSpPr>
        <p:spPr>
          <a:xfrm>
            <a:off x="7310499" y="2687211"/>
            <a:ext cx="1036454" cy="223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tabLst>
                <a:tab pos="169863" algn="l"/>
                <a:tab pos="855663" algn="l"/>
              </a:tabLst>
            </a:pPr>
            <a:r>
              <a:rPr lang="en-SG" sz="850" dirty="0">
                <a:latin typeface="Arial" panose="020B0604020202020204" pitchFamily="34" charset="0"/>
                <a:cs typeface="Arial" panose="020B0604020202020204" pitchFamily="34" charset="0"/>
              </a:rPr>
              <a:t>Model Outputs</a:t>
            </a: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042A5265-CF7F-B8CA-5491-FBCADAA925F8}"/>
              </a:ext>
            </a:extLst>
          </p:cNvPr>
          <p:cNvGrpSpPr/>
          <p:nvPr/>
        </p:nvGrpSpPr>
        <p:grpSpPr>
          <a:xfrm>
            <a:off x="442807" y="4470399"/>
            <a:ext cx="4287679" cy="1707572"/>
            <a:chOff x="442807" y="4470399"/>
            <a:chExt cx="4287679" cy="170757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28CE30E-94B6-1CAB-72DD-83D27F97AE54}"/>
                </a:ext>
              </a:extLst>
            </p:cNvPr>
            <p:cNvSpPr/>
            <p:nvPr/>
          </p:nvSpPr>
          <p:spPr>
            <a:xfrm>
              <a:off x="831305" y="4470463"/>
              <a:ext cx="3890714" cy="1707508"/>
            </a:xfrm>
            <a:prstGeom prst="rect">
              <a:avLst/>
            </a:prstGeom>
            <a:noFill/>
            <a:ln w="63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612E7F22-2D4D-AE4B-7289-57E34FBE401B}"/>
                </a:ext>
              </a:extLst>
            </p:cNvPr>
            <p:cNvCxnSpPr/>
            <p:nvPr/>
          </p:nvCxnSpPr>
          <p:spPr>
            <a:xfrm>
              <a:off x="831305" y="4800598"/>
              <a:ext cx="3899181" cy="0"/>
            </a:xfrm>
            <a:prstGeom prst="line">
              <a:avLst/>
            </a:prstGeom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1C2D535-1B8B-2D25-6301-2972C2263878}"/>
                </a:ext>
              </a:extLst>
            </p:cNvPr>
            <p:cNvCxnSpPr/>
            <p:nvPr/>
          </p:nvCxnSpPr>
          <p:spPr>
            <a:xfrm>
              <a:off x="831305" y="5672665"/>
              <a:ext cx="3899181" cy="0"/>
            </a:xfrm>
            <a:prstGeom prst="line">
              <a:avLst/>
            </a:prstGeom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0B5184F-4742-AC0B-A311-B9E76C8CAAB4}"/>
                </a:ext>
              </a:extLst>
            </p:cNvPr>
            <p:cNvSpPr txBox="1"/>
            <p:nvPr/>
          </p:nvSpPr>
          <p:spPr>
            <a:xfrm>
              <a:off x="442807" y="4673205"/>
              <a:ext cx="3836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SG" sz="1100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S</a:t>
              </a:r>
              <a:r>
                <a:rPr lang="en-SG" sz="1100" i="1" baseline="-250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F</a:t>
              </a:r>
              <a:endParaRPr lang="en-SG" sz="1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51593D8-5E38-BFFD-AC91-D582915A7666}"/>
                </a:ext>
              </a:extLst>
            </p:cNvPr>
            <p:cNvSpPr txBox="1"/>
            <p:nvPr/>
          </p:nvSpPr>
          <p:spPr>
            <a:xfrm>
              <a:off x="447140" y="5527161"/>
              <a:ext cx="3836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SG" sz="1100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S</a:t>
              </a:r>
              <a:r>
                <a:rPr lang="en-SG" sz="1100" i="1" baseline="-250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D</a:t>
              </a:r>
              <a:endParaRPr lang="en-SG" sz="11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6AAAC57B-AE20-465F-1B88-353B6FA9C20F}"/>
                </a:ext>
              </a:extLst>
            </p:cNvPr>
            <p:cNvCxnSpPr>
              <a:cxnSpLocks/>
            </p:cNvCxnSpPr>
            <p:nvPr/>
          </p:nvCxnSpPr>
          <p:spPr>
            <a:xfrm>
              <a:off x="1377686" y="4470399"/>
              <a:ext cx="0" cy="1707572"/>
            </a:xfrm>
            <a:prstGeom prst="line">
              <a:avLst/>
            </a:prstGeom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2D6ACD62-D0D0-1802-6C16-EB16D8C72DFB}"/>
                </a:ext>
              </a:extLst>
            </p:cNvPr>
            <p:cNvCxnSpPr>
              <a:cxnSpLocks/>
            </p:cNvCxnSpPr>
            <p:nvPr/>
          </p:nvCxnSpPr>
          <p:spPr>
            <a:xfrm>
              <a:off x="1944953" y="4470399"/>
              <a:ext cx="0" cy="1707572"/>
            </a:xfrm>
            <a:prstGeom prst="line">
              <a:avLst/>
            </a:prstGeom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C9226AB4-D950-A2D7-D158-6F87B49DAE5D}"/>
                </a:ext>
              </a:extLst>
            </p:cNvPr>
            <p:cNvCxnSpPr>
              <a:cxnSpLocks/>
            </p:cNvCxnSpPr>
            <p:nvPr/>
          </p:nvCxnSpPr>
          <p:spPr>
            <a:xfrm>
              <a:off x="2512220" y="4470399"/>
              <a:ext cx="0" cy="1707572"/>
            </a:xfrm>
            <a:prstGeom prst="line">
              <a:avLst/>
            </a:prstGeom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DA85FF38-00A6-55C2-CAB8-90A6ED76FADD}"/>
                </a:ext>
              </a:extLst>
            </p:cNvPr>
            <p:cNvCxnSpPr>
              <a:cxnSpLocks/>
            </p:cNvCxnSpPr>
            <p:nvPr/>
          </p:nvCxnSpPr>
          <p:spPr>
            <a:xfrm>
              <a:off x="3570553" y="4470399"/>
              <a:ext cx="0" cy="1707572"/>
            </a:xfrm>
            <a:prstGeom prst="line">
              <a:avLst/>
            </a:prstGeom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0C40170B-1BCF-8525-71B6-5B3E5BDE9E48}"/>
                </a:ext>
              </a:extLst>
            </p:cNvPr>
            <p:cNvCxnSpPr>
              <a:cxnSpLocks/>
            </p:cNvCxnSpPr>
            <p:nvPr/>
          </p:nvCxnSpPr>
          <p:spPr>
            <a:xfrm>
              <a:off x="4188620" y="4470399"/>
              <a:ext cx="0" cy="1707572"/>
            </a:xfrm>
            <a:prstGeom prst="line">
              <a:avLst/>
            </a:prstGeom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FCBF2194-EB89-80F5-EDB7-3401670B21BA}"/>
                </a:ext>
              </a:extLst>
            </p:cNvPr>
            <p:cNvCxnSpPr>
              <a:cxnSpLocks/>
            </p:cNvCxnSpPr>
            <p:nvPr/>
          </p:nvCxnSpPr>
          <p:spPr>
            <a:xfrm>
              <a:off x="3045618" y="4470399"/>
              <a:ext cx="0" cy="1707572"/>
            </a:xfrm>
            <a:prstGeom prst="line">
              <a:avLst/>
            </a:prstGeom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80937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4035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7" fill="hold" display="0">
                  <p:stCondLst>
                    <p:cond delay="indefinite"/>
                  </p:stCondLst>
                </p:cTn>
                <p:tgtEl>
                  <p:spTgt spid="72"/>
                </p:tgtEl>
              </p:cMediaNode>
            </p:video>
          </p:childTnLst>
        </p:cTn>
      </p:par>
    </p:tnLst>
    <p:bldLst>
      <p:bldP spid="10" grpId="0" animBg="1"/>
      <p:bldP spid="66" grpId="0" animBg="1"/>
      <p:bldP spid="68" grpId="0" animBg="1"/>
      <p:bldP spid="11" grpId="0" animBg="1"/>
      <p:bldP spid="15" grpId="0"/>
      <p:bldP spid="51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6B195C7-73EF-E59E-AC5E-850DE82F59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0258" y="1203937"/>
            <a:ext cx="6727395" cy="40108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F380222-3C8C-E74B-7BC4-23B83BFBE2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0264" y="1203958"/>
            <a:ext cx="6727395" cy="401087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6E3F87F-A5E0-40B0-23D6-CA0FB69B193C}"/>
              </a:ext>
            </a:extLst>
          </p:cNvPr>
          <p:cNvSpPr txBox="1"/>
          <p:nvPr/>
        </p:nvSpPr>
        <p:spPr>
          <a:xfrm>
            <a:off x="1024248" y="404933"/>
            <a:ext cx="10557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Methodology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36</a:t>
            </a:fld>
            <a:endParaRPr lang="en-US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C7AE234-7AEF-86B0-D65D-22AD1E93CA04}"/>
              </a:ext>
            </a:extLst>
          </p:cNvPr>
          <p:cNvSpPr/>
          <p:nvPr/>
        </p:nvSpPr>
        <p:spPr>
          <a:xfrm>
            <a:off x="609830" y="388339"/>
            <a:ext cx="407995" cy="413751"/>
          </a:xfrm>
          <a:prstGeom prst="ellipse">
            <a:avLst/>
          </a:prstGeom>
          <a:gradFill>
            <a:gsLst>
              <a:gs pos="50000">
                <a:schemeClr val="accent1">
                  <a:lumMod val="75000"/>
                </a:schemeClr>
              </a:gs>
              <a:gs pos="75000">
                <a:srgbClr val="BC455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>
            <a:hlinkClick r:id="" action="ppaction://noaction"/>
            <a:extLst>
              <a:ext uri="{FF2B5EF4-FFF2-40B4-BE49-F238E27FC236}">
                <a16:creationId xmlns:a16="http://schemas.microsoft.com/office/drawing/2014/main" id="{6EDB7F01-5D09-B4A0-7C86-1DBE49ADE312}"/>
              </a:ext>
            </a:extLst>
          </p:cNvPr>
          <p:cNvSpPr/>
          <p:nvPr/>
        </p:nvSpPr>
        <p:spPr>
          <a:xfrm>
            <a:off x="7463481" y="2174788"/>
            <a:ext cx="724930" cy="3377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B48774F-596F-966B-4450-E2631730D0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2342" y="5130566"/>
            <a:ext cx="2771695" cy="80129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EC22196-8EA1-F68F-439D-A89660B50307}"/>
              </a:ext>
            </a:extLst>
          </p:cNvPr>
          <p:cNvSpPr txBox="1"/>
          <p:nvPr/>
        </p:nvSpPr>
        <p:spPr>
          <a:xfrm>
            <a:off x="618068" y="1491546"/>
            <a:ext cx="37830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357188" algn="l"/>
              </a:tabLst>
            </a:pP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AH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-	Average annual hydropower production </a:t>
            </a:r>
          </a:p>
          <a:p>
            <a:pPr>
              <a:tabLst>
                <a:tab pos="357188" algn="l"/>
              </a:tabLst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	of the dam system, to be maximized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FAE73CC-6C94-583C-4CDE-CF878CE3DC73}"/>
              </a:ext>
            </a:extLst>
          </p:cNvPr>
          <p:cNvSpPr txBox="1"/>
          <p:nvPr/>
        </p:nvSpPr>
        <p:spPr>
          <a:xfrm>
            <a:off x="618067" y="2809343"/>
            <a:ext cx="42500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357188" algn="l"/>
              </a:tabLst>
            </a:pP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-	Average annual ratio between 30-day max and min 	flows downstream (at Chiang Saen), to be maximized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806AD01-A650-D429-157C-7CA04A5391F6}"/>
              </a:ext>
            </a:extLst>
          </p:cNvPr>
          <p:cNvSpPr txBox="1"/>
          <p:nvPr/>
        </p:nvSpPr>
        <p:spPr>
          <a:xfrm>
            <a:off x="618062" y="5722181"/>
            <a:ext cx="41447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361950" algn="l"/>
              </a:tabLst>
            </a:pP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MD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-	Average monthly deviation of flow downstream 	from natural flow (no-dam scenario), to be minimized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C06CC33-406E-FDE3-9064-D4D11F4E54C2}"/>
              </a:ext>
            </a:extLst>
          </p:cNvPr>
          <p:cNvSpPr txBox="1"/>
          <p:nvPr/>
        </p:nvSpPr>
        <p:spPr>
          <a:xfrm>
            <a:off x="508840" y="1165269"/>
            <a:ext cx="38099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Benefits upstream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5C5ABE0-62A7-F684-D896-20BE51BB2391}"/>
              </a:ext>
            </a:extLst>
          </p:cNvPr>
          <p:cNvSpPr txBox="1"/>
          <p:nvPr/>
        </p:nvSpPr>
        <p:spPr>
          <a:xfrm>
            <a:off x="501466" y="2123646"/>
            <a:ext cx="38099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Impacts downstream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B17F64-7570-7F1B-7566-9A8726CD6333}"/>
              </a:ext>
            </a:extLst>
          </p:cNvPr>
          <p:cNvSpPr txBox="1"/>
          <p:nvPr/>
        </p:nvSpPr>
        <p:spPr>
          <a:xfrm>
            <a:off x="8943687" y="3159152"/>
            <a:ext cx="636920" cy="246221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tabLst>
                <a:tab pos="169863" algn="l"/>
                <a:tab pos="855663" algn="l"/>
              </a:tabLst>
            </a:pPr>
            <a:r>
              <a:rPr lang="en-SG" sz="850" dirty="0">
                <a:latin typeface="Arial" panose="020B0604020202020204" pitchFamily="34" charset="0"/>
                <a:cs typeface="Arial" panose="020B0604020202020204" pitchFamily="34" charset="0"/>
              </a:rPr>
              <a:t>Max.</a:t>
            </a: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SG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F2F233-3D7F-A885-081A-7AAFD8AD6D95}"/>
              </a:ext>
            </a:extLst>
          </p:cNvPr>
          <p:cNvSpPr txBox="1"/>
          <p:nvPr/>
        </p:nvSpPr>
        <p:spPr>
          <a:xfrm>
            <a:off x="8943687" y="3642480"/>
            <a:ext cx="636920" cy="246221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tabLst>
                <a:tab pos="169863" algn="l"/>
                <a:tab pos="855663" algn="l"/>
              </a:tabLst>
            </a:pPr>
            <a:r>
              <a:rPr lang="en-SG" sz="850" dirty="0">
                <a:latin typeface="Arial" panose="020B0604020202020204" pitchFamily="34" charset="0"/>
                <a:cs typeface="Arial" panose="020B0604020202020204" pitchFamily="34" charset="0"/>
              </a:rPr>
              <a:t>Max.</a:t>
            </a: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SG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SG" sz="1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40F285C-4388-72B1-9D64-0599B5081A4B}"/>
              </a:ext>
            </a:extLst>
          </p:cNvPr>
          <p:cNvSpPr txBox="1"/>
          <p:nvPr/>
        </p:nvSpPr>
        <p:spPr>
          <a:xfrm>
            <a:off x="8943687" y="4119589"/>
            <a:ext cx="636920" cy="246221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tabLst>
                <a:tab pos="169863" algn="l"/>
                <a:tab pos="855663" algn="l"/>
              </a:tabLst>
            </a:pPr>
            <a:r>
              <a:rPr lang="en-SG" sz="850" dirty="0">
                <a:latin typeface="Arial" panose="020B0604020202020204" pitchFamily="34" charset="0"/>
                <a:cs typeface="Arial" panose="020B0604020202020204" pitchFamily="34" charset="0"/>
              </a:rPr>
              <a:t>Min.</a:t>
            </a: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SG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6C8A6DD-8979-7C26-466C-5715A56329A3}"/>
              </a:ext>
            </a:extLst>
          </p:cNvPr>
          <p:cNvSpPr txBox="1"/>
          <p:nvPr/>
        </p:nvSpPr>
        <p:spPr>
          <a:xfrm>
            <a:off x="7310499" y="2687211"/>
            <a:ext cx="1036454" cy="223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tabLst>
                <a:tab pos="169863" algn="l"/>
                <a:tab pos="855663" algn="l"/>
              </a:tabLst>
            </a:pPr>
            <a:r>
              <a:rPr lang="en-SG" sz="850" dirty="0">
                <a:latin typeface="Arial" panose="020B0604020202020204" pitchFamily="34" charset="0"/>
                <a:cs typeface="Arial" panose="020B0604020202020204" pitchFamily="34" charset="0"/>
              </a:rPr>
              <a:t>Model Outputs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536565C-F37B-08F3-9594-3C0937C91122}"/>
              </a:ext>
            </a:extLst>
          </p:cNvPr>
          <p:cNvCxnSpPr>
            <a:cxnSpLocks/>
          </p:cNvCxnSpPr>
          <p:nvPr/>
        </p:nvCxnSpPr>
        <p:spPr>
          <a:xfrm>
            <a:off x="2707207" y="465768"/>
            <a:ext cx="0" cy="282985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0" name="TextBox 19">
            <a:hlinkClick r:id="" action="ppaction://noaction"/>
            <a:extLst>
              <a:ext uri="{FF2B5EF4-FFF2-40B4-BE49-F238E27FC236}">
                <a16:creationId xmlns:a16="http://schemas.microsoft.com/office/drawing/2014/main" id="{8F5D2F69-E6AC-B223-5B69-428BFE005F5C}"/>
              </a:ext>
            </a:extLst>
          </p:cNvPr>
          <p:cNvSpPr txBox="1"/>
          <p:nvPr/>
        </p:nvSpPr>
        <p:spPr>
          <a:xfrm>
            <a:off x="2772575" y="475322"/>
            <a:ext cx="1990283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SG" sz="1400" dirty="0">
                <a:latin typeface="Arial" panose="020B0604020202020204" pitchFamily="34" charset="0"/>
                <a:cs typeface="Arial" panose="020B0604020202020204" pitchFamily="34" charset="0"/>
              </a:rPr>
              <a:t>Objective Functions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A5737F2-7791-601F-5822-08C87BAF0917}"/>
              </a:ext>
            </a:extLst>
          </p:cNvPr>
          <p:cNvSpPr txBox="1"/>
          <p:nvPr/>
        </p:nvSpPr>
        <p:spPr>
          <a:xfrm>
            <a:off x="512838" y="2382214"/>
            <a:ext cx="42500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2 indicators / aspects of flow modification downstream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04E94D-FC17-6F39-06F6-84E3AB30A84D}"/>
              </a:ext>
            </a:extLst>
          </p:cNvPr>
          <p:cNvSpPr txBox="1"/>
          <p:nvPr/>
        </p:nvSpPr>
        <p:spPr>
          <a:xfrm>
            <a:off x="971362" y="3244399"/>
            <a:ext cx="379149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357188" algn="l"/>
              </a:tabLst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Shape of Hydrograph / Seasonality of flow regime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B9C2C377-4FC8-DB24-EFB0-36EB5F1F2B1C}"/>
              </a:ext>
            </a:extLst>
          </p:cNvPr>
          <p:cNvGrpSpPr/>
          <p:nvPr/>
        </p:nvGrpSpPr>
        <p:grpSpPr>
          <a:xfrm>
            <a:off x="1001590" y="3673578"/>
            <a:ext cx="2880634" cy="1886291"/>
            <a:chOff x="1230190" y="3673578"/>
            <a:chExt cx="2880634" cy="1886291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DF229AFC-E3C0-698F-97B2-8A8AFCDEF6B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30190" y="3815949"/>
              <a:ext cx="2880634" cy="1743920"/>
            </a:xfrm>
            <a:prstGeom prst="rect">
              <a:avLst/>
            </a:prstGeom>
          </p:spPr>
        </p:pic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342725E-7AE6-C4D6-2C4F-06415BA0E4CD}"/>
                </a:ext>
              </a:extLst>
            </p:cNvPr>
            <p:cNvCxnSpPr>
              <a:cxnSpLocks/>
            </p:cNvCxnSpPr>
            <p:nvPr/>
          </p:nvCxnSpPr>
          <p:spPr>
            <a:xfrm>
              <a:off x="2313423" y="3883091"/>
              <a:ext cx="0" cy="1603309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C9C47F6-82D0-FA6C-32F6-5C3A93C03D04}"/>
                </a:ext>
              </a:extLst>
            </p:cNvPr>
            <p:cNvCxnSpPr>
              <a:cxnSpLocks/>
            </p:cNvCxnSpPr>
            <p:nvPr/>
          </p:nvCxnSpPr>
          <p:spPr>
            <a:xfrm>
              <a:off x="2152397" y="3883091"/>
              <a:ext cx="0" cy="1603309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098826F9-EF7A-A65C-E5FF-7BBE6121EED8}"/>
                </a:ext>
              </a:extLst>
            </p:cNvPr>
            <p:cNvCxnSpPr>
              <a:cxnSpLocks/>
            </p:cNvCxnSpPr>
            <p:nvPr/>
          </p:nvCxnSpPr>
          <p:spPr>
            <a:xfrm>
              <a:off x="2146787" y="3930063"/>
              <a:ext cx="166636" cy="0"/>
            </a:xfrm>
            <a:prstGeom prst="straightConnector1">
              <a:avLst/>
            </a:prstGeom>
            <a:ln>
              <a:headEnd type="triangle" w="sm" len="sm"/>
              <a:tailEnd type="triangle" w="sm" len="sm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CD28A16C-568B-9353-2E3E-E3295D1B0F9C}"/>
                </a:ext>
              </a:extLst>
            </p:cNvPr>
            <p:cNvSpPr txBox="1"/>
            <p:nvPr/>
          </p:nvSpPr>
          <p:spPr>
            <a:xfrm>
              <a:off x="1671724" y="3674049"/>
              <a:ext cx="1025951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tabLst>
                  <a:tab pos="357188" algn="l"/>
                </a:tabLst>
              </a:pPr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30-d max flow</a:t>
              </a:r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727EB80B-DAD8-1313-6783-43D9926C7DA0}"/>
                </a:ext>
              </a:extLst>
            </p:cNvPr>
            <p:cNvCxnSpPr>
              <a:cxnSpLocks/>
            </p:cNvCxnSpPr>
            <p:nvPr/>
          </p:nvCxnSpPr>
          <p:spPr>
            <a:xfrm>
              <a:off x="3178338" y="3888230"/>
              <a:ext cx="0" cy="1603309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F3C55BD7-AE53-1C5A-FE21-323BE4695BB7}"/>
                </a:ext>
              </a:extLst>
            </p:cNvPr>
            <p:cNvCxnSpPr>
              <a:cxnSpLocks/>
            </p:cNvCxnSpPr>
            <p:nvPr/>
          </p:nvCxnSpPr>
          <p:spPr>
            <a:xfrm>
              <a:off x="3017312" y="3888230"/>
              <a:ext cx="0" cy="1603309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4C62C53E-17E8-F499-2A28-83BEB3CAD980}"/>
                </a:ext>
              </a:extLst>
            </p:cNvPr>
            <p:cNvCxnSpPr>
              <a:cxnSpLocks/>
            </p:cNvCxnSpPr>
            <p:nvPr/>
          </p:nvCxnSpPr>
          <p:spPr>
            <a:xfrm>
              <a:off x="3011702" y="3935202"/>
              <a:ext cx="166636" cy="0"/>
            </a:xfrm>
            <a:prstGeom prst="straightConnector1">
              <a:avLst/>
            </a:prstGeom>
            <a:ln>
              <a:headEnd type="triangle" w="sm" len="sm"/>
              <a:tailEnd type="triangle" w="sm" len="sm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32AE49C3-F1B9-25CB-F11F-233F4804951D}"/>
                </a:ext>
              </a:extLst>
            </p:cNvPr>
            <p:cNvSpPr txBox="1"/>
            <p:nvPr/>
          </p:nvSpPr>
          <p:spPr>
            <a:xfrm>
              <a:off x="2644125" y="3673578"/>
              <a:ext cx="1025949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tabLst>
                  <a:tab pos="357188" algn="l"/>
                </a:tabLst>
              </a:pPr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30-d min flow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E83D761A-E8E7-A5A3-CCCD-22BA054948AC}"/>
              </a:ext>
            </a:extLst>
          </p:cNvPr>
          <p:cNvGrpSpPr/>
          <p:nvPr/>
        </p:nvGrpSpPr>
        <p:grpSpPr>
          <a:xfrm>
            <a:off x="3743363" y="4017140"/>
            <a:ext cx="1424666" cy="246221"/>
            <a:chOff x="3971963" y="4017140"/>
            <a:chExt cx="1424666" cy="246221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5A7FB44F-7FD0-29EA-8E43-846EC4E95069}"/>
                </a:ext>
              </a:extLst>
            </p:cNvPr>
            <p:cNvSpPr txBox="1"/>
            <p:nvPr/>
          </p:nvSpPr>
          <p:spPr>
            <a:xfrm>
              <a:off x="4055896" y="4017140"/>
              <a:ext cx="1340733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357188" algn="l"/>
                </a:tabLst>
              </a:pPr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  Natural flow</a:t>
              </a:r>
            </a:p>
          </p:txBody>
        </p: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B67F0793-74FE-3759-979F-B4D50F9630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71963" y="4147639"/>
              <a:ext cx="185844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138AEEA3-F575-D99D-FB6D-270399B1BEF5}"/>
              </a:ext>
            </a:extLst>
          </p:cNvPr>
          <p:cNvGrpSpPr/>
          <p:nvPr/>
        </p:nvGrpSpPr>
        <p:grpSpPr>
          <a:xfrm>
            <a:off x="3744296" y="4293134"/>
            <a:ext cx="1491059" cy="400110"/>
            <a:chOff x="3972896" y="4293134"/>
            <a:chExt cx="1491059" cy="400110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A0F8B908-5529-20BF-DA94-F3DC9BAD83F5}"/>
                </a:ext>
              </a:extLst>
            </p:cNvPr>
            <p:cNvSpPr txBox="1"/>
            <p:nvPr/>
          </p:nvSpPr>
          <p:spPr>
            <a:xfrm>
              <a:off x="4123215" y="4293134"/>
              <a:ext cx="134074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357188" algn="l"/>
                </a:tabLst>
              </a:pPr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Under impacts</a:t>
              </a:r>
            </a:p>
            <a:p>
              <a:pPr>
                <a:tabLst>
                  <a:tab pos="357188" algn="l"/>
                </a:tabLst>
              </a:pPr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    of dams</a:t>
              </a:r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24F96FA9-8596-B220-5EBE-47916681801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72896" y="4412235"/>
              <a:ext cx="184911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78A9DD6D-1222-1922-E1B8-0A33A0013A34}"/>
              </a:ext>
            </a:extLst>
          </p:cNvPr>
          <p:cNvGrpSpPr/>
          <p:nvPr/>
        </p:nvGrpSpPr>
        <p:grpSpPr>
          <a:xfrm>
            <a:off x="1133747" y="4147639"/>
            <a:ext cx="2609616" cy="1213282"/>
            <a:chOff x="1362347" y="4147639"/>
            <a:chExt cx="2609616" cy="1213282"/>
          </a:xfrm>
        </p:grpSpPr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A833D668-1D02-6DB0-8864-BED919120251}"/>
                </a:ext>
              </a:extLst>
            </p:cNvPr>
            <p:cNvCxnSpPr>
              <a:cxnSpLocks/>
            </p:cNvCxnSpPr>
            <p:nvPr/>
          </p:nvCxnSpPr>
          <p:spPr>
            <a:xfrm>
              <a:off x="1362347" y="5214807"/>
              <a:ext cx="0" cy="146114"/>
            </a:xfrm>
            <a:prstGeom prst="straightConnector1">
              <a:avLst/>
            </a:prstGeom>
            <a:ln>
              <a:headEnd type="triangl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F62D3CE0-9018-6F26-499F-5088141E221F}"/>
                </a:ext>
              </a:extLst>
            </p:cNvPr>
            <p:cNvCxnSpPr>
              <a:cxnSpLocks/>
            </p:cNvCxnSpPr>
            <p:nvPr/>
          </p:nvCxnSpPr>
          <p:spPr>
            <a:xfrm>
              <a:off x="3095117" y="5214807"/>
              <a:ext cx="0" cy="146114"/>
            </a:xfrm>
            <a:prstGeom prst="straightConnector1">
              <a:avLst/>
            </a:prstGeom>
            <a:ln>
              <a:headEnd type="triangl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53992A05-9FDC-BC41-A7E9-7F8AC31DD45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34868" y="4147639"/>
              <a:ext cx="0" cy="264596"/>
            </a:xfrm>
            <a:prstGeom prst="straightConnector1">
              <a:avLst/>
            </a:prstGeom>
            <a:ln>
              <a:headEnd type="triangl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AA9486EE-5250-4F2C-BA2A-44A4CD2F7B4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71963" y="4151310"/>
              <a:ext cx="0" cy="264596"/>
            </a:xfrm>
            <a:prstGeom prst="straightConnector1">
              <a:avLst/>
            </a:prstGeom>
            <a:ln>
              <a:headEnd type="triangl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F5B706B8-9E1B-C8F4-2E99-677CD9A7F65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89986" y="4293134"/>
              <a:ext cx="0" cy="236018"/>
            </a:xfrm>
            <a:prstGeom prst="straightConnector1">
              <a:avLst/>
            </a:prstGeom>
            <a:ln>
              <a:headEnd type="triangl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229E2DEC-EB18-3ED9-105E-0B2BCC683A6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75660" y="4289463"/>
              <a:ext cx="0" cy="236018"/>
            </a:xfrm>
            <a:prstGeom prst="straightConnector1">
              <a:avLst/>
            </a:prstGeom>
            <a:ln>
              <a:headEnd type="triangl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C0272582-E742-7073-C39A-987C4CE4623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23893" y="4567235"/>
              <a:ext cx="0" cy="122819"/>
            </a:xfrm>
            <a:prstGeom prst="straightConnector1">
              <a:avLst/>
            </a:prstGeom>
            <a:ln>
              <a:headEnd type="triangl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Straight Arrow Connector 71">
              <a:extLst>
                <a:ext uri="{FF2B5EF4-FFF2-40B4-BE49-F238E27FC236}">
                  <a16:creationId xmlns:a16="http://schemas.microsoft.com/office/drawing/2014/main" id="{B8F6507F-C8A8-72CD-1291-156CE033A6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52393" y="4547637"/>
              <a:ext cx="0" cy="122819"/>
            </a:xfrm>
            <a:prstGeom prst="straightConnector1">
              <a:avLst/>
            </a:prstGeom>
            <a:ln>
              <a:headEnd type="triangl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F607C9C4-AC06-8D50-F667-2178166A107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18735" y="4279937"/>
              <a:ext cx="0" cy="236018"/>
            </a:xfrm>
            <a:prstGeom prst="straightConnector1">
              <a:avLst/>
            </a:prstGeom>
            <a:ln>
              <a:headEnd type="triangl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4" name="Straight Arrow Connector 73">
              <a:extLst>
                <a:ext uri="{FF2B5EF4-FFF2-40B4-BE49-F238E27FC236}">
                  <a16:creationId xmlns:a16="http://schemas.microsoft.com/office/drawing/2014/main" id="{47738ED0-B371-6B37-F353-D44D56E38F9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95468" y="4538111"/>
              <a:ext cx="0" cy="122819"/>
            </a:xfrm>
            <a:prstGeom prst="straightConnector1">
              <a:avLst/>
            </a:prstGeom>
            <a:ln>
              <a:headEnd type="triangl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id="{36BFA3B2-8661-E277-2C6A-6CEACB24E853}"/>
                </a:ext>
              </a:extLst>
            </p:cNvPr>
            <p:cNvCxnSpPr>
              <a:cxnSpLocks/>
            </p:cNvCxnSpPr>
            <p:nvPr/>
          </p:nvCxnSpPr>
          <p:spPr>
            <a:xfrm>
              <a:off x="2948259" y="5144855"/>
              <a:ext cx="0" cy="143009"/>
            </a:xfrm>
            <a:prstGeom prst="straightConnector1">
              <a:avLst/>
            </a:prstGeom>
            <a:ln>
              <a:headEnd type="triangl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6" name="Straight Arrow Connector 85">
              <a:extLst>
                <a:ext uri="{FF2B5EF4-FFF2-40B4-BE49-F238E27FC236}">
                  <a16:creationId xmlns:a16="http://schemas.microsoft.com/office/drawing/2014/main" id="{4F1923BC-AE0A-D7E8-C845-4D478751F01A}"/>
                </a:ext>
              </a:extLst>
            </p:cNvPr>
            <p:cNvCxnSpPr>
              <a:cxnSpLocks/>
            </p:cNvCxnSpPr>
            <p:nvPr/>
          </p:nvCxnSpPr>
          <p:spPr>
            <a:xfrm>
              <a:off x="3253059" y="5144855"/>
              <a:ext cx="0" cy="143009"/>
            </a:xfrm>
            <a:prstGeom prst="straightConnector1">
              <a:avLst/>
            </a:prstGeom>
            <a:ln>
              <a:headEnd type="triangl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7" name="Straight Arrow Connector 86">
              <a:extLst>
                <a:ext uri="{FF2B5EF4-FFF2-40B4-BE49-F238E27FC236}">
                  <a16:creationId xmlns:a16="http://schemas.microsoft.com/office/drawing/2014/main" id="{ED1FEA42-665C-DE04-47C9-E93C293C09DF}"/>
                </a:ext>
              </a:extLst>
            </p:cNvPr>
            <p:cNvCxnSpPr>
              <a:cxnSpLocks/>
            </p:cNvCxnSpPr>
            <p:nvPr/>
          </p:nvCxnSpPr>
          <p:spPr>
            <a:xfrm>
              <a:off x="3348309" y="5073350"/>
              <a:ext cx="0" cy="71505"/>
            </a:xfrm>
            <a:prstGeom prst="straightConnector1">
              <a:avLst/>
            </a:prstGeom>
            <a:ln>
              <a:headEnd type="triangl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9" name="Straight Arrow Connector 88">
              <a:extLst>
                <a:ext uri="{FF2B5EF4-FFF2-40B4-BE49-F238E27FC236}">
                  <a16:creationId xmlns:a16="http://schemas.microsoft.com/office/drawing/2014/main" id="{A2954558-F9BB-406E-AF0D-C19BE36CE7D8}"/>
                </a:ext>
              </a:extLst>
            </p:cNvPr>
            <p:cNvCxnSpPr>
              <a:cxnSpLocks/>
            </p:cNvCxnSpPr>
            <p:nvPr/>
          </p:nvCxnSpPr>
          <p:spPr>
            <a:xfrm>
              <a:off x="2843484" y="5059061"/>
              <a:ext cx="0" cy="71505"/>
            </a:xfrm>
            <a:prstGeom prst="straightConnector1">
              <a:avLst/>
            </a:prstGeom>
            <a:ln>
              <a:headEnd type="triangl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0" name="Straight Arrow Connector 89">
              <a:extLst>
                <a:ext uri="{FF2B5EF4-FFF2-40B4-BE49-F238E27FC236}">
                  <a16:creationId xmlns:a16="http://schemas.microsoft.com/office/drawing/2014/main" id="{2C1227D5-1183-9E81-6E75-C24E48C00EFD}"/>
                </a:ext>
              </a:extLst>
            </p:cNvPr>
            <p:cNvCxnSpPr>
              <a:cxnSpLocks/>
            </p:cNvCxnSpPr>
            <p:nvPr/>
          </p:nvCxnSpPr>
          <p:spPr>
            <a:xfrm>
              <a:off x="1509986" y="5144855"/>
              <a:ext cx="0" cy="143009"/>
            </a:xfrm>
            <a:prstGeom prst="straightConnector1">
              <a:avLst/>
            </a:prstGeom>
            <a:ln>
              <a:headEnd type="triangl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1" name="Straight Arrow Connector 90">
              <a:extLst>
                <a:ext uri="{FF2B5EF4-FFF2-40B4-BE49-F238E27FC236}">
                  <a16:creationId xmlns:a16="http://schemas.microsoft.com/office/drawing/2014/main" id="{37E6906E-CB41-9680-C965-D77428D98447}"/>
                </a:ext>
              </a:extLst>
            </p:cNvPr>
            <p:cNvCxnSpPr>
              <a:cxnSpLocks/>
            </p:cNvCxnSpPr>
            <p:nvPr/>
          </p:nvCxnSpPr>
          <p:spPr>
            <a:xfrm>
              <a:off x="1609999" y="5073350"/>
              <a:ext cx="0" cy="71505"/>
            </a:xfrm>
            <a:prstGeom prst="straightConnector1">
              <a:avLst/>
            </a:prstGeom>
            <a:ln>
              <a:headEnd type="triangle" w="sm" len="sm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63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2" grpId="0"/>
      <p:bldP spid="24" grpId="0"/>
      <p:bldP spid="25" grpId="0"/>
      <p:bldP spid="9" grpId="0"/>
      <p:bldP spid="1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76AAC2A-DD77-5684-B893-B4551D78F2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0263" y="1203957"/>
            <a:ext cx="6727396" cy="401087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48F2D4F-901A-1CE2-6D0C-EB72741DA1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0262" y="1203954"/>
            <a:ext cx="6727397" cy="401087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CF7D123-6C55-441D-8500-79673CD4F3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0261" y="1203949"/>
            <a:ext cx="6727394" cy="401086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BC36975-AA2B-E97C-FD53-2C902B5E8D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0256" y="1203947"/>
            <a:ext cx="6727397" cy="401087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6E3F87F-A5E0-40B0-23D6-CA0FB69B193C}"/>
              </a:ext>
            </a:extLst>
          </p:cNvPr>
          <p:cNvSpPr txBox="1"/>
          <p:nvPr/>
        </p:nvSpPr>
        <p:spPr>
          <a:xfrm>
            <a:off x="1024248" y="404933"/>
            <a:ext cx="10557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Methodology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37</a:t>
            </a:fld>
            <a:endParaRPr lang="en-US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C7AE234-7AEF-86B0-D65D-22AD1E93CA04}"/>
              </a:ext>
            </a:extLst>
          </p:cNvPr>
          <p:cNvSpPr/>
          <p:nvPr/>
        </p:nvSpPr>
        <p:spPr>
          <a:xfrm>
            <a:off x="609830" y="388339"/>
            <a:ext cx="407995" cy="413751"/>
          </a:xfrm>
          <a:prstGeom prst="ellipse">
            <a:avLst/>
          </a:prstGeom>
          <a:gradFill>
            <a:gsLst>
              <a:gs pos="50000">
                <a:schemeClr val="accent1">
                  <a:lumMod val="75000"/>
                </a:schemeClr>
              </a:gs>
              <a:gs pos="75000">
                <a:srgbClr val="BC455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B48774F-596F-966B-4450-E2631730D0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42342" y="5130566"/>
            <a:ext cx="2771695" cy="801296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AD309EF1-7A52-E9F7-650F-815C8F3B3F0C}"/>
              </a:ext>
            </a:extLst>
          </p:cNvPr>
          <p:cNvSpPr txBox="1"/>
          <p:nvPr/>
        </p:nvSpPr>
        <p:spPr>
          <a:xfrm>
            <a:off x="508840" y="3741153"/>
            <a:ext cx="45214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Decision variables: filling strategy parameters </a:t>
            </a:r>
          </a:p>
          <a:p>
            <a:pPr>
              <a:tabLst>
                <a:tab pos="1317625" algn="l"/>
              </a:tabLst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	(up to 10 for each reservoir)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FBDD545-8466-F8CD-8E33-039863C2ED14}"/>
              </a:ext>
            </a:extLst>
          </p:cNvPr>
          <p:cNvSpPr txBox="1"/>
          <p:nvPr/>
        </p:nvSpPr>
        <p:spPr>
          <a:xfrm>
            <a:off x="508840" y="4365810"/>
            <a:ext cx="452141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Objective functions: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AH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and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MD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3EE4743-BF10-5019-DB5D-84A5861ADFA1}"/>
              </a:ext>
            </a:extLst>
          </p:cNvPr>
          <p:cNvSpPr txBox="1"/>
          <p:nvPr/>
        </p:nvSpPr>
        <p:spPr>
          <a:xfrm>
            <a:off x="508840" y="4810243"/>
            <a:ext cx="3892308" cy="73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tabLst>
                <a:tab pos="1089025" algn="l"/>
              </a:tabLst>
            </a:pPr>
            <a:r>
              <a:rPr lang="en-SG" sz="1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Experiment setup: </a:t>
            </a:r>
            <a:r>
              <a:rPr lang="el-GR" sz="1200" i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ε</a:t>
            </a:r>
            <a:r>
              <a:rPr lang="el-GR" sz="1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0.001</a:t>
            </a:r>
            <a:endParaRPr lang="en-SG" sz="12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tabLst>
                <a:tab pos="1260475" algn="l"/>
              </a:tabLst>
            </a:pPr>
            <a:r>
              <a:rPr lang="en-US" sz="1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Initial population size: 20</a:t>
            </a:r>
          </a:p>
          <a:p>
            <a:pPr>
              <a:lnSpc>
                <a:spcPct val="120000"/>
              </a:lnSpc>
              <a:tabLst>
                <a:tab pos="1260475" algn="l"/>
              </a:tabLst>
            </a:pPr>
            <a:r>
              <a:rPr lang="en-US" sz="12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Number of function evaluations: 500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69117F1-2A7B-A6C6-80EF-00D7EAC2FB2D}"/>
              </a:ext>
            </a:extLst>
          </p:cNvPr>
          <p:cNvSpPr txBox="1"/>
          <p:nvPr/>
        </p:nvSpPr>
        <p:spPr>
          <a:xfrm>
            <a:off x="508840" y="1756274"/>
            <a:ext cx="82697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16 cases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6C8A6DD-8979-7C26-466C-5715A56329A3}"/>
              </a:ext>
            </a:extLst>
          </p:cNvPr>
          <p:cNvSpPr txBox="1"/>
          <p:nvPr/>
        </p:nvSpPr>
        <p:spPr>
          <a:xfrm>
            <a:off x="7310499" y="2687211"/>
            <a:ext cx="1036454" cy="223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tabLst>
                <a:tab pos="169863" algn="l"/>
                <a:tab pos="855663" algn="l"/>
              </a:tabLst>
            </a:pPr>
            <a:r>
              <a:rPr lang="en-SG" sz="850" dirty="0">
                <a:latin typeface="Arial" panose="020B0604020202020204" pitchFamily="34" charset="0"/>
                <a:cs typeface="Arial" panose="020B0604020202020204" pitchFamily="34" charset="0"/>
              </a:rPr>
              <a:t>Model Outputs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A49F80D-B8AA-C80E-1F2E-0A9BD856ADD6}"/>
              </a:ext>
            </a:extLst>
          </p:cNvPr>
          <p:cNvCxnSpPr>
            <a:cxnSpLocks/>
          </p:cNvCxnSpPr>
          <p:nvPr/>
        </p:nvCxnSpPr>
        <p:spPr>
          <a:xfrm>
            <a:off x="2707207" y="465768"/>
            <a:ext cx="0" cy="282985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0AA3999D-AFB8-64DD-0707-10326C1AA5F4}"/>
              </a:ext>
            </a:extLst>
          </p:cNvPr>
          <p:cNvSpPr txBox="1"/>
          <p:nvPr/>
        </p:nvSpPr>
        <p:spPr>
          <a:xfrm>
            <a:off x="2772575" y="475322"/>
            <a:ext cx="375499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SG" sz="1400" dirty="0">
                <a:latin typeface="Arial" panose="020B0604020202020204" pitchFamily="34" charset="0"/>
                <a:cs typeface="Arial" panose="020B0604020202020204" pitchFamily="34" charset="0"/>
              </a:rPr>
              <a:t>Filling Strategy Optimization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D66824-7564-2EB0-85F2-5A8A39B6476C}"/>
              </a:ext>
            </a:extLst>
          </p:cNvPr>
          <p:cNvSpPr txBox="1"/>
          <p:nvPr/>
        </p:nvSpPr>
        <p:spPr>
          <a:xfrm>
            <a:off x="8943687" y="3159152"/>
            <a:ext cx="636920" cy="246221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tabLst>
                <a:tab pos="169863" algn="l"/>
                <a:tab pos="855663" algn="l"/>
              </a:tabLst>
            </a:pPr>
            <a:r>
              <a:rPr lang="en-SG" sz="850" dirty="0">
                <a:latin typeface="Arial" panose="020B0604020202020204" pitchFamily="34" charset="0"/>
                <a:cs typeface="Arial" panose="020B0604020202020204" pitchFamily="34" charset="0"/>
              </a:rPr>
              <a:t>Max.</a:t>
            </a: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SG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6183A6-E3DA-06A6-EE70-FCC5619852AB}"/>
              </a:ext>
            </a:extLst>
          </p:cNvPr>
          <p:cNvSpPr txBox="1"/>
          <p:nvPr/>
        </p:nvSpPr>
        <p:spPr>
          <a:xfrm>
            <a:off x="8943687" y="3642480"/>
            <a:ext cx="636920" cy="246221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tabLst>
                <a:tab pos="169863" algn="l"/>
                <a:tab pos="855663" algn="l"/>
              </a:tabLst>
            </a:pPr>
            <a:r>
              <a:rPr lang="en-SG" sz="850" dirty="0">
                <a:latin typeface="Arial" panose="020B0604020202020204" pitchFamily="34" charset="0"/>
                <a:cs typeface="Arial" panose="020B0604020202020204" pitchFamily="34" charset="0"/>
              </a:rPr>
              <a:t>Max.</a:t>
            </a: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SG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SG" sz="1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F517720-9429-035B-EE94-FA6A5C51636C}"/>
              </a:ext>
            </a:extLst>
          </p:cNvPr>
          <p:cNvSpPr txBox="1"/>
          <p:nvPr/>
        </p:nvSpPr>
        <p:spPr>
          <a:xfrm>
            <a:off x="8943687" y="4119589"/>
            <a:ext cx="636920" cy="246221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tabLst>
                <a:tab pos="169863" algn="l"/>
                <a:tab pos="855663" algn="l"/>
              </a:tabLst>
            </a:pPr>
            <a:r>
              <a:rPr lang="en-SG" sz="850" dirty="0">
                <a:latin typeface="Arial" panose="020B0604020202020204" pitchFamily="34" charset="0"/>
                <a:cs typeface="Arial" panose="020B0604020202020204" pitchFamily="34" charset="0"/>
              </a:rPr>
              <a:t>Min.</a:t>
            </a: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SG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MD</a:t>
            </a:r>
          </a:p>
        </p:txBody>
      </p:sp>
      <p:graphicFrame>
        <p:nvGraphicFramePr>
          <p:cNvPr id="15" name="Table 18">
            <a:extLst>
              <a:ext uri="{FF2B5EF4-FFF2-40B4-BE49-F238E27FC236}">
                <a16:creationId xmlns:a16="http://schemas.microsoft.com/office/drawing/2014/main" id="{8C95487D-2A7C-9367-A565-81B038F4BE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4793620"/>
              </p:ext>
            </p:extLst>
          </p:nvPr>
        </p:nvGraphicFramePr>
        <p:xfrm>
          <a:off x="522369" y="1632011"/>
          <a:ext cx="3390522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4603">
                  <a:extLst>
                    <a:ext uri="{9D8B030D-6E8A-4147-A177-3AD203B41FA5}">
                      <a16:colId xmlns:a16="http://schemas.microsoft.com/office/drawing/2014/main" val="2573040797"/>
                    </a:ext>
                  </a:extLst>
                </a:gridCol>
                <a:gridCol w="309880">
                  <a:extLst>
                    <a:ext uri="{9D8B030D-6E8A-4147-A177-3AD203B41FA5}">
                      <a16:colId xmlns:a16="http://schemas.microsoft.com/office/drawing/2014/main" val="2518411552"/>
                    </a:ext>
                  </a:extLst>
                </a:gridCol>
                <a:gridCol w="655955">
                  <a:extLst>
                    <a:ext uri="{9D8B030D-6E8A-4147-A177-3AD203B41FA5}">
                      <a16:colId xmlns:a16="http://schemas.microsoft.com/office/drawing/2014/main" val="3777492198"/>
                    </a:ext>
                  </a:extLst>
                </a:gridCol>
                <a:gridCol w="655955">
                  <a:extLst>
                    <a:ext uri="{9D8B030D-6E8A-4147-A177-3AD203B41FA5}">
                      <a16:colId xmlns:a16="http://schemas.microsoft.com/office/drawing/2014/main" val="1782737977"/>
                    </a:ext>
                  </a:extLst>
                </a:gridCol>
                <a:gridCol w="655955">
                  <a:extLst>
                    <a:ext uri="{9D8B030D-6E8A-4147-A177-3AD203B41FA5}">
                      <a16:colId xmlns:a16="http://schemas.microsoft.com/office/drawing/2014/main" val="3440352226"/>
                    </a:ext>
                  </a:extLst>
                </a:gridCol>
                <a:gridCol w="648174">
                  <a:extLst>
                    <a:ext uri="{9D8B030D-6E8A-4147-A177-3AD203B41FA5}">
                      <a16:colId xmlns:a16="http://schemas.microsoft.com/office/drawing/2014/main" val="151271441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Xiaowan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filing duration (year)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6041430"/>
                  </a:ext>
                </a:extLst>
              </a:tr>
              <a:tr h="0">
                <a:tc rowSpan="5"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7115656"/>
                  </a:ext>
                </a:extLst>
              </a:tr>
              <a:tr h="137927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lnL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X2-N2</a:t>
                      </a:r>
                    </a:p>
                  </a:txBody>
                  <a:tcPr>
                    <a:lnL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X3-N2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X4-N2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X5-N2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3377926"/>
                  </a:ext>
                </a:extLst>
              </a:tr>
              <a:tr h="1816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lnL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X2-N3</a:t>
                      </a:r>
                    </a:p>
                  </a:txBody>
                  <a:tcPr>
                    <a:lnL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X3-N3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X4-N3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X5-N3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1580663"/>
                  </a:ext>
                </a:extLst>
              </a:tr>
              <a:tr h="209489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lnL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X2-N4</a:t>
                      </a:r>
                    </a:p>
                  </a:txBody>
                  <a:tcPr>
                    <a:lnL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X3-N4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X4-N4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X5-N4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4583631"/>
                  </a:ext>
                </a:extLst>
              </a:tr>
              <a:tr h="188903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lnL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X2-N5</a:t>
                      </a:r>
                    </a:p>
                  </a:txBody>
                  <a:tcPr>
                    <a:lnL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X3-N5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X4-N5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X5-N5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4540355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C1527893-1F2E-86EA-AFE1-4A15AA26A95F}"/>
              </a:ext>
            </a:extLst>
          </p:cNvPr>
          <p:cNvSpPr txBox="1"/>
          <p:nvPr/>
        </p:nvSpPr>
        <p:spPr>
          <a:xfrm rot="16200000">
            <a:off x="119745" y="2408595"/>
            <a:ext cx="12770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Nuozhadu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filling</a:t>
            </a:r>
          </a:p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duration (year)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8B9AAC2-CA3F-9A5D-1E6D-03298B2304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37674" y="3923513"/>
            <a:ext cx="701866" cy="321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92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0" grpId="0"/>
      <p:bldP spid="32" grpId="0"/>
      <p:bldP spid="1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6E3F87F-A5E0-40B0-23D6-CA0FB69B193C}"/>
              </a:ext>
            </a:extLst>
          </p:cNvPr>
          <p:cNvSpPr txBox="1"/>
          <p:nvPr/>
        </p:nvSpPr>
        <p:spPr>
          <a:xfrm>
            <a:off x="1024248" y="404933"/>
            <a:ext cx="10557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38</a:t>
            </a:fld>
            <a:endParaRPr lang="en-US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C7AE234-7AEF-86B0-D65D-22AD1E93CA04}"/>
              </a:ext>
            </a:extLst>
          </p:cNvPr>
          <p:cNvSpPr/>
          <p:nvPr/>
        </p:nvSpPr>
        <p:spPr>
          <a:xfrm>
            <a:off x="609830" y="388339"/>
            <a:ext cx="407995" cy="413751"/>
          </a:xfrm>
          <a:prstGeom prst="ellipse">
            <a:avLst/>
          </a:prstGeom>
          <a:gradFill>
            <a:gsLst>
              <a:gs pos="50000">
                <a:schemeClr val="accent1">
                  <a:lumMod val="75000"/>
                </a:schemeClr>
              </a:gs>
              <a:gs pos="75000">
                <a:srgbClr val="BC455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33A8F25-27C8-7CA4-CE8C-B9CB9B788CF7}"/>
              </a:ext>
            </a:extLst>
          </p:cNvPr>
          <p:cNvCxnSpPr>
            <a:cxnSpLocks/>
          </p:cNvCxnSpPr>
          <p:nvPr/>
        </p:nvCxnSpPr>
        <p:spPr>
          <a:xfrm>
            <a:off x="2094978" y="463796"/>
            <a:ext cx="0" cy="284957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22802B0-5A7E-E6FD-0AD9-C053FCD28647}"/>
              </a:ext>
            </a:extLst>
          </p:cNvPr>
          <p:cNvSpPr txBox="1"/>
          <p:nvPr/>
        </p:nvSpPr>
        <p:spPr>
          <a:xfrm>
            <a:off x="2160346" y="475322"/>
            <a:ext cx="375499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SG" sz="1400" dirty="0">
                <a:latin typeface="Arial" panose="020B0604020202020204" pitchFamily="34" charset="0"/>
                <a:cs typeface="Arial" panose="020B0604020202020204" pitchFamily="34" charset="0"/>
              </a:rPr>
              <a:t>Trade-offs between objective functions</a:t>
            </a:r>
          </a:p>
        </p:txBody>
      </p:sp>
      <p:pic>
        <p:nvPicPr>
          <p:cNvPr id="9" name="Picture 8" descr="A picture containing text, map, diagram, plan&#10;&#10;Description automatically generated">
            <a:extLst>
              <a:ext uri="{FF2B5EF4-FFF2-40B4-BE49-F238E27FC236}">
                <a16:creationId xmlns:a16="http://schemas.microsoft.com/office/drawing/2014/main" id="{66410A60-56EA-7040-4545-8C0F141E55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3" r="51260" b="54667"/>
          <a:stretch/>
        </p:blipFill>
        <p:spPr>
          <a:xfrm>
            <a:off x="574662" y="2204273"/>
            <a:ext cx="3566160" cy="3108960"/>
          </a:xfrm>
          <a:prstGeom prst="rect">
            <a:avLst/>
          </a:prstGeom>
        </p:spPr>
      </p:pic>
      <p:pic>
        <p:nvPicPr>
          <p:cNvPr id="10" name="Picture 9" descr="A picture containing text, map, diagram, plan&#10;&#10;Description automatically generated">
            <a:extLst>
              <a:ext uri="{FF2B5EF4-FFF2-40B4-BE49-F238E27FC236}">
                <a16:creationId xmlns:a16="http://schemas.microsoft.com/office/drawing/2014/main" id="{ED34F4DE-3ED0-1F7B-FDAD-99C5D5C4F1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39" t="3" r="18" b="53334"/>
          <a:stretch/>
        </p:blipFill>
        <p:spPr>
          <a:xfrm>
            <a:off x="8052880" y="2205978"/>
            <a:ext cx="3566160" cy="3200400"/>
          </a:xfrm>
          <a:prstGeom prst="rect">
            <a:avLst/>
          </a:prstGeom>
        </p:spPr>
      </p:pic>
      <p:pic>
        <p:nvPicPr>
          <p:cNvPr id="11" name="Picture 10" descr="A picture containing text, map, diagram, plan&#10;&#10;Description automatically generated">
            <a:extLst>
              <a:ext uri="{FF2B5EF4-FFF2-40B4-BE49-F238E27FC236}">
                <a16:creationId xmlns:a16="http://schemas.microsoft.com/office/drawing/2014/main" id="{5833F4C5-9974-B834-15EC-514FD97415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46667" r="51259" b="6666"/>
          <a:stretch/>
        </p:blipFill>
        <p:spPr>
          <a:xfrm>
            <a:off x="4304128" y="2134176"/>
            <a:ext cx="3566160" cy="3200400"/>
          </a:xfrm>
          <a:prstGeom prst="rect">
            <a:avLst/>
          </a:prstGeom>
        </p:spPr>
      </p:pic>
      <p:grpSp>
        <p:nvGrpSpPr>
          <p:cNvPr id="57" name="Group 56">
            <a:extLst>
              <a:ext uri="{FF2B5EF4-FFF2-40B4-BE49-F238E27FC236}">
                <a16:creationId xmlns:a16="http://schemas.microsoft.com/office/drawing/2014/main" id="{718F3502-C468-AB46-C674-B8D5A7F05A18}"/>
              </a:ext>
            </a:extLst>
          </p:cNvPr>
          <p:cNvGrpSpPr/>
          <p:nvPr/>
        </p:nvGrpSpPr>
        <p:grpSpPr>
          <a:xfrm>
            <a:off x="4140822" y="5590118"/>
            <a:ext cx="3965124" cy="274320"/>
            <a:chOff x="4140822" y="5590118"/>
            <a:chExt cx="3965124" cy="274320"/>
          </a:xfrm>
        </p:grpSpPr>
        <p:pic>
          <p:nvPicPr>
            <p:cNvPr id="12" name="Picture 11" descr="A picture containing text, map, diagram, plan&#10;&#10;Description automatically generated">
              <a:extLst>
                <a:ext uri="{FF2B5EF4-FFF2-40B4-BE49-F238E27FC236}">
                  <a16:creationId xmlns:a16="http://schemas.microsoft.com/office/drawing/2014/main" id="{E4D58E43-30BC-CBFC-20AC-22DF31E7B0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630" t="95996" r="66874" b="3"/>
            <a:stretch/>
          </p:blipFill>
          <p:spPr>
            <a:xfrm>
              <a:off x="4140822" y="5590118"/>
              <a:ext cx="1280160" cy="274320"/>
            </a:xfrm>
            <a:prstGeom prst="rect">
              <a:avLst/>
            </a:prstGeom>
          </p:spPr>
        </p:pic>
        <p:pic>
          <p:nvPicPr>
            <p:cNvPr id="13" name="Picture 12" descr="A picture containing text, map, diagram, plan&#10;&#10;Description automatically generated">
              <a:extLst>
                <a:ext uri="{FF2B5EF4-FFF2-40B4-BE49-F238E27FC236}">
                  <a16:creationId xmlns:a16="http://schemas.microsoft.com/office/drawing/2014/main" id="{7313B0A4-7610-4D90-90A3-900FA8A612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127" t="95996" r="45625" b="3"/>
            <a:stretch/>
          </p:blipFill>
          <p:spPr>
            <a:xfrm>
              <a:off x="5556149" y="5590118"/>
              <a:ext cx="822960" cy="274320"/>
            </a:xfrm>
            <a:prstGeom prst="rect">
              <a:avLst/>
            </a:prstGeom>
          </p:spPr>
        </p:pic>
        <p:pic>
          <p:nvPicPr>
            <p:cNvPr id="14" name="Picture 13" descr="A picture containing text, map, diagram, plan&#10;&#10;Description automatically generated">
              <a:extLst>
                <a:ext uri="{FF2B5EF4-FFF2-40B4-BE49-F238E27FC236}">
                  <a16:creationId xmlns:a16="http://schemas.microsoft.com/office/drawing/2014/main" id="{FD315956-DEE2-D9E5-F446-00175D351B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621" t="96011" r="11885" b="-12"/>
            <a:stretch/>
          </p:blipFill>
          <p:spPr>
            <a:xfrm>
              <a:off x="6460026" y="5590118"/>
              <a:ext cx="1645920" cy="274320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081F4DC9-6F81-5A76-DC1F-BB5756F267DD}"/>
              </a:ext>
            </a:extLst>
          </p:cNvPr>
          <p:cNvSpPr txBox="1"/>
          <p:nvPr/>
        </p:nvSpPr>
        <p:spPr>
          <a:xfrm>
            <a:off x="6254527" y="895690"/>
            <a:ext cx="59113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AH</a:t>
            </a:r>
            <a:r>
              <a:rPr lang="en-US" sz="10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Average annual hydropower production (to be maximized)</a:t>
            </a:r>
          </a:p>
          <a:p>
            <a:r>
              <a:rPr lang="en-SG" sz="1000" i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MD</a:t>
            </a:r>
            <a:r>
              <a:rPr lang="en-US" sz="10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Average monthly deviation of flow downstream from natural flow (to be minimized)</a:t>
            </a:r>
          </a:p>
          <a:p>
            <a:r>
              <a:rPr lang="en-SG" sz="1000" i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SG" sz="1000" i="1" baseline="-250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r>
              <a:rPr lang="en-US" sz="10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Average annual ratio between 30-day max and min flows downstream (to be maximized)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C1353D6-E441-C156-FDCF-279515D5F305}"/>
              </a:ext>
            </a:extLst>
          </p:cNvPr>
          <p:cNvSpPr txBox="1"/>
          <p:nvPr/>
        </p:nvSpPr>
        <p:spPr>
          <a:xfrm>
            <a:off x="1100442" y="1753156"/>
            <a:ext cx="25476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Strong trade-off relationship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6A6018F-7A30-9A9B-E140-97019349F580}"/>
              </a:ext>
            </a:extLst>
          </p:cNvPr>
          <p:cNvSpPr txBox="1"/>
          <p:nvPr/>
        </p:nvSpPr>
        <p:spPr>
          <a:xfrm>
            <a:off x="4734741" y="1756883"/>
            <a:ext cx="2733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Relatively strong trade-off relationship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E7AB276-E372-DEA1-1A4D-A545FEAAEC89}"/>
              </a:ext>
            </a:extLst>
          </p:cNvPr>
          <p:cNvSpPr txBox="1"/>
          <p:nvPr/>
        </p:nvSpPr>
        <p:spPr>
          <a:xfrm>
            <a:off x="8658225" y="1761926"/>
            <a:ext cx="24974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Unclear relationship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5EF3887D-6629-01CF-25E9-F1F51A873DC1}"/>
              </a:ext>
            </a:extLst>
          </p:cNvPr>
          <p:cNvCxnSpPr>
            <a:cxnSpLocks/>
          </p:cNvCxnSpPr>
          <p:nvPr/>
        </p:nvCxnSpPr>
        <p:spPr>
          <a:xfrm>
            <a:off x="2444750" y="4235014"/>
            <a:ext cx="559242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C88B07A5-CC7D-16CA-8ED0-8809DC42F0A4}"/>
              </a:ext>
            </a:extLst>
          </p:cNvPr>
          <p:cNvCxnSpPr>
            <a:cxnSpLocks/>
          </p:cNvCxnSpPr>
          <p:nvPr/>
        </p:nvCxnSpPr>
        <p:spPr>
          <a:xfrm flipV="1">
            <a:off x="3003992" y="3659594"/>
            <a:ext cx="0" cy="57542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FF77BB3C-30E6-66FB-00F2-AFB6FA08AB13}"/>
              </a:ext>
            </a:extLst>
          </p:cNvPr>
          <p:cNvCxnSpPr>
            <a:cxnSpLocks/>
          </p:cNvCxnSpPr>
          <p:nvPr/>
        </p:nvCxnSpPr>
        <p:spPr>
          <a:xfrm flipV="1">
            <a:off x="2374258" y="3577044"/>
            <a:ext cx="629734" cy="657969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56DE57F2-809D-9BE0-E9FC-C5F11F385BF1}"/>
              </a:ext>
            </a:extLst>
          </p:cNvPr>
          <p:cNvCxnSpPr>
            <a:cxnSpLocks/>
          </p:cNvCxnSpPr>
          <p:nvPr/>
        </p:nvCxnSpPr>
        <p:spPr>
          <a:xfrm>
            <a:off x="6842764" y="3577044"/>
            <a:ext cx="463120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F1834DEE-7EF1-7599-E0E2-150F0B22FD34}"/>
              </a:ext>
            </a:extLst>
          </p:cNvPr>
          <p:cNvCxnSpPr>
            <a:cxnSpLocks/>
          </p:cNvCxnSpPr>
          <p:nvPr/>
        </p:nvCxnSpPr>
        <p:spPr>
          <a:xfrm>
            <a:off x="7305884" y="3577044"/>
            <a:ext cx="0" cy="578531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A68C6BE-1EA2-C297-BC16-75B4122CFFA3}"/>
              </a:ext>
            </a:extLst>
          </p:cNvPr>
          <p:cNvCxnSpPr>
            <a:cxnSpLocks/>
          </p:cNvCxnSpPr>
          <p:nvPr/>
        </p:nvCxnSpPr>
        <p:spPr>
          <a:xfrm>
            <a:off x="6739709" y="3577044"/>
            <a:ext cx="566175" cy="657969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4518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/>
      <p:bldP spid="16" grpId="0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12" name="Group 4111">
            <a:extLst>
              <a:ext uri="{FF2B5EF4-FFF2-40B4-BE49-F238E27FC236}">
                <a16:creationId xmlns:a16="http://schemas.microsoft.com/office/drawing/2014/main" id="{A1D1B9AE-2B59-913A-F1E3-A57B4C476EF4}"/>
              </a:ext>
            </a:extLst>
          </p:cNvPr>
          <p:cNvGrpSpPr/>
          <p:nvPr/>
        </p:nvGrpSpPr>
        <p:grpSpPr>
          <a:xfrm>
            <a:off x="1541205" y="4730510"/>
            <a:ext cx="5479027" cy="1530350"/>
            <a:chOff x="1541205" y="4730510"/>
            <a:chExt cx="5479027" cy="1530350"/>
          </a:xfrm>
        </p:grpSpPr>
        <p:sp>
          <p:nvSpPr>
            <p:cNvPr id="4113" name="TextBox 4112">
              <a:extLst>
                <a:ext uri="{FF2B5EF4-FFF2-40B4-BE49-F238E27FC236}">
                  <a16:creationId xmlns:a16="http://schemas.microsoft.com/office/drawing/2014/main" id="{89EF614D-28FD-6C82-BA32-FCA022F08D38}"/>
                </a:ext>
              </a:extLst>
            </p:cNvPr>
            <p:cNvSpPr txBox="1"/>
            <p:nvPr/>
          </p:nvSpPr>
          <p:spPr>
            <a:xfrm>
              <a:off x="4469569" y="4731295"/>
              <a:ext cx="2218826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shared by ~</a:t>
              </a:r>
              <a:r>
                <a:rPr lang="en-US" sz="1400" b="1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150 </a:t>
              </a:r>
              <a:r>
                <a:rPr lang="en-US" sz="14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countries</a:t>
              </a:r>
              <a:endPara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14" name="TextBox 4113">
              <a:extLst>
                <a:ext uri="{FF2B5EF4-FFF2-40B4-BE49-F238E27FC236}">
                  <a16:creationId xmlns:a16="http://schemas.microsoft.com/office/drawing/2014/main" id="{301452BE-07CB-27DD-DBC6-8FBB545B2A5E}"/>
                </a:ext>
              </a:extLst>
            </p:cNvPr>
            <p:cNvSpPr txBox="1"/>
            <p:nvPr/>
          </p:nvSpPr>
          <p:spPr>
            <a:xfrm>
              <a:off x="1661288" y="5128182"/>
              <a:ext cx="2802998" cy="49244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200"/>
                </a:spcBef>
              </a:pPr>
              <a:r>
                <a:rPr lang="en-US" sz="14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~</a:t>
              </a:r>
              <a:r>
                <a:rPr lang="en-US" sz="1400" b="1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50% </a:t>
              </a:r>
              <a:r>
                <a:rPr lang="en-US" sz="14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of the world’s land surface </a:t>
              </a:r>
            </a:p>
            <a:p>
              <a:pPr algn="ctr"/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(McCracken and Wolf, 2019)</a:t>
              </a:r>
            </a:p>
          </p:txBody>
        </p:sp>
        <p:sp>
          <p:nvSpPr>
            <p:cNvPr id="4127" name="TextBox 4126">
              <a:extLst>
                <a:ext uri="{FF2B5EF4-FFF2-40B4-BE49-F238E27FC236}">
                  <a16:creationId xmlns:a16="http://schemas.microsoft.com/office/drawing/2014/main" id="{40388B89-3A75-F66D-D666-9506BEE064BD}"/>
                </a:ext>
              </a:extLst>
            </p:cNvPr>
            <p:cNvSpPr txBox="1"/>
            <p:nvPr/>
          </p:nvSpPr>
          <p:spPr>
            <a:xfrm>
              <a:off x="4468518" y="5128649"/>
              <a:ext cx="2426353" cy="49244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200"/>
                </a:spcBef>
              </a:pPr>
              <a:r>
                <a:rPr lang="en-US" sz="14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~</a:t>
              </a:r>
              <a:r>
                <a:rPr lang="en-US" sz="1400" b="1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60% </a:t>
              </a:r>
              <a:r>
                <a:rPr lang="en-US" sz="14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of the global river flow</a:t>
              </a:r>
            </a:p>
            <a:p>
              <a:pPr algn="ctr"/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(Wolf et al., 2005)</a:t>
              </a:r>
            </a:p>
          </p:txBody>
        </p:sp>
        <p:sp>
          <p:nvSpPr>
            <p:cNvPr id="4133" name="TextBox 4132">
              <a:extLst>
                <a:ext uri="{FF2B5EF4-FFF2-40B4-BE49-F238E27FC236}">
                  <a16:creationId xmlns:a16="http://schemas.microsoft.com/office/drawing/2014/main" id="{FDB30A78-5375-4132-E6EA-5D84788A61AF}"/>
                </a:ext>
              </a:extLst>
            </p:cNvPr>
            <p:cNvSpPr txBox="1"/>
            <p:nvPr/>
          </p:nvSpPr>
          <p:spPr>
            <a:xfrm>
              <a:off x="1725200" y="4730510"/>
              <a:ext cx="2743317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&gt;</a:t>
              </a:r>
              <a:r>
                <a:rPr lang="en-US" sz="1400" b="1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300</a:t>
              </a:r>
              <a:r>
                <a:rPr lang="en-US" sz="14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 transboundary river basins</a:t>
              </a:r>
            </a:p>
          </p:txBody>
        </p:sp>
        <p:sp>
          <p:nvSpPr>
            <p:cNvPr id="4134" name="TextBox 4133">
              <a:extLst>
                <a:ext uri="{FF2B5EF4-FFF2-40B4-BE49-F238E27FC236}">
                  <a16:creationId xmlns:a16="http://schemas.microsoft.com/office/drawing/2014/main" id="{6F421648-2C39-68B9-B1D3-CA03A3A24EF7}"/>
                </a:ext>
              </a:extLst>
            </p:cNvPr>
            <p:cNvSpPr txBox="1"/>
            <p:nvPr/>
          </p:nvSpPr>
          <p:spPr>
            <a:xfrm>
              <a:off x="1541205" y="5768417"/>
              <a:ext cx="5479027" cy="4924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1831</a:t>
              </a:r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 conflict cases reported during 1950-2000</a:t>
              </a:r>
            </a:p>
            <a:p>
              <a:pPr algn="ctr"/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(Wolf, Stahl, and Macomber, 2003)</a:t>
              </a:r>
            </a:p>
          </p:txBody>
        </p:sp>
      </p:grpSp>
      <p:pic>
        <p:nvPicPr>
          <p:cNvPr id="4125" name="Picture 4124">
            <a:extLst>
              <a:ext uri="{FF2B5EF4-FFF2-40B4-BE49-F238E27FC236}">
                <a16:creationId xmlns:a16="http://schemas.microsoft.com/office/drawing/2014/main" id="{1AA5A5B6-A8BB-CC71-337F-885CEF3BF35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40680"/>
          <a:stretch/>
        </p:blipFill>
        <p:spPr>
          <a:xfrm>
            <a:off x="478551" y="1297946"/>
            <a:ext cx="7624138" cy="32004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8E861C0-B678-10F9-FB82-6088C11493B6}"/>
              </a:ext>
            </a:extLst>
          </p:cNvPr>
          <p:cNvSpPr txBox="1">
            <a:spLocks/>
          </p:cNvSpPr>
          <p:nvPr/>
        </p:nvSpPr>
        <p:spPr>
          <a:xfrm>
            <a:off x="474919" y="354864"/>
            <a:ext cx="11405192" cy="492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spc="-7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Using Satellite Observations t</a:t>
            </a:r>
            <a:r>
              <a:rPr lang="en-US" sz="2200" spc="-70" dirty="0">
                <a:solidFill>
                  <a:srgbClr val="00000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o</a:t>
            </a:r>
            <a:r>
              <a:rPr lang="en-US" sz="2200" spc="-7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2200" spc="5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Address Power Asymmetries </a:t>
            </a:r>
            <a:r>
              <a:rPr lang="en-US" sz="2200" spc="-5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 Transboundary River Basins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300161A-A732-EDCC-AF16-ECE9681B0E5F}"/>
              </a:ext>
            </a:extLst>
          </p:cNvPr>
          <p:cNvSpPr txBox="1">
            <a:spLocks/>
          </p:cNvSpPr>
          <p:nvPr/>
        </p:nvSpPr>
        <p:spPr>
          <a:xfrm>
            <a:off x="474919" y="354754"/>
            <a:ext cx="11405192" cy="49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spc="-7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Using Satellite Observations to </a:t>
            </a:r>
            <a:r>
              <a:rPr lang="en-US" sz="2200" spc="5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Address Power Asymmetries </a:t>
            </a:r>
            <a:r>
              <a:rPr lang="en-US" sz="2200" spc="-5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 </a:t>
            </a:r>
            <a:r>
              <a:rPr lang="en-US" sz="2200" spc="-5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Transboundary River Basins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F0FAA37-2E37-75EA-F77D-2DA1790B0BB5}"/>
              </a:ext>
            </a:extLst>
          </p:cNvPr>
          <p:cNvGrpSpPr/>
          <p:nvPr/>
        </p:nvGrpSpPr>
        <p:grpSpPr>
          <a:xfrm>
            <a:off x="8805077" y="2108151"/>
            <a:ext cx="2072473" cy="655188"/>
            <a:chOff x="8805077" y="2108151"/>
            <a:chExt cx="2072473" cy="655188"/>
          </a:xfrm>
        </p:grpSpPr>
        <p:sp>
          <p:nvSpPr>
            <p:cNvPr id="34" name="Speech Bubble: Rectangle with Corners Rounded 33">
              <a:extLst>
                <a:ext uri="{FF2B5EF4-FFF2-40B4-BE49-F238E27FC236}">
                  <a16:creationId xmlns:a16="http://schemas.microsoft.com/office/drawing/2014/main" id="{CA7DD129-D15E-1FC1-125D-CB0FD3EB95D2}"/>
                </a:ext>
              </a:extLst>
            </p:cNvPr>
            <p:cNvSpPr/>
            <p:nvPr/>
          </p:nvSpPr>
          <p:spPr>
            <a:xfrm>
              <a:off x="8805077" y="2108151"/>
              <a:ext cx="2065165" cy="646331"/>
            </a:xfrm>
            <a:prstGeom prst="wedgeRoundRectCallout">
              <a:avLst>
                <a:gd name="adj1" fmla="val -17210"/>
                <a:gd name="adj2" fmla="val 27372"/>
                <a:gd name="adj3" fmla="val 16667"/>
              </a:avLst>
            </a:pr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FA0D44F3-5436-F056-A0EA-91D848EEF261}"/>
                </a:ext>
              </a:extLst>
            </p:cNvPr>
            <p:cNvSpPr/>
            <p:nvPr/>
          </p:nvSpPr>
          <p:spPr>
            <a:xfrm>
              <a:off x="8805479" y="2109986"/>
              <a:ext cx="159865" cy="1598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15E48AD-3005-EACE-02B4-B47339F711B1}"/>
                </a:ext>
              </a:extLst>
            </p:cNvPr>
            <p:cNvSpPr txBox="1"/>
            <p:nvPr/>
          </p:nvSpPr>
          <p:spPr>
            <a:xfrm>
              <a:off x="8812385" y="2117008"/>
              <a:ext cx="20651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which support the lives and livelihoods of people across the riparian countries.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32D5789E-9AF2-0963-FE01-52D1DEC81063}"/>
              </a:ext>
            </a:extLst>
          </p:cNvPr>
          <p:cNvGrpSpPr/>
          <p:nvPr/>
        </p:nvGrpSpPr>
        <p:grpSpPr>
          <a:xfrm>
            <a:off x="8805077" y="1605949"/>
            <a:ext cx="2780401" cy="465494"/>
            <a:chOff x="8805077" y="1605949"/>
            <a:chExt cx="2780401" cy="465494"/>
          </a:xfrm>
        </p:grpSpPr>
        <p:sp>
          <p:nvSpPr>
            <p:cNvPr id="28" name="Speech Bubble: Rectangle with Corners Rounded 27">
              <a:extLst>
                <a:ext uri="{FF2B5EF4-FFF2-40B4-BE49-F238E27FC236}">
                  <a16:creationId xmlns:a16="http://schemas.microsoft.com/office/drawing/2014/main" id="{5E3A8CFA-185B-00F0-7BED-DC15582C03C9}"/>
                </a:ext>
              </a:extLst>
            </p:cNvPr>
            <p:cNvSpPr/>
            <p:nvPr/>
          </p:nvSpPr>
          <p:spPr>
            <a:xfrm>
              <a:off x="8805078" y="1605949"/>
              <a:ext cx="2780400" cy="461665"/>
            </a:xfrm>
            <a:prstGeom prst="wedgeRoundRectCallout">
              <a:avLst>
                <a:gd name="adj1" fmla="val -17210"/>
                <a:gd name="adj2" fmla="val 27372"/>
                <a:gd name="adj3" fmla="val 16667"/>
              </a:avLst>
            </a:pr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4D566661-07E5-1E12-4BE7-1EB6DFBA514F}"/>
                </a:ext>
              </a:extLst>
            </p:cNvPr>
            <p:cNvSpPr/>
            <p:nvPr/>
          </p:nvSpPr>
          <p:spPr>
            <a:xfrm>
              <a:off x="8806035" y="1911578"/>
              <a:ext cx="159865" cy="1598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10022D9-0CE9-3919-5BE3-BFD17DEE1A57}"/>
                </a:ext>
              </a:extLst>
            </p:cNvPr>
            <p:cNvSpPr txBox="1"/>
            <p:nvPr/>
          </p:nvSpPr>
          <p:spPr>
            <a:xfrm>
              <a:off x="8805077" y="1609624"/>
              <a:ext cx="2780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Transboundary river basins are basins </a:t>
              </a:r>
              <a:r>
                <a:rPr lang="en-US" sz="1200" b="1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shared by two or more countries</a:t>
              </a:r>
              <a:r>
                <a:rPr lang="en-US" sz="12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,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ECAD0AD2-DD7E-D63D-4C81-497D82AA427A}"/>
              </a:ext>
            </a:extLst>
          </p:cNvPr>
          <p:cNvGrpSpPr/>
          <p:nvPr/>
        </p:nvGrpSpPr>
        <p:grpSpPr>
          <a:xfrm>
            <a:off x="8813488" y="3428309"/>
            <a:ext cx="2714781" cy="650673"/>
            <a:chOff x="8813488" y="3428309"/>
            <a:chExt cx="2714781" cy="650673"/>
          </a:xfrm>
        </p:grpSpPr>
        <p:sp>
          <p:nvSpPr>
            <p:cNvPr id="44" name="Speech Bubble: Rectangle with Corners Rounded 43">
              <a:extLst>
                <a:ext uri="{FF2B5EF4-FFF2-40B4-BE49-F238E27FC236}">
                  <a16:creationId xmlns:a16="http://schemas.microsoft.com/office/drawing/2014/main" id="{E9F4D877-F32D-8058-4D1C-85818BA973C2}"/>
                </a:ext>
              </a:extLst>
            </p:cNvPr>
            <p:cNvSpPr/>
            <p:nvPr/>
          </p:nvSpPr>
          <p:spPr>
            <a:xfrm>
              <a:off x="8813488" y="3428309"/>
              <a:ext cx="2714780" cy="646331"/>
            </a:xfrm>
            <a:prstGeom prst="wedgeRoundRectCallout">
              <a:avLst>
                <a:gd name="adj1" fmla="val -17210"/>
                <a:gd name="adj2" fmla="val 27372"/>
                <a:gd name="adj3" fmla="val 16667"/>
              </a:avLst>
            </a:pr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3195042C-1613-4EAE-3FC7-83980288B77A}"/>
                </a:ext>
              </a:extLst>
            </p:cNvPr>
            <p:cNvSpPr/>
            <p:nvPr/>
          </p:nvSpPr>
          <p:spPr>
            <a:xfrm>
              <a:off x="8813488" y="3912850"/>
              <a:ext cx="159865" cy="1598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19F7CA86-8E14-9285-4C4D-E0D49B3923E6}"/>
                </a:ext>
              </a:extLst>
            </p:cNvPr>
            <p:cNvSpPr txBox="1"/>
            <p:nvPr/>
          </p:nvSpPr>
          <p:spPr>
            <a:xfrm>
              <a:off x="8813489" y="3432651"/>
              <a:ext cx="271478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The potential for </a:t>
              </a:r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conflict </a:t>
              </a:r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over shared water is real, so it is important that countries reach </a:t>
              </a:r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agreement</a:t>
              </a:r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AE3ACC52-33C5-1690-BFE1-1D93C331361A}"/>
              </a:ext>
            </a:extLst>
          </p:cNvPr>
          <p:cNvGrpSpPr/>
          <p:nvPr/>
        </p:nvGrpSpPr>
        <p:grpSpPr>
          <a:xfrm>
            <a:off x="8812384" y="4116833"/>
            <a:ext cx="2865810" cy="831441"/>
            <a:chOff x="8812384" y="4116833"/>
            <a:chExt cx="2865810" cy="831441"/>
          </a:xfrm>
        </p:grpSpPr>
        <p:sp>
          <p:nvSpPr>
            <p:cNvPr id="48" name="Speech Bubble: Rectangle with Corners Rounded 47">
              <a:extLst>
                <a:ext uri="{FF2B5EF4-FFF2-40B4-BE49-F238E27FC236}">
                  <a16:creationId xmlns:a16="http://schemas.microsoft.com/office/drawing/2014/main" id="{8F8C6D6F-1C50-96D4-EB87-E774D079E61F}"/>
                </a:ext>
              </a:extLst>
            </p:cNvPr>
            <p:cNvSpPr/>
            <p:nvPr/>
          </p:nvSpPr>
          <p:spPr>
            <a:xfrm>
              <a:off x="8812384" y="4116918"/>
              <a:ext cx="2865809" cy="826014"/>
            </a:xfrm>
            <a:prstGeom prst="wedgeRoundRectCallout">
              <a:avLst>
                <a:gd name="adj1" fmla="val -17210"/>
                <a:gd name="adj2" fmla="val 27372"/>
                <a:gd name="adj3" fmla="val 16667"/>
              </a:avLst>
            </a:pr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C2DD0B84-D05B-9401-1F4C-8542954CD95F}"/>
                </a:ext>
              </a:extLst>
            </p:cNvPr>
            <p:cNvSpPr/>
            <p:nvPr/>
          </p:nvSpPr>
          <p:spPr>
            <a:xfrm>
              <a:off x="8813488" y="4782395"/>
              <a:ext cx="159865" cy="1598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81E6A077-A6D3-F2F1-CFF0-54DBAEBFD660}"/>
                </a:ext>
              </a:extLst>
            </p:cNvPr>
            <p:cNvSpPr/>
            <p:nvPr/>
          </p:nvSpPr>
          <p:spPr>
            <a:xfrm>
              <a:off x="8816819" y="4116833"/>
              <a:ext cx="159865" cy="1598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60D4C50-E62E-E272-95FC-AA41CACEC74E}"/>
                </a:ext>
              </a:extLst>
            </p:cNvPr>
            <p:cNvSpPr txBox="1"/>
            <p:nvPr/>
          </p:nvSpPr>
          <p:spPr>
            <a:xfrm>
              <a:off x="8812385" y="4117277"/>
              <a:ext cx="2865809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To mitigate the likelihood of conflict and resolve existing disputes, international community has devised </a:t>
              </a:r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principles</a:t>
              </a:r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 for international watercourse management.</a:t>
              </a: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BC0311E9-2E74-5A0B-7EE9-A5263DC23456}"/>
              </a:ext>
            </a:extLst>
          </p:cNvPr>
          <p:cNvGrpSpPr/>
          <p:nvPr/>
        </p:nvGrpSpPr>
        <p:grpSpPr>
          <a:xfrm>
            <a:off x="8805077" y="4989205"/>
            <a:ext cx="1850223" cy="469374"/>
            <a:chOff x="8805077" y="4989205"/>
            <a:chExt cx="1850223" cy="469374"/>
          </a:xfrm>
        </p:grpSpPr>
        <p:sp>
          <p:nvSpPr>
            <p:cNvPr id="53" name="Speech Bubble: Rectangle with Corners Rounded 52">
              <a:extLst>
                <a:ext uri="{FF2B5EF4-FFF2-40B4-BE49-F238E27FC236}">
                  <a16:creationId xmlns:a16="http://schemas.microsoft.com/office/drawing/2014/main" id="{EEB3166B-1D81-C998-C03E-3F47B2AB48D4}"/>
                </a:ext>
              </a:extLst>
            </p:cNvPr>
            <p:cNvSpPr/>
            <p:nvPr/>
          </p:nvSpPr>
          <p:spPr>
            <a:xfrm>
              <a:off x="8805077" y="4991131"/>
              <a:ext cx="1850223" cy="467448"/>
            </a:xfrm>
            <a:prstGeom prst="wedgeRoundRectCallout">
              <a:avLst>
                <a:gd name="adj1" fmla="val -17210"/>
                <a:gd name="adj2" fmla="val 27372"/>
                <a:gd name="adj3" fmla="val 16667"/>
              </a:avLst>
            </a:pr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7C3FBE07-D0C4-3CE0-7DA9-D3B2156608BF}"/>
                </a:ext>
              </a:extLst>
            </p:cNvPr>
            <p:cNvSpPr/>
            <p:nvPr/>
          </p:nvSpPr>
          <p:spPr>
            <a:xfrm>
              <a:off x="8805479" y="4992965"/>
              <a:ext cx="159865" cy="1598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2159733B-2F18-323D-4586-D6DB28707AB8}"/>
                </a:ext>
              </a:extLst>
            </p:cNvPr>
            <p:cNvSpPr txBox="1"/>
            <p:nvPr/>
          </p:nvSpPr>
          <p:spPr>
            <a:xfrm>
              <a:off x="8805077" y="4989205"/>
              <a:ext cx="185022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Basin communities have</a:t>
              </a:r>
            </a:p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built their own </a:t>
              </a:r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treaties</a:t>
              </a:r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</a:p>
          </p:txBody>
        </p:sp>
      </p:grpSp>
      <p:grpSp>
        <p:nvGrpSpPr>
          <p:cNvPr id="1041" name="Group 1040">
            <a:extLst>
              <a:ext uri="{FF2B5EF4-FFF2-40B4-BE49-F238E27FC236}">
                <a16:creationId xmlns:a16="http://schemas.microsoft.com/office/drawing/2014/main" id="{6871B885-E453-5D5E-C777-AA6BC63CC84D}"/>
              </a:ext>
            </a:extLst>
          </p:cNvPr>
          <p:cNvGrpSpPr/>
          <p:nvPr/>
        </p:nvGrpSpPr>
        <p:grpSpPr>
          <a:xfrm>
            <a:off x="8261347" y="3599977"/>
            <a:ext cx="472738" cy="472738"/>
            <a:chOff x="7251459" y="3964303"/>
            <a:chExt cx="914400" cy="914400"/>
          </a:xfrm>
        </p:grpSpPr>
        <p:sp>
          <p:nvSpPr>
            <p:cNvPr id="1043" name="Oval 1042">
              <a:extLst>
                <a:ext uri="{FF2B5EF4-FFF2-40B4-BE49-F238E27FC236}">
                  <a16:creationId xmlns:a16="http://schemas.microsoft.com/office/drawing/2014/main" id="{38E3F221-C183-2F5D-5AC2-FA84B30EC3AB}"/>
                </a:ext>
              </a:extLst>
            </p:cNvPr>
            <p:cNvSpPr/>
            <p:nvPr/>
          </p:nvSpPr>
          <p:spPr>
            <a:xfrm>
              <a:off x="7251459" y="3964303"/>
              <a:ext cx="914400" cy="9144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45" name="Picture 1044">
              <a:extLst>
                <a:ext uri="{FF2B5EF4-FFF2-40B4-BE49-F238E27FC236}">
                  <a16:creationId xmlns:a16="http://schemas.microsoft.com/office/drawing/2014/main" id="{DD35936A-2956-0106-5832-19C5FEFAC7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423582" y="4213947"/>
              <a:ext cx="606843" cy="441825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102FFF1A-DD10-E749-9CC6-15144B69687B}"/>
              </a:ext>
            </a:extLst>
          </p:cNvPr>
          <p:cNvSpPr txBox="1"/>
          <p:nvPr/>
        </p:nvSpPr>
        <p:spPr>
          <a:xfrm>
            <a:off x="513805" y="4908594"/>
            <a:ext cx="464874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Convention on the Law of the Non-Navigational </a:t>
            </a:r>
          </a:p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Uses of International Watercourses </a:t>
            </a:r>
          </a:p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(General Assembly of the United Nations, 1997)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6AEA51B-DE53-7904-0EFC-EC90BDA54C64}"/>
              </a:ext>
            </a:extLst>
          </p:cNvPr>
          <p:cNvGrpSpPr/>
          <p:nvPr/>
        </p:nvGrpSpPr>
        <p:grpSpPr>
          <a:xfrm>
            <a:off x="5194862" y="4604397"/>
            <a:ext cx="1246402" cy="1569844"/>
            <a:chOff x="5194862" y="4630524"/>
            <a:chExt cx="1246402" cy="1569844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CDE585AC-C904-4071-0B24-6A1D1F69CA8E}"/>
                </a:ext>
              </a:extLst>
            </p:cNvPr>
            <p:cNvSpPr/>
            <p:nvPr/>
          </p:nvSpPr>
          <p:spPr>
            <a:xfrm>
              <a:off x="5194862" y="4630524"/>
              <a:ext cx="1246402" cy="1246402"/>
            </a:xfrm>
            <a:prstGeom prst="ellipse">
              <a:avLst/>
            </a:prstGeom>
            <a:solidFill>
              <a:srgbClr val="B2D8D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63EB92A-DBF0-C466-8000-705BCEA704EC}"/>
                </a:ext>
              </a:extLst>
            </p:cNvPr>
            <p:cNvSpPr txBox="1"/>
            <p:nvPr/>
          </p:nvSpPr>
          <p:spPr>
            <a:xfrm>
              <a:off x="5194864" y="5024051"/>
              <a:ext cx="12464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103</a:t>
              </a:r>
            </a:p>
            <a:p>
              <a:pPr algn="ctr"/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voted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6EFD326-F9B7-AA8D-A3C4-00C25B7CAE00}"/>
                </a:ext>
              </a:extLst>
            </p:cNvPr>
            <p:cNvSpPr txBox="1"/>
            <p:nvPr/>
          </p:nvSpPr>
          <p:spPr>
            <a:xfrm>
              <a:off x="5194862" y="5923369"/>
              <a:ext cx="124640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1997 </a:t>
              </a:r>
              <a:endParaRPr lang="en-US" sz="1200" dirty="0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DFD1392-666C-DDBE-40B7-5B1BD806244D}"/>
              </a:ext>
            </a:extLst>
          </p:cNvPr>
          <p:cNvGrpSpPr/>
          <p:nvPr/>
        </p:nvGrpSpPr>
        <p:grpSpPr>
          <a:xfrm>
            <a:off x="6498154" y="4499219"/>
            <a:ext cx="1623585" cy="1701248"/>
            <a:chOff x="6498154" y="4499219"/>
            <a:chExt cx="1623585" cy="1701248"/>
          </a:xfrm>
        </p:grpSpPr>
        <p:graphicFrame>
          <p:nvGraphicFramePr>
            <p:cNvPr id="13" name="Chart 12">
              <a:extLst>
                <a:ext uri="{FF2B5EF4-FFF2-40B4-BE49-F238E27FC236}">
                  <a16:creationId xmlns:a16="http://schemas.microsoft.com/office/drawing/2014/main" id="{BD283AFA-8125-587B-F76C-1B4660F786DB}"/>
                </a:ext>
              </a:extLst>
            </p:cNvPr>
            <p:cNvGraphicFramePr/>
            <p:nvPr/>
          </p:nvGraphicFramePr>
          <p:xfrm>
            <a:off x="6498154" y="4499219"/>
            <a:ext cx="1623585" cy="152097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08FE9B4-0E8E-BFDA-2384-81EFA3D881FA}"/>
                </a:ext>
              </a:extLst>
            </p:cNvPr>
            <p:cNvSpPr txBox="1"/>
            <p:nvPr/>
          </p:nvSpPr>
          <p:spPr>
            <a:xfrm>
              <a:off x="7277100" y="4881377"/>
              <a:ext cx="6477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signed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BBA089D-C12C-6BCE-02EA-74846E6D28C2}"/>
                </a:ext>
              </a:extLst>
            </p:cNvPr>
            <p:cNvSpPr txBox="1"/>
            <p:nvPr/>
          </p:nvSpPr>
          <p:spPr>
            <a:xfrm>
              <a:off x="6708686" y="5173744"/>
              <a:ext cx="81606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73</a:t>
              </a:r>
            </a:p>
            <a:p>
              <a:pPr algn="ctr"/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unsigned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1B1082D-07DD-42A1-5FD3-CB0558B6A984}"/>
                </a:ext>
              </a:extLst>
            </p:cNvPr>
            <p:cNvSpPr txBox="1"/>
            <p:nvPr/>
          </p:nvSpPr>
          <p:spPr>
            <a:xfrm>
              <a:off x="6708686" y="5923468"/>
              <a:ext cx="121611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2023</a:t>
              </a:r>
              <a:endParaRPr lang="en-US" sz="1200" dirty="0"/>
            </a:p>
          </p:txBody>
        </p:sp>
      </p:grpSp>
      <p:sp>
        <p:nvSpPr>
          <p:cNvPr id="4169" name="Rectangle 4168">
            <a:extLst>
              <a:ext uri="{FF2B5EF4-FFF2-40B4-BE49-F238E27FC236}">
                <a16:creationId xmlns:a16="http://schemas.microsoft.com/office/drawing/2014/main" id="{A5A8DBC0-A41D-8866-FC3A-A6288A571509}"/>
              </a:ext>
            </a:extLst>
          </p:cNvPr>
          <p:cNvSpPr/>
          <p:nvPr/>
        </p:nvSpPr>
        <p:spPr>
          <a:xfrm>
            <a:off x="806237" y="4529925"/>
            <a:ext cx="7206254" cy="1873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944C666-CFB2-941E-5586-14C156137858}"/>
              </a:ext>
            </a:extLst>
          </p:cNvPr>
          <p:cNvGrpSpPr/>
          <p:nvPr/>
        </p:nvGrpSpPr>
        <p:grpSpPr>
          <a:xfrm>
            <a:off x="478551" y="1290923"/>
            <a:ext cx="7624138" cy="3115983"/>
            <a:chOff x="478551" y="1290923"/>
            <a:chExt cx="7624138" cy="3115983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FD12DE6-4EA3-C48F-98AC-B261F0051B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b="42374"/>
            <a:stretch/>
          </p:blipFill>
          <p:spPr>
            <a:xfrm>
              <a:off x="478551" y="1297946"/>
              <a:ext cx="7624138" cy="3108960"/>
            </a:xfrm>
            <a:prstGeom prst="rect">
              <a:avLst/>
            </a:prstGeom>
          </p:spPr>
        </p:pic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FE6C858-9184-1510-D6E2-0252CFC5C661}"/>
                </a:ext>
              </a:extLst>
            </p:cNvPr>
            <p:cNvGrpSpPr/>
            <p:nvPr/>
          </p:nvGrpSpPr>
          <p:grpSpPr>
            <a:xfrm>
              <a:off x="622443" y="1290923"/>
              <a:ext cx="4512306" cy="3115983"/>
              <a:chOff x="622443" y="1290923"/>
              <a:chExt cx="4512306" cy="3115983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A3C05C44-4DEA-7BCB-AD34-E265A866535C}"/>
                  </a:ext>
                </a:extLst>
              </p:cNvPr>
              <p:cNvSpPr/>
              <p:nvPr/>
            </p:nvSpPr>
            <p:spPr>
              <a:xfrm>
                <a:off x="685800" y="1403262"/>
                <a:ext cx="2461098" cy="299662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ight Triangle 13">
                <a:extLst>
                  <a:ext uri="{FF2B5EF4-FFF2-40B4-BE49-F238E27FC236}">
                    <a16:creationId xmlns:a16="http://schemas.microsoft.com/office/drawing/2014/main" id="{E23F552D-7C67-E206-F72C-A0AC38850F5A}"/>
                  </a:ext>
                </a:extLst>
              </p:cNvPr>
              <p:cNvSpPr/>
              <p:nvPr/>
            </p:nvSpPr>
            <p:spPr>
              <a:xfrm>
                <a:off x="623778" y="1290924"/>
                <a:ext cx="4510971" cy="3108959"/>
              </a:xfrm>
              <a:prstGeom prst="rtTriangl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ight Triangle 14">
                <a:extLst>
                  <a:ext uri="{FF2B5EF4-FFF2-40B4-BE49-F238E27FC236}">
                    <a16:creationId xmlns:a16="http://schemas.microsoft.com/office/drawing/2014/main" id="{4A66FA06-DA91-4D28-1840-B01CFD5C3414}"/>
                  </a:ext>
                </a:extLst>
              </p:cNvPr>
              <p:cNvSpPr/>
              <p:nvPr/>
            </p:nvSpPr>
            <p:spPr>
              <a:xfrm rot="5400000">
                <a:off x="1041472" y="871894"/>
                <a:ext cx="3115983" cy="3954042"/>
              </a:xfrm>
              <a:prstGeom prst="rtTriangl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4115" name="TextBox 4114">
            <a:extLst>
              <a:ext uri="{FF2B5EF4-FFF2-40B4-BE49-F238E27FC236}">
                <a16:creationId xmlns:a16="http://schemas.microsoft.com/office/drawing/2014/main" id="{BE6033BD-08DE-5963-0201-4E3E521E20EF}"/>
              </a:ext>
            </a:extLst>
          </p:cNvPr>
          <p:cNvSpPr txBox="1"/>
          <p:nvPr/>
        </p:nvSpPr>
        <p:spPr>
          <a:xfrm>
            <a:off x="5103366" y="4212106"/>
            <a:ext cx="29324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archived from </a:t>
            </a:r>
            <a:r>
              <a:rPr lang="en-US" sz="800" b="1" i="0" dirty="0">
                <a:solidFill>
                  <a:schemeClr val="bg2">
                    <a:lumMod val="9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McCracken and Wolf </a:t>
            </a:r>
            <a:r>
              <a:rPr lang="en-US" sz="800" b="0" i="0" dirty="0">
                <a:solidFill>
                  <a:schemeClr val="bg2">
                    <a:lumMod val="9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(2019)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4116" name="Group 4115">
            <a:extLst>
              <a:ext uri="{FF2B5EF4-FFF2-40B4-BE49-F238E27FC236}">
                <a16:creationId xmlns:a16="http://schemas.microsoft.com/office/drawing/2014/main" id="{9AE9646C-306C-BB62-935F-A9AD5AF46568}"/>
              </a:ext>
            </a:extLst>
          </p:cNvPr>
          <p:cNvGrpSpPr/>
          <p:nvPr/>
        </p:nvGrpSpPr>
        <p:grpSpPr>
          <a:xfrm>
            <a:off x="8268251" y="2279091"/>
            <a:ext cx="472739" cy="472739"/>
            <a:chOff x="10678602" y="2515179"/>
            <a:chExt cx="914400" cy="914400"/>
          </a:xfrm>
        </p:grpSpPr>
        <p:sp>
          <p:nvSpPr>
            <p:cNvPr id="4117" name="Oval 4116">
              <a:extLst>
                <a:ext uri="{FF2B5EF4-FFF2-40B4-BE49-F238E27FC236}">
                  <a16:creationId xmlns:a16="http://schemas.microsoft.com/office/drawing/2014/main" id="{B0367BCB-E766-E28A-B55C-2DE8C9CA81D8}"/>
                </a:ext>
              </a:extLst>
            </p:cNvPr>
            <p:cNvSpPr/>
            <p:nvPr/>
          </p:nvSpPr>
          <p:spPr>
            <a:xfrm>
              <a:off x="10678602" y="2515179"/>
              <a:ext cx="914400" cy="91440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118" name="Picture 4117">
              <a:extLst>
                <a:ext uri="{FF2B5EF4-FFF2-40B4-BE49-F238E27FC236}">
                  <a16:creationId xmlns:a16="http://schemas.microsoft.com/office/drawing/2014/main" id="{BBD6A77F-9212-6BEF-58F3-F92E5AD5194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744199" y="2771069"/>
              <a:ext cx="787401" cy="419790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B4F38F0-B365-B13C-C8CF-1E1FF999C833}"/>
              </a:ext>
            </a:extLst>
          </p:cNvPr>
          <p:cNvGrpSpPr/>
          <p:nvPr/>
        </p:nvGrpSpPr>
        <p:grpSpPr>
          <a:xfrm>
            <a:off x="806237" y="1276219"/>
            <a:ext cx="2146736" cy="3005430"/>
            <a:chOff x="806237" y="1427288"/>
            <a:chExt cx="2146736" cy="300543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F1C91C6-C398-78F8-AFAE-13F195AF13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26314" t="38217" r="38766" b="-298"/>
            <a:stretch/>
          </p:blipFill>
          <p:spPr>
            <a:xfrm>
              <a:off x="806237" y="1427288"/>
              <a:ext cx="2146736" cy="3005430"/>
            </a:xfrm>
            <a:prstGeom prst="rect">
              <a:avLst/>
            </a:prstGeom>
          </p:spPr>
        </p:pic>
        <p:pic>
          <p:nvPicPr>
            <p:cNvPr id="10" name="Picture 26" descr="Vietnam ">
              <a:extLst>
                <a:ext uri="{FF2B5EF4-FFF2-40B4-BE49-F238E27FC236}">
                  <a16:creationId xmlns:a16="http://schemas.microsoft.com/office/drawing/2014/main" id="{0844AB7C-E155-E8AC-123E-4368D514731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7210" y="2725234"/>
              <a:ext cx="152123" cy="1521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" name="Picture 28" descr="Thailand ">
              <a:extLst>
                <a:ext uri="{FF2B5EF4-FFF2-40B4-BE49-F238E27FC236}">
                  <a16:creationId xmlns:a16="http://schemas.microsoft.com/office/drawing/2014/main" id="{3345CA03-AE86-8518-2355-D4D0C829BCB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9678" y="3352891"/>
              <a:ext cx="152123" cy="1521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28" name="Picture 30" descr="Laos ">
              <a:extLst>
                <a:ext uri="{FF2B5EF4-FFF2-40B4-BE49-F238E27FC236}">
                  <a16:creationId xmlns:a16="http://schemas.microsoft.com/office/drawing/2014/main" id="{D45508A5-DFAE-15AA-D874-227EE754129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0016" y="2873044"/>
              <a:ext cx="152124" cy="152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29" name="Picture 32" descr="Cambodia ">
              <a:extLst>
                <a:ext uri="{FF2B5EF4-FFF2-40B4-BE49-F238E27FC236}">
                  <a16:creationId xmlns:a16="http://schemas.microsoft.com/office/drawing/2014/main" id="{B3F0F82B-2416-2833-57F5-931E1CA241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0089" y="3506478"/>
              <a:ext cx="150487" cy="1504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30" name="Picture 34" descr="Myanmar ">
              <a:extLst>
                <a:ext uri="{FF2B5EF4-FFF2-40B4-BE49-F238E27FC236}">
                  <a16:creationId xmlns:a16="http://schemas.microsoft.com/office/drawing/2014/main" id="{1A436C60-BE05-05DD-4204-6AE25220A0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415864" y="2725377"/>
              <a:ext cx="158530" cy="1585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31" name="Picture 36" descr="China ">
              <a:extLst>
                <a:ext uri="{FF2B5EF4-FFF2-40B4-BE49-F238E27FC236}">
                  <a16:creationId xmlns:a16="http://schemas.microsoft.com/office/drawing/2014/main" id="{7A52C39B-6073-AE70-E514-EE242DCC79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9386" y="2061643"/>
              <a:ext cx="156323" cy="1563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141" name="Group 4140">
            <a:extLst>
              <a:ext uri="{FF2B5EF4-FFF2-40B4-BE49-F238E27FC236}">
                <a16:creationId xmlns:a16="http://schemas.microsoft.com/office/drawing/2014/main" id="{0359DE6B-8C67-3EB4-F9B2-405D99670748}"/>
              </a:ext>
            </a:extLst>
          </p:cNvPr>
          <p:cNvGrpSpPr/>
          <p:nvPr/>
        </p:nvGrpSpPr>
        <p:grpSpPr>
          <a:xfrm>
            <a:off x="476548" y="4617524"/>
            <a:ext cx="7445018" cy="1651161"/>
            <a:chOff x="476548" y="4617524"/>
            <a:chExt cx="7445018" cy="1651161"/>
          </a:xfrm>
        </p:grpSpPr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88AEB3F5-1102-AD53-E943-964C8F592B2E}"/>
                </a:ext>
              </a:extLst>
            </p:cNvPr>
            <p:cNvCxnSpPr>
              <a:cxnSpLocks/>
            </p:cNvCxnSpPr>
            <p:nvPr/>
          </p:nvCxnSpPr>
          <p:spPr>
            <a:xfrm>
              <a:off x="2171418" y="5669046"/>
              <a:ext cx="5750148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36" name="Group 4135">
              <a:extLst>
                <a:ext uri="{FF2B5EF4-FFF2-40B4-BE49-F238E27FC236}">
                  <a16:creationId xmlns:a16="http://schemas.microsoft.com/office/drawing/2014/main" id="{7CE836DF-66A5-B8FD-9AC7-C6FB723916DF}"/>
                </a:ext>
              </a:extLst>
            </p:cNvPr>
            <p:cNvGrpSpPr/>
            <p:nvPr/>
          </p:nvGrpSpPr>
          <p:grpSpPr>
            <a:xfrm>
              <a:off x="1770261" y="4618017"/>
              <a:ext cx="808749" cy="1646378"/>
              <a:chOff x="1770261" y="4618017"/>
              <a:chExt cx="808749" cy="1646378"/>
            </a:xfrm>
          </p:grpSpPr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71BD471B-2F7D-8BEF-B91C-2E9333137BEF}"/>
                  </a:ext>
                </a:extLst>
              </p:cNvPr>
              <p:cNvCxnSpPr/>
              <p:nvPr/>
            </p:nvCxnSpPr>
            <p:spPr>
              <a:xfrm>
                <a:off x="2171416" y="5517972"/>
                <a:ext cx="0" cy="302149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38" name="Picture 26" descr="Vietnam ">
                <a:extLst>
                  <a:ext uri="{FF2B5EF4-FFF2-40B4-BE49-F238E27FC236}">
                    <a16:creationId xmlns:a16="http://schemas.microsoft.com/office/drawing/2014/main" id="{9BF6DEA8-5EAD-7D54-F641-695539D947B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02486" y="5194667"/>
                <a:ext cx="152123" cy="1521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2" name="Picture 30" descr="Laos ">
                <a:extLst>
                  <a:ext uri="{FF2B5EF4-FFF2-40B4-BE49-F238E27FC236}">
                    <a16:creationId xmlns:a16="http://schemas.microsoft.com/office/drawing/2014/main" id="{C842D7E7-39A3-BC39-E2E9-85845024C4F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02485" y="4807209"/>
                <a:ext cx="152124" cy="1521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3" name="Picture 32" descr="Cambodia ">
                <a:extLst>
                  <a:ext uri="{FF2B5EF4-FFF2-40B4-BE49-F238E27FC236}">
                    <a16:creationId xmlns:a16="http://schemas.microsoft.com/office/drawing/2014/main" id="{E259ECA8-EEAA-D76F-1063-CE81DA34715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04122" y="4618017"/>
                <a:ext cx="150487" cy="1504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3" name="Picture 28" descr="Thailand ">
                <a:extLst>
                  <a:ext uri="{FF2B5EF4-FFF2-40B4-BE49-F238E27FC236}">
                    <a16:creationId xmlns:a16="http://schemas.microsoft.com/office/drawing/2014/main" id="{C02429D8-2A2A-F69E-B59F-F0577C6D3D8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00016" y="4997375"/>
                <a:ext cx="152123" cy="1521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104" name="TextBox 4103">
                <a:extLst>
                  <a:ext uri="{FF2B5EF4-FFF2-40B4-BE49-F238E27FC236}">
                    <a16:creationId xmlns:a16="http://schemas.microsoft.com/office/drawing/2014/main" id="{932DF6CD-9990-4AC2-5BB6-355AC4180EE3}"/>
                  </a:ext>
                </a:extLst>
              </p:cNvPr>
              <p:cNvSpPr txBox="1"/>
              <p:nvPr/>
            </p:nvSpPr>
            <p:spPr>
              <a:xfrm>
                <a:off x="1770261" y="5987396"/>
                <a:ext cx="808749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SG" sz="1200" dirty="0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Oct 1957</a:t>
                </a:r>
                <a:endParaRPr lang="en-US" sz="12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138" name="Group 4137">
              <a:extLst>
                <a:ext uri="{FF2B5EF4-FFF2-40B4-BE49-F238E27FC236}">
                  <a16:creationId xmlns:a16="http://schemas.microsoft.com/office/drawing/2014/main" id="{C09AD667-AC9B-EB65-B4CF-6435045726E8}"/>
                </a:ext>
              </a:extLst>
            </p:cNvPr>
            <p:cNvGrpSpPr/>
            <p:nvPr/>
          </p:nvGrpSpPr>
          <p:grpSpPr>
            <a:xfrm>
              <a:off x="4721631" y="4617524"/>
              <a:ext cx="876946" cy="1651079"/>
              <a:chOff x="4721631" y="4617524"/>
              <a:chExt cx="876946" cy="1651079"/>
            </a:xfrm>
          </p:grpSpPr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E800BE6B-14E8-6BA4-A3CF-2E6E21CEAB0B}"/>
                  </a:ext>
                </a:extLst>
              </p:cNvPr>
              <p:cNvCxnSpPr/>
              <p:nvPr/>
            </p:nvCxnSpPr>
            <p:spPr>
              <a:xfrm>
                <a:off x="5156089" y="5532671"/>
                <a:ext cx="0" cy="302149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4096" name="Picture 26" descr="Vietnam ">
                <a:extLst>
                  <a:ext uri="{FF2B5EF4-FFF2-40B4-BE49-F238E27FC236}">
                    <a16:creationId xmlns:a16="http://schemas.microsoft.com/office/drawing/2014/main" id="{0763CF06-5FE6-5D43-1757-56310532C40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80093" y="5195348"/>
                <a:ext cx="152123" cy="1521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097" name="Picture 30" descr="Laos ">
                <a:extLst>
                  <a:ext uri="{FF2B5EF4-FFF2-40B4-BE49-F238E27FC236}">
                    <a16:creationId xmlns:a16="http://schemas.microsoft.com/office/drawing/2014/main" id="{89BA2F63-BCFF-EA02-BC81-BC25C445215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75793" y="4802186"/>
                <a:ext cx="152124" cy="1521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098" name="Picture 32" descr="Cambodia ">
                <a:extLst>
                  <a:ext uri="{FF2B5EF4-FFF2-40B4-BE49-F238E27FC236}">
                    <a16:creationId xmlns:a16="http://schemas.microsoft.com/office/drawing/2014/main" id="{08B4F218-D15B-7E65-BE2E-5C498755409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75793" y="4617524"/>
                <a:ext cx="150487" cy="1504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099" name="Picture 28" descr="Thailand ">
                <a:extLst>
                  <a:ext uri="{FF2B5EF4-FFF2-40B4-BE49-F238E27FC236}">
                    <a16:creationId xmlns:a16="http://schemas.microsoft.com/office/drawing/2014/main" id="{DE8D5DA3-AFF6-1DED-DAF0-68151C8B43C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75793" y="4996483"/>
                <a:ext cx="152123" cy="1521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106" name="TextBox 4105">
                <a:extLst>
                  <a:ext uri="{FF2B5EF4-FFF2-40B4-BE49-F238E27FC236}">
                    <a16:creationId xmlns:a16="http://schemas.microsoft.com/office/drawing/2014/main" id="{3A606B0A-E581-2146-6C27-786589D417BC}"/>
                  </a:ext>
                </a:extLst>
              </p:cNvPr>
              <p:cNvSpPr txBox="1"/>
              <p:nvPr/>
            </p:nvSpPr>
            <p:spPr>
              <a:xfrm>
                <a:off x="4721631" y="5991604"/>
                <a:ext cx="876946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SG" sz="1200" dirty="0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Jan 1975</a:t>
                </a:r>
                <a:endParaRPr lang="en-US" sz="12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140" name="Group 4139">
              <a:extLst>
                <a:ext uri="{FF2B5EF4-FFF2-40B4-BE49-F238E27FC236}">
                  <a16:creationId xmlns:a16="http://schemas.microsoft.com/office/drawing/2014/main" id="{6D526BE9-2075-8530-B251-4DC19769432F}"/>
                </a:ext>
              </a:extLst>
            </p:cNvPr>
            <p:cNvGrpSpPr/>
            <p:nvPr/>
          </p:nvGrpSpPr>
          <p:grpSpPr>
            <a:xfrm>
              <a:off x="6947001" y="4619739"/>
              <a:ext cx="813496" cy="1648946"/>
              <a:chOff x="6947001" y="4619739"/>
              <a:chExt cx="813496" cy="1648946"/>
            </a:xfrm>
          </p:grpSpPr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0E10B680-8B0F-30C9-046F-BF6C86B84A87}"/>
                  </a:ext>
                </a:extLst>
              </p:cNvPr>
              <p:cNvCxnSpPr/>
              <p:nvPr/>
            </p:nvCxnSpPr>
            <p:spPr>
              <a:xfrm>
                <a:off x="7351673" y="5519693"/>
                <a:ext cx="0" cy="302149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4100" name="Picture 4099" descr="Vietnam ">
                <a:extLst>
                  <a:ext uri="{FF2B5EF4-FFF2-40B4-BE49-F238E27FC236}">
                    <a16:creationId xmlns:a16="http://schemas.microsoft.com/office/drawing/2014/main" id="{99FC34DA-4E73-DF06-7771-753F21201B1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75611" y="5188181"/>
                <a:ext cx="152123" cy="1521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01" name="Picture 30" descr="Laos ">
                <a:extLst>
                  <a:ext uri="{FF2B5EF4-FFF2-40B4-BE49-F238E27FC236}">
                    <a16:creationId xmlns:a16="http://schemas.microsoft.com/office/drawing/2014/main" id="{8CDCB561-20C6-2DB5-190A-A97FCD48C6E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75610" y="4797905"/>
                <a:ext cx="152124" cy="1521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02" name="Picture 32" descr="Cambodia ">
                <a:extLst>
                  <a:ext uri="{FF2B5EF4-FFF2-40B4-BE49-F238E27FC236}">
                    <a16:creationId xmlns:a16="http://schemas.microsoft.com/office/drawing/2014/main" id="{2F08B090-26EC-D31C-E1F6-36A308F2F06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77247" y="4619739"/>
                <a:ext cx="150487" cy="1504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03" name="Picture 28" descr="Thailand ">
                <a:extLst>
                  <a:ext uri="{FF2B5EF4-FFF2-40B4-BE49-F238E27FC236}">
                    <a16:creationId xmlns:a16="http://schemas.microsoft.com/office/drawing/2014/main" id="{590A9686-F60C-6D7A-91E3-07CE3592C6C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77515" y="4999254"/>
                <a:ext cx="152123" cy="1521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108" name="TextBox 4107">
                <a:extLst>
                  <a:ext uri="{FF2B5EF4-FFF2-40B4-BE49-F238E27FC236}">
                    <a16:creationId xmlns:a16="http://schemas.microsoft.com/office/drawing/2014/main" id="{E91807FF-4C58-4211-75F7-D8EDFAA122D4}"/>
                  </a:ext>
                </a:extLst>
              </p:cNvPr>
              <p:cNvSpPr txBox="1"/>
              <p:nvPr/>
            </p:nvSpPr>
            <p:spPr>
              <a:xfrm>
                <a:off x="6947001" y="5991686"/>
                <a:ext cx="81349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SG" sz="1200" dirty="0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Apr 1995</a:t>
                </a:r>
                <a:endParaRPr lang="en-US" sz="12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137" name="Group 4136">
              <a:extLst>
                <a:ext uri="{FF2B5EF4-FFF2-40B4-BE49-F238E27FC236}">
                  <a16:creationId xmlns:a16="http://schemas.microsoft.com/office/drawing/2014/main" id="{B4158BE7-857F-8A5E-4D41-5BB02770EC66}"/>
                </a:ext>
              </a:extLst>
            </p:cNvPr>
            <p:cNvGrpSpPr/>
            <p:nvPr/>
          </p:nvGrpSpPr>
          <p:grpSpPr>
            <a:xfrm>
              <a:off x="3107866" y="4794005"/>
              <a:ext cx="1801848" cy="1470519"/>
              <a:chOff x="3107866" y="4794005"/>
              <a:chExt cx="1801848" cy="1470519"/>
            </a:xfrm>
          </p:grpSpPr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913FDFC8-EECD-7100-25B5-81B070B1358B}"/>
                  </a:ext>
                </a:extLst>
              </p:cNvPr>
              <p:cNvCxnSpPr/>
              <p:nvPr/>
            </p:nvCxnSpPr>
            <p:spPr>
              <a:xfrm>
                <a:off x="3558553" y="5519883"/>
                <a:ext cx="0" cy="302149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39" name="Picture 28" descr="Thailand ">
                <a:extLst>
                  <a:ext uri="{FF2B5EF4-FFF2-40B4-BE49-F238E27FC236}">
                    <a16:creationId xmlns:a16="http://schemas.microsoft.com/office/drawing/2014/main" id="{34602505-2F32-A2F0-B51F-6A6E2BB1473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79609" y="4999254"/>
                <a:ext cx="152123" cy="1521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6" name="Picture 30" descr="Laos ">
                <a:extLst>
                  <a:ext uri="{FF2B5EF4-FFF2-40B4-BE49-F238E27FC236}">
                    <a16:creationId xmlns:a16="http://schemas.microsoft.com/office/drawing/2014/main" id="{5696375A-E9CE-EB62-DDE4-5BEBB2561BD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79608" y="4803336"/>
                <a:ext cx="152124" cy="1521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105" name="TextBox 4104">
                <a:extLst>
                  <a:ext uri="{FF2B5EF4-FFF2-40B4-BE49-F238E27FC236}">
                    <a16:creationId xmlns:a16="http://schemas.microsoft.com/office/drawing/2014/main" id="{8F204F88-FDC8-D7E6-8FAE-6E5CA8245364}"/>
                  </a:ext>
                </a:extLst>
              </p:cNvPr>
              <p:cNvSpPr txBox="1"/>
              <p:nvPr/>
            </p:nvSpPr>
            <p:spPr>
              <a:xfrm>
                <a:off x="3107866" y="5987525"/>
                <a:ext cx="916312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SG" sz="1200" dirty="0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Aug 1965</a:t>
                </a:r>
                <a:endParaRPr lang="en-US" sz="12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9" name="TextBox 4108">
                <a:extLst>
                  <a:ext uri="{FF2B5EF4-FFF2-40B4-BE49-F238E27FC236}">
                    <a16:creationId xmlns:a16="http://schemas.microsoft.com/office/drawing/2014/main" id="{82F0A996-B922-E9F0-9304-C2DB7392501D}"/>
                  </a:ext>
                </a:extLst>
              </p:cNvPr>
              <p:cNvSpPr txBox="1"/>
              <p:nvPr/>
            </p:nvSpPr>
            <p:spPr>
              <a:xfrm>
                <a:off x="3631731" y="4794005"/>
                <a:ext cx="127798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tabLst>
                    <a:tab pos="90488" algn="l"/>
                  </a:tabLst>
                </a:pPr>
                <a:r>
                  <a:rPr lang="en-SG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(treaty for 2 </a:t>
                </a:r>
              </a:p>
              <a:p>
                <a:pPr>
                  <a:tabLst>
                    <a:tab pos="90488" algn="l"/>
                  </a:tabLst>
                </a:pPr>
                <a:r>
                  <a:rPr lang="en-SG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 subbasins)</a:t>
                </a:r>
                <a:endPara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139" name="Group 4138">
              <a:extLst>
                <a:ext uri="{FF2B5EF4-FFF2-40B4-BE49-F238E27FC236}">
                  <a16:creationId xmlns:a16="http://schemas.microsoft.com/office/drawing/2014/main" id="{69CEBE0D-94AC-479A-C3E3-E0519E2760DC}"/>
                </a:ext>
              </a:extLst>
            </p:cNvPr>
            <p:cNvGrpSpPr/>
            <p:nvPr/>
          </p:nvGrpSpPr>
          <p:grpSpPr>
            <a:xfrm>
              <a:off x="5447711" y="4798507"/>
              <a:ext cx="868504" cy="1470178"/>
              <a:chOff x="5447711" y="4798507"/>
              <a:chExt cx="868504" cy="1470178"/>
            </a:xfrm>
          </p:grpSpPr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A207C15E-E590-C44A-DF2F-ABBF31A74A2F}"/>
                  </a:ext>
                </a:extLst>
              </p:cNvPr>
              <p:cNvCxnSpPr/>
              <p:nvPr/>
            </p:nvCxnSpPr>
            <p:spPr>
              <a:xfrm>
                <a:off x="5823043" y="5519694"/>
                <a:ext cx="0" cy="302149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50" name="Picture 26" descr="Vietnam ">
                <a:extLst>
                  <a:ext uri="{FF2B5EF4-FFF2-40B4-BE49-F238E27FC236}">
                    <a16:creationId xmlns:a16="http://schemas.microsoft.com/office/drawing/2014/main" id="{B3867231-CB0D-96EF-F7B9-655AD8D5801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46982" y="5188181"/>
                <a:ext cx="152123" cy="1521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5" name="Picture 30" descr="Laos ">
                <a:extLst>
                  <a:ext uri="{FF2B5EF4-FFF2-40B4-BE49-F238E27FC236}">
                    <a16:creationId xmlns:a16="http://schemas.microsoft.com/office/drawing/2014/main" id="{221899AA-ABF5-F6EB-9C10-E5982F14509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46981" y="4798507"/>
                <a:ext cx="152124" cy="1521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107" name="TextBox 4106">
                <a:extLst>
                  <a:ext uri="{FF2B5EF4-FFF2-40B4-BE49-F238E27FC236}">
                    <a16:creationId xmlns:a16="http://schemas.microsoft.com/office/drawing/2014/main" id="{89378AEB-6E68-1DA7-93D7-C0E4517EA71B}"/>
                  </a:ext>
                </a:extLst>
              </p:cNvPr>
              <p:cNvSpPr txBox="1"/>
              <p:nvPr/>
            </p:nvSpPr>
            <p:spPr>
              <a:xfrm>
                <a:off x="5447711" y="5991686"/>
                <a:ext cx="86850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SG" sz="1200" dirty="0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Jan 1978</a:t>
                </a:r>
                <a:endParaRPr lang="en-US" sz="12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4126" name="Picture 28" descr="Thailand ">
                <a:extLst>
                  <a:ext uri="{FF2B5EF4-FFF2-40B4-BE49-F238E27FC236}">
                    <a16:creationId xmlns:a16="http://schemas.microsoft.com/office/drawing/2014/main" id="{206D576A-CED1-C749-2874-68787053C7A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46982" y="4992834"/>
                <a:ext cx="152123" cy="1521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132" name="TextBox 4131">
              <a:hlinkClick r:id="" action="ppaction://noaction"/>
              <a:extLst>
                <a:ext uri="{FF2B5EF4-FFF2-40B4-BE49-F238E27FC236}">
                  <a16:creationId xmlns:a16="http://schemas.microsoft.com/office/drawing/2014/main" id="{6A02E03D-7965-BBF9-04BE-0F43BC8A0202}"/>
                </a:ext>
              </a:extLst>
            </p:cNvPr>
            <p:cNvSpPr txBox="1"/>
            <p:nvPr/>
          </p:nvSpPr>
          <p:spPr>
            <a:xfrm>
              <a:off x="476548" y="5441161"/>
              <a:ext cx="1603141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SG" sz="1200" dirty="0">
                  <a:latin typeface="Arial" panose="020B0604020202020204" pitchFamily="34" charset="0"/>
                  <a:cs typeface="Arial" panose="020B0604020202020204" pitchFamily="34" charset="0"/>
                </a:rPr>
                <a:t>Treaties of the Mekong River Basin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883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7.40741E-7 L 0.00013 0.12708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0.12708 L 0.00039 0.20185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3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16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line of different shapes&#10;&#10;Description automatically generated">
            <a:extLst>
              <a:ext uri="{FF2B5EF4-FFF2-40B4-BE49-F238E27FC236}">
                <a16:creationId xmlns:a16="http://schemas.microsoft.com/office/drawing/2014/main" id="{BB08742F-36BF-A5BC-42CC-B6E56BDE0C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4081" y="1342904"/>
            <a:ext cx="5960977" cy="44326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6E3F87F-A5E0-40B0-23D6-CA0FB69B193C}"/>
              </a:ext>
            </a:extLst>
          </p:cNvPr>
          <p:cNvSpPr txBox="1"/>
          <p:nvPr/>
        </p:nvSpPr>
        <p:spPr>
          <a:xfrm>
            <a:off x="1024248" y="404933"/>
            <a:ext cx="10557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39</a:t>
            </a:fld>
            <a:endParaRPr lang="en-US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C7AE234-7AEF-86B0-D65D-22AD1E93CA04}"/>
              </a:ext>
            </a:extLst>
          </p:cNvPr>
          <p:cNvSpPr/>
          <p:nvPr/>
        </p:nvSpPr>
        <p:spPr>
          <a:xfrm>
            <a:off x="609830" y="388339"/>
            <a:ext cx="407995" cy="413751"/>
          </a:xfrm>
          <a:prstGeom prst="ellipse">
            <a:avLst/>
          </a:prstGeom>
          <a:gradFill>
            <a:gsLst>
              <a:gs pos="50000">
                <a:schemeClr val="accent1">
                  <a:lumMod val="75000"/>
                </a:schemeClr>
              </a:gs>
              <a:gs pos="75000">
                <a:srgbClr val="BC455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33A8F25-27C8-7CA4-CE8C-B9CB9B788CF7}"/>
              </a:ext>
            </a:extLst>
          </p:cNvPr>
          <p:cNvCxnSpPr>
            <a:cxnSpLocks/>
          </p:cNvCxnSpPr>
          <p:nvPr/>
        </p:nvCxnSpPr>
        <p:spPr>
          <a:xfrm>
            <a:off x="2094978" y="465768"/>
            <a:ext cx="0" cy="282985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22802B0-5A7E-E6FD-0AD9-C053FCD28647}"/>
              </a:ext>
            </a:extLst>
          </p:cNvPr>
          <p:cNvSpPr txBox="1"/>
          <p:nvPr/>
        </p:nvSpPr>
        <p:spPr>
          <a:xfrm>
            <a:off x="2160346" y="475322"/>
            <a:ext cx="375499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SG" sz="1400" dirty="0">
                <a:latin typeface="Arial" panose="020B0604020202020204" pitchFamily="34" charset="0"/>
                <a:cs typeface="Arial" panose="020B0604020202020204" pitchFamily="34" charset="0"/>
              </a:rPr>
              <a:t>Evaluation of the filling strategies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E41B30B-042F-7EBD-C6E1-BE2A7E34416A}"/>
              </a:ext>
            </a:extLst>
          </p:cNvPr>
          <p:cNvSpPr txBox="1"/>
          <p:nvPr/>
        </p:nvSpPr>
        <p:spPr>
          <a:xfrm>
            <a:off x="2777548" y="6004109"/>
            <a:ext cx="4014638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 X: </a:t>
            </a:r>
            <a:r>
              <a:rPr lang="en-SG" sz="1000" dirty="0" err="1">
                <a:latin typeface="Arial" panose="020B0604020202020204" pitchFamily="34" charset="0"/>
                <a:cs typeface="Arial" panose="020B0604020202020204" pitchFamily="34" charset="0"/>
              </a:rPr>
              <a:t>Xiaowan</a:t>
            </a: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 filling duration, year  - N: </a:t>
            </a:r>
            <a:r>
              <a:rPr lang="en-SG" sz="1000" dirty="0" err="1">
                <a:latin typeface="Arial" panose="020B0604020202020204" pitchFamily="34" charset="0"/>
                <a:cs typeface="Arial" panose="020B0604020202020204" pitchFamily="34" charset="0"/>
              </a:rPr>
              <a:t>Nuozhadu</a:t>
            </a: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 filling duration, year</a:t>
            </a:r>
          </a:p>
          <a:p>
            <a:pPr algn="ctr"/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(No. of non-dominated solution)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42EF01E9-C530-2E12-8F23-6F9CE4AD6F26}"/>
              </a:ext>
            </a:extLst>
          </p:cNvPr>
          <p:cNvGrpSpPr/>
          <p:nvPr/>
        </p:nvGrpSpPr>
        <p:grpSpPr>
          <a:xfrm>
            <a:off x="8506574" y="6002765"/>
            <a:ext cx="960886" cy="246221"/>
            <a:chOff x="8377881" y="5859382"/>
            <a:chExt cx="960886" cy="246221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64CFA030-9B2A-F20D-C933-FA98F7B5B4A6}"/>
                </a:ext>
              </a:extLst>
            </p:cNvPr>
            <p:cNvSpPr txBox="1"/>
            <p:nvPr/>
          </p:nvSpPr>
          <p:spPr>
            <a:xfrm>
              <a:off x="8551367" y="5859382"/>
              <a:ext cx="787400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Baseline</a:t>
              </a:r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1DCEC1C0-8CD8-2CE4-CC0A-A141FCFE9CEA}"/>
                </a:ext>
              </a:extLst>
            </p:cNvPr>
            <p:cNvCxnSpPr>
              <a:cxnSpLocks/>
            </p:cNvCxnSpPr>
            <p:nvPr/>
          </p:nvCxnSpPr>
          <p:spPr>
            <a:xfrm>
              <a:off x="8377881" y="5990581"/>
              <a:ext cx="260215" cy="0"/>
            </a:xfrm>
            <a:prstGeom prst="line">
              <a:avLst/>
            </a:prstGeom>
            <a:ln w="19050" cap="rnd">
              <a:solidFill>
                <a:srgbClr val="BC4558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A588B3E6-AAAC-F8E6-7C19-C5357B20C2FC}"/>
              </a:ext>
            </a:extLst>
          </p:cNvPr>
          <p:cNvGrpSpPr/>
          <p:nvPr/>
        </p:nvGrpSpPr>
        <p:grpSpPr>
          <a:xfrm>
            <a:off x="8824467" y="1432935"/>
            <a:ext cx="564507" cy="3918291"/>
            <a:chOff x="9199038" y="1209003"/>
            <a:chExt cx="564507" cy="3918291"/>
          </a:xfrm>
          <a:noFill/>
        </p:grpSpPr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A6F22D9F-70E7-D2F4-3A6A-497EF04A7F60}"/>
                </a:ext>
              </a:extLst>
            </p:cNvPr>
            <p:cNvGrpSpPr/>
            <p:nvPr/>
          </p:nvGrpSpPr>
          <p:grpSpPr>
            <a:xfrm>
              <a:off x="9203798" y="1209003"/>
              <a:ext cx="559747" cy="1094218"/>
              <a:chOff x="9203798" y="1209003"/>
              <a:chExt cx="559747" cy="1094218"/>
            </a:xfrm>
            <a:grpFill/>
          </p:grpSpPr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F7BBAEC4-0C13-A76E-1EA2-B91417212FF7}"/>
                  </a:ext>
                </a:extLst>
              </p:cNvPr>
              <p:cNvSpPr txBox="1"/>
              <p:nvPr/>
            </p:nvSpPr>
            <p:spPr>
              <a:xfrm>
                <a:off x="9211108" y="1209003"/>
                <a:ext cx="545125" cy="24622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SG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Better</a:t>
                </a: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CD90DD7A-CC8C-0C65-89D0-7DBA843C1E39}"/>
                  </a:ext>
                </a:extLst>
              </p:cNvPr>
              <p:cNvSpPr txBox="1"/>
              <p:nvPr/>
            </p:nvSpPr>
            <p:spPr>
              <a:xfrm>
                <a:off x="9203798" y="2057000"/>
                <a:ext cx="559747" cy="24622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SG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Worse</a:t>
                </a:r>
              </a:p>
            </p:txBody>
          </p:sp>
          <p:cxnSp>
            <p:nvCxnSpPr>
              <p:cNvPr id="77" name="Straight Arrow Connector 76">
                <a:extLst>
                  <a:ext uri="{FF2B5EF4-FFF2-40B4-BE49-F238E27FC236}">
                    <a16:creationId xmlns:a16="http://schemas.microsoft.com/office/drawing/2014/main" id="{25A1356D-6A2A-90F6-C26F-E9834B59FFA4}"/>
                  </a:ext>
                </a:extLst>
              </p:cNvPr>
              <p:cNvCxnSpPr>
                <a:cxnSpLocks/>
                <a:stCxn id="80" idx="2"/>
                <a:endCxn id="81" idx="0"/>
              </p:cNvCxnSpPr>
              <p:nvPr/>
            </p:nvCxnSpPr>
            <p:spPr>
              <a:xfrm>
                <a:off x="9483671" y="1455224"/>
                <a:ext cx="1" cy="601776"/>
              </a:xfrm>
              <a:prstGeom prst="straightConnector1">
                <a:avLst/>
              </a:prstGeom>
              <a:grpFill/>
              <a:ln>
                <a:headEnd type="triangle"/>
                <a:tailEnd type="diamon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5F97D5E5-C506-8E93-16A5-10C7884E89EA}"/>
                </a:ext>
              </a:extLst>
            </p:cNvPr>
            <p:cNvGrpSpPr/>
            <p:nvPr/>
          </p:nvGrpSpPr>
          <p:grpSpPr>
            <a:xfrm>
              <a:off x="9199038" y="2625062"/>
              <a:ext cx="559747" cy="1094218"/>
              <a:chOff x="9203798" y="1101427"/>
              <a:chExt cx="559747" cy="1094218"/>
            </a:xfrm>
            <a:grpFill/>
          </p:grpSpPr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EA7AA272-B2EC-DA0B-7F76-77C255B939AD}"/>
                  </a:ext>
                </a:extLst>
              </p:cNvPr>
              <p:cNvSpPr txBox="1"/>
              <p:nvPr/>
            </p:nvSpPr>
            <p:spPr>
              <a:xfrm>
                <a:off x="9211108" y="1101427"/>
                <a:ext cx="545125" cy="24622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SG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Better</a:t>
                </a: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C8D3BF1A-33A1-546B-5147-4A69026F566C}"/>
                  </a:ext>
                </a:extLst>
              </p:cNvPr>
              <p:cNvSpPr txBox="1"/>
              <p:nvPr/>
            </p:nvSpPr>
            <p:spPr>
              <a:xfrm>
                <a:off x="9203798" y="1949424"/>
                <a:ext cx="559747" cy="24622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SG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Worse</a:t>
                </a:r>
              </a:p>
            </p:txBody>
          </p:sp>
          <p:cxnSp>
            <p:nvCxnSpPr>
              <p:cNvPr id="89" name="Straight Arrow Connector 88">
                <a:extLst>
                  <a:ext uri="{FF2B5EF4-FFF2-40B4-BE49-F238E27FC236}">
                    <a16:creationId xmlns:a16="http://schemas.microsoft.com/office/drawing/2014/main" id="{F3C968FA-60F0-113D-B1E6-61546C55106E}"/>
                  </a:ext>
                </a:extLst>
              </p:cNvPr>
              <p:cNvCxnSpPr>
                <a:cxnSpLocks/>
                <a:stCxn id="87" idx="2"/>
                <a:endCxn id="88" idx="0"/>
              </p:cNvCxnSpPr>
              <p:nvPr/>
            </p:nvCxnSpPr>
            <p:spPr>
              <a:xfrm>
                <a:off x="9483671" y="1347648"/>
                <a:ext cx="1" cy="601776"/>
              </a:xfrm>
              <a:prstGeom prst="straightConnector1">
                <a:avLst/>
              </a:prstGeom>
              <a:grpFill/>
              <a:ln>
                <a:headEnd type="triangle"/>
                <a:tailEnd type="diamon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A0A213BC-2588-8B01-1608-D2BE02E7F347}"/>
                </a:ext>
              </a:extLst>
            </p:cNvPr>
            <p:cNvGrpSpPr/>
            <p:nvPr/>
          </p:nvGrpSpPr>
          <p:grpSpPr>
            <a:xfrm>
              <a:off x="9202889" y="4033076"/>
              <a:ext cx="559748" cy="1094218"/>
              <a:chOff x="9202315" y="1047639"/>
              <a:chExt cx="559748" cy="1094218"/>
            </a:xfrm>
            <a:grpFill/>
          </p:grpSpPr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BA069081-C786-72AF-4267-EFDBAA3E01FC}"/>
                  </a:ext>
                </a:extLst>
              </p:cNvPr>
              <p:cNvSpPr txBox="1"/>
              <p:nvPr/>
            </p:nvSpPr>
            <p:spPr>
              <a:xfrm>
                <a:off x="9202316" y="1047639"/>
                <a:ext cx="559747" cy="24622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SG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Worse</a:t>
                </a:r>
              </a:p>
            </p:txBody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A568259C-52DC-AF45-F657-1103A79FB9EB}"/>
                  </a:ext>
                </a:extLst>
              </p:cNvPr>
              <p:cNvSpPr txBox="1"/>
              <p:nvPr/>
            </p:nvSpPr>
            <p:spPr>
              <a:xfrm>
                <a:off x="9202315" y="1895636"/>
                <a:ext cx="559747" cy="24622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SG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Better</a:t>
                </a:r>
              </a:p>
            </p:txBody>
          </p:sp>
          <p:cxnSp>
            <p:nvCxnSpPr>
              <p:cNvPr id="93" name="Straight Arrow Connector 92">
                <a:extLst>
                  <a:ext uri="{FF2B5EF4-FFF2-40B4-BE49-F238E27FC236}">
                    <a16:creationId xmlns:a16="http://schemas.microsoft.com/office/drawing/2014/main" id="{8686C4D2-7E2A-BB09-9929-E4E214E8B3FC}"/>
                  </a:ext>
                </a:extLst>
              </p:cNvPr>
              <p:cNvCxnSpPr>
                <a:cxnSpLocks/>
                <a:stCxn id="91" idx="2"/>
                <a:endCxn id="92" idx="0"/>
              </p:cNvCxnSpPr>
              <p:nvPr/>
            </p:nvCxnSpPr>
            <p:spPr>
              <a:xfrm flipH="1">
                <a:off x="9482189" y="1293860"/>
                <a:ext cx="1" cy="601776"/>
              </a:xfrm>
              <a:prstGeom prst="straightConnector1">
                <a:avLst/>
              </a:prstGeom>
              <a:grpFill/>
              <a:ln>
                <a:headEnd type="diamond"/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33B0CB-9F71-BF9C-3C8E-70DC3AD27B54}"/>
              </a:ext>
            </a:extLst>
          </p:cNvPr>
          <p:cNvGrpSpPr/>
          <p:nvPr/>
        </p:nvGrpSpPr>
        <p:grpSpPr>
          <a:xfrm>
            <a:off x="6095990" y="1609151"/>
            <a:ext cx="1011729" cy="3423689"/>
            <a:chOff x="4835386" y="1699232"/>
            <a:chExt cx="280961" cy="377515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0BDEE1F-1AA5-D0F2-0CC7-E8C0F75361CE}"/>
                </a:ext>
              </a:extLst>
            </p:cNvPr>
            <p:cNvSpPr/>
            <p:nvPr/>
          </p:nvSpPr>
          <p:spPr>
            <a:xfrm>
              <a:off x="4835386" y="1699232"/>
              <a:ext cx="280961" cy="581107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E79BAC9-2D60-FFDF-E30F-930EBEF19B25}"/>
                </a:ext>
              </a:extLst>
            </p:cNvPr>
            <p:cNvSpPr/>
            <p:nvPr/>
          </p:nvSpPr>
          <p:spPr>
            <a:xfrm>
              <a:off x="4835386" y="3066352"/>
              <a:ext cx="280961" cy="927266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EEF6AF0-AAC7-9EF5-5B05-2A1CC5C5F8D7}"/>
                </a:ext>
              </a:extLst>
            </p:cNvPr>
            <p:cNvSpPr/>
            <p:nvPr/>
          </p:nvSpPr>
          <p:spPr>
            <a:xfrm>
              <a:off x="4835386" y="4855823"/>
              <a:ext cx="280961" cy="618559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11ADC38-ACCA-DD75-3FF2-44291A19435B}"/>
              </a:ext>
            </a:extLst>
          </p:cNvPr>
          <p:cNvGrpSpPr/>
          <p:nvPr/>
        </p:nvGrpSpPr>
        <p:grpSpPr>
          <a:xfrm>
            <a:off x="7204666" y="1694190"/>
            <a:ext cx="1049449" cy="3553501"/>
            <a:chOff x="4824911" y="1776387"/>
            <a:chExt cx="291436" cy="3918286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C035CE9-DE53-60F2-9FAC-FA5A8AC8325F}"/>
                </a:ext>
              </a:extLst>
            </p:cNvPr>
            <p:cNvSpPr/>
            <p:nvPr/>
          </p:nvSpPr>
          <p:spPr>
            <a:xfrm>
              <a:off x="4824911" y="1776387"/>
              <a:ext cx="280961" cy="895146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61A7A55-5D87-953C-7330-10505CECC92A}"/>
                </a:ext>
              </a:extLst>
            </p:cNvPr>
            <p:cNvSpPr/>
            <p:nvPr/>
          </p:nvSpPr>
          <p:spPr>
            <a:xfrm>
              <a:off x="4835386" y="3193444"/>
              <a:ext cx="280961" cy="927266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8BEDD5F-7C55-0DA3-B02F-788C0604D5B1}"/>
                </a:ext>
              </a:extLst>
            </p:cNvPr>
            <p:cNvSpPr/>
            <p:nvPr/>
          </p:nvSpPr>
          <p:spPr>
            <a:xfrm>
              <a:off x="4835386" y="5076114"/>
              <a:ext cx="280961" cy="618559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068A4AB4-7EE7-3CFB-F42C-D301A936F400}"/>
              </a:ext>
            </a:extLst>
          </p:cNvPr>
          <p:cNvSpPr txBox="1"/>
          <p:nvPr/>
        </p:nvSpPr>
        <p:spPr>
          <a:xfrm>
            <a:off x="3380975" y="982563"/>
            <a:ext cx="27150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Favourable for hydropower production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4D7470C-2E67-AAB8-500B-5145056A877D}"/>
              </a:ext>
            </a:extLst>
          </p:cNvPr>
          <p:cNvCxnSpPr>
            <a:cxnSpLocks/>
          </p:cNvCxnSpPr>
          <p:nvPr/>
        </p:nvCxnSpPr>
        <p:spPr>
          <a:xfrm flipV="1">
            <a:off x="7221623" y="903685"/>
            <a:ext cx="0" cy="40011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6C8B78AB-FD92-7BF3-DC7D-E6B1318F91E2}"/>
              </a:ext>
            </a:extLst>
          </p:cNvPr>
          <p:cNvSpPr txBox="1"/>
          <p:nvPr/>
        </p:nvSpPr>
        <p:spPr>
          <a:xfrm>
            <a:off x="7250070" y="903685"/>
            <a:ext cx="11086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More friendly for </a:t>
            </a:r>
          </a:p>
          <a:p>
            <a:pPr algn="ctr"/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ecosystem ds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A336A97-B308-75CA-1F22-DEB41E87D15E}"/>
              </a:ext>
            </a:extLst>
          </p:cNvPr>
          <p:cNvSpPr txBox="1"/>
          <p:nvPr/>
        </p:nvSpPr>
        <p:spPr>
          <a:xfrm>
            <a:off x="6099759" y="986618"/>
            <a:ext cx="10857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Better-balanced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20363E9F-C752-8A1A-6A22-76A3059C9F03}"/>
              </a:ext>
            </a:extLst>
          </p:cNvPr>
          <p:cNvCxnSpPr>
            <a:cxnSpLocks/>
          </p:cNvCxnSpPr>
          <p:nvPr/>
        </p:nvCxnSpPr>
        <p:spPr>
          <a:xfrm flipV="1">
            <a:off x="6030602" y="903685"/>
            <a:ext cx="0" cy="40011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00BD735-9712-8A93-5325-05BCBD46E086}"/>
              </a:ext>
            </a:extLst>
          </p:cNvPr>
          <p:cNvGrpSpPr/>
          <p:nvPr/>
        </p:nvGrpSpPr>
        <p:grpSpPr>
          <a:xfrm>
            <a:off x="3408417" y="1457342"/>
            <a:ext cx="2622186" cy="3360638"/>
            <a:chOff x="4822733" y="1776387"/>
            <a:chExt cx="728191" cy="3705625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F21F423-3818-7164-D4FF-C96A28A4D84B}"/>
                </a:ext>
              </a:extLst>
            </p:cNvPr>
            <p:cNvSpPr/>
            <p:nvPr/>
          </p:nvSpPr>
          <p:spPr>
            <a:xfrm>
              <a:off x="4824911" y="1776387"/>
              <a:ext cx="726013" cy="895146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A15ED99F-F658-E1BA-10C0-66FD958E7A86}"/>
                </a:ext>
              </a:extLst>
            </p:cNvPr>
            <p:cNvSpPr/>
            <p:nvPr/>
          </p:nvSpPr>
          <p:spPr>
            <a:xfrm>
              <a:off x="4834198" y="3454606"/>
              <a:ext cx="716726" cy="99326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70E165C7-12CE-05B1-F1F0-22A2C5535EC9}"/>
                </a:ext>
              </a:extLst>
            </p:cNvPr>
            <p:cNvSpPr/>
            <p:nvPr/>
          </p:nvSpPr>
          <p:spPr>
            <a:xfrm>
              <a:off x="4822733" y="4863453"/>
              <a:ext cx="716726" cy="618559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" name="Picture 2" descr="A line of different shapes&#10;&#10;Description automatically generated">
            <a:extLst>
              <a:ext uri="{FF2B5EF4-FFF2-40B4-BE49-F238E27FC236}">
                <a16:creationId xmlns:a16="http://schemas.microsoft.com/office/drawing/2014/main" id="{ABB00CCE-BC9D-68B1-4D74-374FC9B489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4080" y="1342903"/>
            <a:ext cx="5960977" cy="4432647"/>
          </a:xfrm>
          <a:prstGeom prst="rect">
            <a:avLst/>
          </a:prstGeom>
        </p:spPr>
      </p:pic>
      <p:grpSp>
        <p:nvGrpSpPr>
          <p:cNvPr id="72" name="Group 71">
            <a:extLst>
              <a:ext uri="{FF2B5EF4-FFF2-40B4-BE49-F238E27FC236}">
                <a16:creationId xmlns:a16="http://schemas.microsoft.com/office/drawing/2014/main" id="{2AFDF1BF-5AC1-1D39-7983-B6BD6FCB2E01}"/>
              </a:ext>
            </a:extLst>
          </p:cNvPr>
          <p:cNvGrpSpPr/>
          <p:nvPr/>
        </p:nvGrpSpPr>
        <p:grpSpPr>
          <a:xfrm>
            <a:off x="2836029" y="1409122"/>
            <a:ext cx="249251" cy="3975310"/>
            <a:chOff x="2863384" y="1049892"/>
            <a:chExt cx="249251" cy="4107336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4AE76386-D675-83BF-CA75-94DF885F9132}"/>
                </a:ext>
              </a:extLst>
            </p:cNvPr>
            <p:cNvSpPr txBox="1"/>
            <p:nvPr/>
          </p:nvSpPr>
          <p:spPr>
            <a:xfrm rot="16200000">
              <a:off x="2393377" y="1521178"/>
              <a:ext cx="1188793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SG" sz="1000" i="1" dirty="0">
                  <a:latin typeface="Arial" panose="020B0604020202020204" pitchFamily="34" charset="0"/>
                  <a:cs typeface="Arial" panose="020B0604020202020204" pitchFamily="34" charset="0"/>
                </a:rPr>
                <a:t>AH</a:t>
              </a:r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 (</a:t>
              </a:r>
              <a:r>
                <a:rPr lang="en-SG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TWh</a:t>
              </a:r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162F2FD3-B16E-6C0C-F58D-271E0CFDCA3A}"/>
                </a:ext>
              </a:extLst>
            </p:cNvPr>
            <p:cNvSpPr txBox="1"/>
            <p:nvPr/>
          </p:nvSpPr>
          <p:spPr>
            <a:xfrm rot="16200000">
              <a:off x="2392100" y="2954172"/>
              <a:ext cx="1188789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SG" sz="1000" i="1" dirty="0">
                  <a:latin typeface="Arial" panose="020B0604020202020204" pitchFamily="34" charset="0"/>
                  <a:cs typeface="Arial" panose="020B0604020202020204" pitchFamily="34" charset="0"/>
                </a:rPr>
                <a:t>R</a:t>
              </a:r>
              <a:r>
                <a:rPr lang="en-SG" sz="10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30</a:t>
              </a:r>
              <a:endParaRPr lang="en-SG" sz="1000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0873612C-D899-55DB-8C4D-C16E8D7FA750}"/>
                </a:ext>
              </a:extLst>
            </p:cNvPr>
            <p:cNvSpPr txBox="1"/>
            <p:nvPr/>
          </p:nvSpPr>
          <p:spPr>
            <a:xfrm rot="16200000">
              <a:off x="2395130" y="4439723"/>
              <a:ext cx="1188789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SG" sz="1000" i="1" dirty="0">
                  <a:latin typeface="Arial" panose="020B0604020202020204" pitchFamily="34" charset="0"/>
                  <a:cs typeface="Arial" panose="020B0604020202020204" pitchFamily="34" charset="0"/>
                </a:rPr>
                <a:t>MD</a:t>
              </a: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E90C3D11-EEAB-A542-331A-BFA61A67430C}"/>
              </a:ext>
            </a:extLst>
          </p:cNvPr>
          <p:cNvSpPr txBox="1"/>
          <p:nvPr/>
        </p:nvSpPr>
        <p:spPr>
          <a:xfrm>
            <a:off x="3346378" y="5570701"/>
            <a:ext cx="587123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X2-N2      X2-N3     X3-N2      X3-N3      X4-N2     X4-N3      X5-N2     X5-N3      X5-N5        All</a:t>
            </a:r>
          </a:p>
          <a:p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 (11)           (10)         (20)          (29)         (25)         (45)         (42)          (62)         (36)        (280)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1371140-D112-54E0-6FE4-0D354F9115C0}"/>
              </a:ext>
            </a:extLst>
          </p:cNvPr>
          <p:cNvGrpSpPr/>
          <p:nvPr/>
        </p:nvGrpSpPr>
        <p:grpSpPr>
          <a:xfrm>
            <a:off x="3369527" y="1682807"/>
            <a:ext cx="5452471" cy="3823599"/>
            <a:chOff x="3380975" y="1687235"/>
            <a:chExt cx="5452471" cy="3823599"/>
          </a:xfrm>
        </p:grpSpPr>
        <p:sp>
          <p:nvSpPr>
            <p:cNvPr id="66" name="Isosceles Triangle 65">
              <a:extLst>
                <a:ext uri="{FF2B5EF4-FFF2-40B4-BE49-F238E27FC236}">
                  <a16:creationId xmlns:a16="http://schemas.microsoft.com/office/drawing/2014/main" id="{BD37EA43-119A-96EF-DFF7-4244A8C36434}"/>
                </a:ext>
              </a:extLst>
            </p:cNvPr>
            <p:cNvSpPr/>
            <p:nvPr/>
          </p:nvSpPr>
          <p:spPr>
            <a:xfrm rot="10800000">
              <a:off x="5777918" y="5392365"/>
              <a:ext cx="137424" cy="118469"/>
            </a:xfrm>
            <a:prstGeom prst="triangle">
              <a:avLst/>
            </a:prstGeom>
            <a:solidFill>
              <a:srgbClr val="C00000"/>
            </a:solidFill>
            <a:ln w="31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3CD006F1-53BB-4109-EF17-1DE46C074EBE}"/>
                </a:ext>
              </a:extLst>
            </p:cNvPr>
            <p:cNvCxnSpPr>
              <a:cxnSpLocks/>
            </p:cNvCxnSpPr>
            <p:nvPr/>
          </p:nvCxnSpPr>
          <p:spPr>
            <a:xfrm>
              <a:off x="3380975" y="1687235"/>
              <a:ext cx="5452471" cy="0"/>
            </a:xfrm>
            <a:prstGeom prst="line">
              <a:avLst/>
            </a:prstGeom>
            <a:ln w="19050" cap="rnd">
              <a:solidFill>
                <a:srgbClr val="BC4558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7D320216-A1A2-2F14-0E9C-1BC96032AD86}"/>
                </a:ext>
              </a:extLst>
            </p:cNvPr>
            <p:cNvCxnSpPr>
              <a:cxnSpLocks/>
            </p:cNvCxnSpPr>
            <p:nvPr/>
          </p:nvCxnSpPr>
          <p:spPr>
            <a:xfrm>
              <a:off x="3380975" y="3667758"/>
              <a:ext cx="5452471" cy="0"/>
            </a:xfrm>
            <a:prstGeom prst="line">
              <a:avLst/>
            </a:prstGeom>
            <a:ln w="19050" cap="rnd">
              <a:solidFill>
                <a:srgbClr val="BC4558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016EEB2D-EA04-AC14-B12C-460836C2F5BD}"/>
                </a:ext>
              </a:extLst>
            </p:cNvPr>
            <p:cNvCxnSpPr>
              <a:cxnSpLocks/>
            </p:cNvCxnSpPr>
            <p:nvPr/>
          </p:nvCxnSpPr>
          <p:spPr>
            <a:xfrm>
              <a:off x="3380975" y="4490199"/>
              <a:ext cx="5447821" cy="0"/>
            </a:xfrm>
            <a:prstGeom prst="line">
              <a:avLst/>
            </a:prstGeom>
            <a:ln w="19050" cap="rnd">
              <a:solidFill>
                <a:srgbClr val="BC4558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D34455B4-1286-85B5-D5D0-F5CB05375872}"/>
              </a:ext>
            </a:extLst>
          </p:cNvPr>
          <p:cNvSpPr txBox="1"/>
          <p:nvPr/>
        </p:nvSpPr>
        <p:spPr>
          <a:xfrm>
            <a:off x="6952532" y="6006052"/>
            <a:ext cx="1333647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 X-axis: Distribution</a:t>
            </a:r>
          </a:p>
        </p:txBody>
      </p:sp>
    </p:spTree>
    <p:extLst>
      <p:ext uri="{BB962C8B-B14F-4D97-AF65-F5344CB8AC3E}">
        <p14:creationId xmlns:p14="http://schemas.microsoft.com/office/powerpoint/2010/main" val="1898883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3" grpId="0"/>
      <p:bldP spid="28" grpId="0"/>
      <p:bldP spid="29" grpId="0"/>
      <p:bldP spid="46" grpId="0" animBg="1"/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line of different shapes&#10;&#10;Description automatically generated">
            <a:extLst>
              <a:ext uri="{FF2B5EF4-FFF2-40B4-BE49-F238E27FC236}">
                <a16:creationId xmlns:a16="http://schemas.microsoft.com/office/drawing/2014/main" id="{BB08742F-36BF-A5BC-42CC-B6E56BDE0C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4081" y="1342904"/>
            <a:ext cx="5960977" cy="44326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6E3F87F-A5E0-40B0-23D6-CA0FB69B193C}"/>
              </a:ext>
            </a:extLst>
          </p:cNvPr>
          <p:cNvSpPr txBox="1"/>
          <p:nvPr/>
        </p:nvSpPr>
        <p:spPr>
          <a:xfrm>
            <a:off x="1024248" y="404933"/>
            <a:ext cx="10557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40</a:t>
            </a:fld>
            <a:endParaRPr lang="en-US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C7AE234-7AEF-86B0-D65D-22AD1E93CA04}"/>
              </a:ext>
            </a:extLst>
          </p:cNvPr>
          <p:cNvSpPr/>
          <p:nvPr/>
        </p:nvSpPr>
        <p:spPr>
          <a:xfrm>
            <a:off x="609830" y="388339"/>
            <a:ext cx="407995" cy="413751"/>
          </a:xfrm>
          <a:prstGeom prst="ellipse">
            <a:avLst/>
          </a:prstGeom>
          <a:gradFill>
            <a:gsLst>
              <a:gs pos="50000">
                <a:schemeClr val="accent1">
                  <a:lumMod val="75000"/>
                </a:schemeClr>
              </a:gs>
              <a:gs pos="75000">
                <a:srgbClr val="BC455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33A8F25-27C8-7CA4-CE8C-B9CB9B788CF7}"/>
              </a:ext>
            </a:extLst>
          </p:cNvPr>
          <p:cNvCxnSpPr>
            <a:cxnSpLocks/>
          </p:cNvCxnSpPr>
          <p:nvPr/>
        </p:nvCxnSpPr>
        <p:spPr>
          <a:xfrm>
            <a:off x="2094978" y="465768"/>
            <a:ext cx="0" cy="282985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22802B0-5A7E-E6FD-0AD9-C053FCD28647}"/>
              </a:ext>
            </a:extLst>
          </p:cNvPr>
          <p:cNvSpPr txBox="1"/>
          <p:nvPr/>
        </p:nvSpPr>
        <p:spPr>
          <a:xfrm>
            <a:off x="2160346" y="475322"/>
            <a:ext cx="375499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>
                <a:latin typeface="Arial" panose="020B0604020202020204" pitchFamily="34" charset="0"/>
                <a:cs typeface="Arial" panose="020B0604020202020204" pitchFamily="34" charset="0"/>
              </a:rPr>
              <a:t>Pros and cons of better-balanced strategies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7" name="Group 96">
            <a:extLst>
              <a:ext uri="{FF2B5EF4-FFF2-40B4-BE49-F238E27FC236}">
                <a16:creationId xmlns:a16="http://schemas.microsoft.com/office/drawing/2014/main" id="{A588B3E6-AAAC-F8E6-7C19-C5357B20C2FC}"/>
              </a:ext>
            </a:extLst>
          </p:cNvPr>
          <p:cNvGrpSpPr/>
          <p:nvPr/>
        </p:nvGrpSpPr>
        <p:grpSpPr>
          <a:xfrm>
            <a:off x="8824467" y="1432935"/>
            <a:ext cx="564507" cy="3918291"/>
            <a:chOff x="9199038" y="1209003"/>
            <a:chExt cx="564507" cy="3918291"/>
          </a:xfrm>
          <a:noFill/>
        </p:grpSpPr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A6F22D9F-70E7-D2F4-3A6A-497EF04A7F60}"/>
                </a:ext>
              </a:extLst>
            </p:cNvPr>
            <p:cNvGrpSpPr/>
            <p:nvPr/>
          </p:nvGrpSpPr>
          <p:grpSpPr>
            <a:xfrm>
              <a:off x="9203798" y="1209003"/>
              <a:ext cx="559747" cy="1094218"/>
              <a:chOff x="9203798" y="1209003"/>
              <a:chExt cx="559747" cy="1094218"/>
            </a:xfrm>
            <a:grpFill/>
          </p:grpSpPr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F7BBAEC4-0C13-A76E-1EA2-B91417212FF7}"/>
                  </a:ext>
                </a:extLst>
              </p:cNvPr>
              <p:cNvSpPr txBox="1"/>
              <p:nvPr/>
            </p:nvSpPr>
            <p:spPr>
              <a:xfrm>
                <a:off x="9211108" y="1209003"/>
                <a:ext cx="545125" cy="24622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SG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Better</a:t>
                </a: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CD90DD7A-CC8C-0C65-89D0-7DBA843C1E39}"/>
                  </a:ext>
                </a:extLst>
              </p:cNvPr>
              <p:cNvSpPr txBox="1"/>
              <p:nvPr/>
            </p:nvSpPr>
            <p:spPr>
              <a:xfrm>
                <a:off x="9203798" y="2057000"/>
                <a:ext cx="559747" cy="24622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SG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Worse</a:t>
                </a:r>
              </a:p>
            </p:txBody>
          </p:sp>
          <p:cxnSp>
            <p:nvCxnSpPr>
              <p:cNvPr id="77" name="Straight Arrow Connector 76">
                <a:extLst>
                  <a:ext uri="{FF2B5EF4-FFF2-40B4-BE49-F238E27FC236}">
                    <a16:creationId xmlns:a16="http://schemas.microsoft.com/office/drawing/2014/main" id="{25A1356D-6A2A-90F6-C26F-E9834B59FFA4}"/>
                  </a:ext>
                </a:extLst>
              </p:cNvPr>
              <p:cNvCxnSpPr>
                <a:cxnSpLocks/>
                <a:stCxn id="80" idx="2"/>
                <a:endCxn id="81" idx="0"/>
              </p:cNvCxnSpPr>
              <p:nvPr/>
            </p:nvCxnSpPr>
            <p:spPr>
              <a:xfrm>
                <a:off x="9483671" y="1455224"/>
                <a:ext cx="1" cy="601776"/>
              </a:xfrm>
              <a:prstGeom prst="straightConnector1">
                <a:avLst/>
              </a:prstGeom>
              <a:grpFill/>
              <a:ln>
                <a:headEnd type="triangle"/>
                <a:tailEnd type="diamon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5F97D5E5-C506-8E93-16A5-10C7884E89EA}"/>
                </a:ext>
              </a:extLst>
            </p:cNvPr>
            <p:cNvGrpSpPr/>
            <p:nvPr/>
          </p:nvGrpSpPr>
          <p:grpSpPr>
            <a:xfrm>
              <a:off x="9199038" y="2625062"/>
              <a:ext cx="559747" cy="1094218"/>
              <a:chOff x="9203798" y="1101427"/>
              <a:chExt cx="559747" cy="1094218"/>
            </a:xfrm>
            <a:grpFill/>
          </p:grpSpPr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EA7AA272-B2EC-DA0B-7F76-77C255B939AD}"/>
                  </a:ext>
                </a:extLst>
              </p:cNvPr>
              <p:cNvSpPr txBox="1"/>
              <p:nvPr/>
            </p:nvSpPr>
            <p:spPr>
              <a:xfrm>
                <a:off x="9211108" y="1101427"/>
                <a:ext cx="545125" cy="24622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SG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Better</a:t>
                </a: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C8D3BF1A-33A1-546B-5147-4A69026F566C}"/>
                  </a:ext>
                </a:extLst>
              </p:cNvPr>
              <p:cNvSpPr txBox="1"/>
              <p:nvPr/>
            </p:nvSpPr>
            <p:spPr>
              <a:xfrm>
                <a:off x="9203798" y="1949424"/>
                <a:ext cx="559747" cy="24622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SG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Worse</a:t>
                </a:r>
              </a:p>
            </p:txBody>
          </p:sp>
          <p:cxnSp>
            <p:nvCxnSpPr>
              <p:cNvPr id="89" name="Straight Arrow Connector 88">
                <a:extLst>
                  <a:ext uri="{FF2B5EF4-FFF2-40B4-BE49-F238E27FC236}">
                    <a16:creationId xmlns:a16="http://schemas.microsoft.com/office/drawing/2014/main" id="{F3C968FA-60F0-113D-B1E6-61546C55106E}"/>
                  </a:ext>
                </a:extLst>
              </p:cNvPr>
              <p:cNvCxnSpPr>
                <a:cxnSpLocks/>
                <a:stCxn id="87" idx="2"/>
                <a:endCxn id="88" idx="0"/>
              </p:cNvCxnSpPr>
              <p:nvPr/>
            </p:nvCxnSpPr>
            <p:spPr>
              <a:xfrm>
                <a:off x="9483671" y="1347648"/>
                <a:ext cx="1" cy="601776"/>
              </a:xfrm>
              <a:prstGeom prst="straightConnector1">
                <a:avLst/>
              </a:prstGeom>
              <a:grpFill/>
              <a:ln>
                <a:headEnd type="triangle"/>
                <a:tailEnd type="diamon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A0A213BC-2588-8B01-1608-D2BE02E7F347}"/>
                </a:ext>
              </a:extLst>
            </p:cNvPr>
            <p:cNvGrpSpPr/>
            <p:nvPr/>
          </p:nvGrpSpPr>
          <p:grpSpPr>
            <a:xfrm>
              <a:off x="9202889" y="4033076"/>
              <a:ext cx="559748" cy="1094218"/>
              <a:chOff x="9202315" y="1047639"/>
              <a:chExt cx="559748" cy="1094218"/>
            </a:xfrm>
            <a:grpFill/>
          </p:grpSpPr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BA069081-C786-72AF-4267-EFDBAA3E01FC}"/>
                  </a:ext>
                </a:extLst>
              </p:cNvPr>
              <p:cNvSpPr txBox="1"/>
              <p:nvPr/>
            </p:nvSpPr>
            <p:spPr>
              <a:xfrm>
                <a:off x="9202316" y="1047639"/>
                <a:ext cx="559747" cy="24622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SG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Worse</a:t>
                </a:r>
              </a:p>
            </p:txBody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A568259C-52DC-AF45-F657-1103A79FB9EB}"/>
                  </a:ext>
                </a:extLst>
              </p:cNvPr>
              <p:cNvSpPr txBox="1"/>
              <p:nvPr/>
            </p:nvSpPr>
            <p:spPr>
              <a:xfrm>
                <a:off x="9202315" y="1895636"/>
                <a:ext cx="559747" cy="24622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SG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Better</a:t>
                </a:r>
              </a:p>
            </p:txBody>
          </p:sp>
          <p:cxnSp>
            <p:nvCxnSpPr>
              <p:cNvPr id="93" name="Straight Arrow Connector 92">
                <a:extLst>
                  <a:ext uri="{FF2B5EF4-FFF2-40B4-BE49-F238E27FC236}">
                    <a16:creationId xmlns:a16="http://schemas.microsoft.com/office/drawing/2014/main" id="{8686C4D2-7E2A-BB09-9929-E4E214E8B3FC}"/>
                  </a:ext>
                </a:extLst>
              </p:cNvPr>
              <p:cNvCxnSpPr>
                <a:cxnSpLocks/>
                <a:stCxn id="91" idx="2"/>
                <a:endCxn id="92" idx="0"/>
              </p:cNvCxnSpPr>
              <p:nvPr/>
            </p:nvCxnSpPr>
            <p:spPr>
              <a:xfrm flipH="1">
                <a:off x="9482189" y="1293860"/>
                <a:ext cx="1" cy="601776"/>
              </a:xfrm>
              <a:prstGeom prst="straightConnector1">
                <a:avLst/>
              </a:prstGeom>
              <a:grpFill/>
              <a:ln>
                <a:headEnd type="diamond"/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11ADC38-ACCA-DD75-3FF2-44291A19435B}"/>
              </a:ext>
            </a:extLst>
          </p:cNvPr>
          <p:cNvGrpSpPr/>
          <p:nvPr/>
        </p:nvGrpSpPr>
        <p:grpSpPr>
          <a:xfrm>
            <a:off x="7204666" y="1694190"/>
            <a:ext cx="1049449" cy="3553501"/>
            <a:chOff x="4824911" y="1776387"/>
            <a:chExt cx="291436" cy="3918286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C035CE9-DE53-60F2-9FAC-FA5A8AC8325F}"/>
                </a:ext>
              </a:extLst>
            </p:cNvPr>
            <p:cNvSpPr/>
            <p:nvPr/>
          </p:nvSpPr>
          <p:spPr>
            <a:xfrm>
              <a:off x="4824911" y="1776387"/>
              <a:ext cx="280961" cy="895146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61A7A55-5D87-953C-7330-10505CECC92A}"/>
                </a:ext>
              </a:extLst>
            </p:cNvPr>
            <p:cNvSpPr/>
            <p:nvPr/>
          </p:nvSpPr>
          <p:spPr>
            <a:xfrm>
              <a:off x="4835386" y="3193444"/>
              <a:ext cx="280961" cy="927266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8BEDD5F-7C55-0DA3-B02F-788C0604D5B1}"/>
                </a:ext>
              </a:extLst>
            </p:cNvPr>
            <p:cNvSpPr/>
            <p:nvPr/>
          </p:nvSpPr>
          <p:spPr>
            <a:xfrm>
              <a:off x="4835386" y="5076114"/>
              <a:ext cx="280961" cy="618559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4D7470C-2E67-AAB8-500B-5145056A877D}"/>
              </a:ext>
            </a:extLst>
          </p:cNvPr>
          <p:cNvCxnSpPr>
            <a:cxnSpLocks/>
          </p:cNvCxnSpPr>
          <p:nvPr/>
        </p:nvCxnSpPr>
        <p:spPr>
          <a:xfrm flipV="1">
            <a:off x="7221623" y="903685"/>
            <a:ext cx="0" cy="40011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7A336A97-B308-75CA-1F22-DEB41E87D15E}"/>
              </a:ext>
            </a:extLst>
          </p:cNvPr>
          <p:cNvSpPr txBox="1"/>
          <p:nvPr/>
        </p:nvSpPr>
        <p:spPr>
          <a:xfrm>
            <a:off x="6099759" y="986618"/>
            <a:ext cx="10857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Better-balanced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20363E9F-C752-8A1A-6A22-76A3059C9F03}"/>
              </a:ext>
            </a:extLst>
          </p:cNvPr>
          <p:cNvCxnSpPr>
            <a:cxnSpLocks/>
          </p:cNvCxnSpPr>
          <p:nvPr/>
        </p:nvCxnSpPr>
        <p:spPr>
          <a:xfrm flipV="1">
            <a:off x="6030602" y="903685"/>
            <a:ext cx="0" cy="40011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00BD735-9712-8A93-5325-05BCBD46E086}"/>
              </a:ext>
            </a:extLst>
          </p:cNvPr>
          <p:cNvGrpSpPr/>
          <p:nvPr/>
        </p:nvGrpSpPr>
        <p:grpSpPr>
          <a:xfrm>
            <a:off x="3408417" y="1457342"/>
            <a:ext cx="2622186" cy="3360638"/>
            <a:chOff x="4822733" y="1776387"/>
            <a:chExt cx="728191" cy="3705625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F21F423-3818-7164-D4FF-C96A28A4D84B}"/>
                </a:ext>
              </a:extLst>
            </p:cNvPr>
            <p:cNvSpPr/>
            <p:nvPr/>
          </p:nvSpPr>
          <p:spPr>
            <a:xfrm>
              <a:off x="4824911" y="1776387"/>
              <a:ext cx="726013" cy="895146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A15ED99F-F658-E1BA-10C0-66FD958E7A86}"/>
                </a:ext>
              </a:extLst>
            </p:cNvPr>
            <p:cNvSpPr/>
            <p:nvPr/>
          </p:nvSpPr>
          <p:spPr>
            <a:xfrm>
              <a:off x="4834198" y="3454606"/>
              <a:ext cx="716726" cy="99326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70E165C7-12CE-05B1-F1F0-22A2C5535EC9}"/>
                </a:ext>
              </a:extLst>
            </p:cNvPr>
            <p:cNvSpPr/>
            <p:nvPr/>
          </p:nvSpPr>
          <p:spPr>
            <a:xfrm>
              <a:off x="4822733" y="4863453"/>
              <a:ext cx="716726" cy="618559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2AFDF1BF-5AC1-1D39-7983-B6BD6FCB2E01}"/>
              </a:ext>
            </a:extLst>
          </p:cNvPr>
          <p:cNvGrpSpPr/>
          <p:nvPr/>
        </p:nvGrpSpPr>
        <p:grpSpPr>
          <a:xfrm>
            <a:off x="2836029" y="1409122"/>
            <a:ext cx="249251" cy="3975310"/>
            <a:chOff x="2863384" y="1049892"/>
            <a:chExt cx="249251" cy="4107336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4AE76386-D675-83BF-CA75-94DF885F9132}"/>
                </a:ext>
              </a:extLst>
            </p:cNvPr>
            <p:cNvSpPr txBox="1"/>
            <p:nvPr/>
          </p:nvSpPr>
          <p:spPr>
            <a:xfrm rot="16200000">
              <a:off x="2393377" y="1521178"/>
              <a:ext cx="1188793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SG" sz="1000" i="1" dirty="0">
                  <a:latin typeface="Arial" panose="020B0604020202020204" pitchFamily="34" charset="0"/>
                  <a:cs typeface="Arial" panose="020B0604020202020204" pitchFamily="34" charset="0"/>
                </a:rPr>
                <a:t>AH</a:t>
              </a:r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 (</a:t>
              </a:r>
              <a:r>
                <a:rPr lang="en-SG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TWh</a:t>
              </a:r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162F2FD3-B16E-6C0C-F58D-271E0CFDCA3A}"/>
                </a:ext>
              </a:extLst>
            </p:cNvPr>
            <p:cNvSpPr txBox="1"/>
            <p:nvPr/>
          </p:nvSpPr>
          <p:spPr>
            <a:xfrm rot="16200000">
              <a:off x="2392100" y="2954172"/>
              <a:ext cx="1188789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SG" sz="1000" i="1" dirty="0">
                  <a:latin typeface="Arial" panose="020B0604020202020204" pitchFamily="34" charset="0"/>
                  <a:cs typeface="Arial" panose="020B0604020202020204" pitchFamily="34" charset="0"/>
                </a:rPr>
                <a:t>R</a:t>
              </a:r>
              <a:r>
                <a:rPr lang="en-SG" sz="10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30</a:t>
              </a:r>
              <a:endParaRPr lang="en-SG" sz="1000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0873612C-D899-55DB-8C4D-C16E8D7FA750}"/>
                </a:ext>
              </a:extLst>
            </p:cNvPr>
            <p:cNvSpPr txBox="1"/>
            <p:nvPr/>
          </p:nvSpPr>
          <p:spPr>
            <a:xfrm rot="16200000">
              <a:off x="2395130" y="4439723"/>
              <a:ext cx="1188789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SG" sz="1000" i="1" dirty="0">
                  <a:latin typeface="Arial" panose="020B0604020202020204" pitchFamily="34" charset="0"/>
                  <a:cs typeface="Arial" panose="020B0604020202020204" pitchFamily="34" charset="0"/>
                </a:rPr>
                <a:t>MD</a:t>
              </a: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E90C3D11-EEAB-A542-331A-BFA61A67430C}"/>
              </a:ext>
            </a:extLst>
          </p:cNvPr>
          <p:cNvSpPr txBox="1"/>
          <p:nvPr/>
        </p:nvSpPr>
        <p:spPr>
          <a:xfrm>
            <a:off x="3346378" y="5570701"/>
            <a:ext cx="587123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X2-N2      X2-N3     X3-N2      X3-N3      X4-N2     X4-N3      X5-N2     X5-N3      X5-N5        All</a:t>
            </a:r>
          </a:p>
          <a:p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 (11)           (10)         (20)          (29)         (25)         (45)         (42)          (62)         (36)        (280)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1371140-D112-54E0-6FE4-0D354F9115C0}"/>
              </a:ext>
            </a:extLst>
          </p:cNvPr>
          <p:cNvGrpSpPr/>
          <p:nvPr/>
        </p:nvGrpSpPr>
        <p:grpSpPr>
          <a:xfrm>
            <a:off x="3369527" y="1682807"/>
            <a:ext cx="5452471" cy="3823599"/>
            <a:chOff x="3380975" y="1687235"/>
            <a:chExt cx="5452471" cy="3823599"/>
          </a:xfrm>
        </p:grpSpPr>
        <p:sp>
          <p:nvSpPr>
            <p:cNvPr id="66" name="Isosceles Triangle 65">
              <a:extLst>
                <a:ext uri="{FF2B5EF4-FFF2-40B4-BE49-F238E27FC236}">
                  <a16:creationId xmlns:a16="http://schemas.microsoft.com/office/drawing/2014/main" id="{BD37EA43-119A-96EF-DFF7-4244A8C36434}"/>
                </a:ext>
              </a:extLst>
            </p:cNvPr>
            <p:cNvSpPr/>
            <p:nvPr/>
          </p:nvSpPr>
          <p:spPr>
            <a:xfrm rot="10800000">
              <a:off x="5777918" y="5392365"/>
              <a:ext cx="137424" cy="118469"/>
            </a:xfrm>
            <a:prstGeom prst="triangle">
              <a:avLst/>
            </a:prstGeom>
            <a:solidFill>
              <a:srgbClr val="C00000"/>
            </a:solidFill>
            <a:ln w="31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3CD006F1-53BB-4109-EF17-1DE46C074EBE}"/>
                </a:ext>
              </a:extLst>
            </p:cNvPr>
            <p:cNvCxnSpPr>
              <a:cxnSpLocks/>
            </p:cNvCxnSpPr>
            <p:nvPr/>
          </p:nvCxnSpPr>
          <p:spPr>
            <a:xfrm>
              <a:off x="3380975" y="1687235"/>
              <a:ext cx="5452471" cy="0"/>
            </a:xfrm>
            <a:prstGeom prst="line">
              <a:avLst/>
            </a:prstGeom>
            <a:ln w="19050" cap="rnd">
              <a:solidFill>
                <a:srgbClr val="BC4558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7D320216-A1A2-2F14-0E9C-1BC96032AD86}"/>
                </a:ext>
              </a:extLst>
            </p:cNvPr>
            <p:cNvCxnSpPr>
              <a:cxnSpLocks/>
            </p:cNvCxnSpPr>
            <p:nvPr/>
          </p:nvCxnSpPr>
          <p:spPr>
            <a:xfrm>
              <a:off x="3380975" y="3667758"/>
              <a:ext cx="5452471" cy="0"/>
            </a:xfrm>
            <a:prstGeom prst="line">
              <a:avLst/>
            </a:prstGeom>
            <a:ln w="19050" cap="rnd">
              <a:solidFill>
                <a:srgbClr val="BC4558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016EEB2D-EA04-AC14-B12C-460836C2F5BD}"/>
                </a:ext>
              </a:extLst>
            </p:cNvPr>
            <p:cNvCxnSpPr>
              <a:cxnSpLocks/>
            </p:cNvCxnSpPr>
            <p:nvPr/>
          </p:nvCxnSpPr>
          <p:spPr>
            <a:xfrm>
              <a:off x="3380975" y="4490199"/>
              <a:ext cx="5447821" cy="0"/>
            </a:xfrm>
            <a:prstGeom prst="line">
              <a:avLst/>
            </a:prstGeom>
            <a:ln w="19050" cap="rnd">
              <a:solidFill>
                <a:srgbClr val="BC4558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FBEDB52D-90C0-7641-DE94-BFD09EFEB3E0}"/>
              </a:ext>
            </a:extLst>
          </p:cNvPr>
          <p:cNvSpPr/>
          <p:nvPr/>
        </p:nvSpPr>
        <p:spPr>
          <a:xfrm rot="10800000">
            <a:off x="6306842" y="5388629"/>
            <a:ext cx="137424" cy="118469"/>
          </a:xfrm>
          <a:prstGeom prst="triangle">
            <a:avLst/>
          </a:prstGeom>
          <a:solidFill>
            <a:schemeClr val="accent1">
              <a:lumMod val="50000"/>
            </a:schemeClr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D22C057D-D091-7FA3-B694-9D9A2E7DBEFF}"/>
              </a:ext>
            </a:extLst>
          </p:cNvPr>
          <p:cNvSpPr/>
          <p:nvPr/>
        </p:nvSpPr>
        <p:spPr>
          <a:xfrm rot="10800000">
            <a:off x="6857748" y="5388629"/>
            <a:ext cx="137424" cy="118469"/>
          </a:xfrm>
          <a:prstGeom prst="triangle">
            <a:avLst/>
          </a:prstGeom>
          <a:solidFill>
            <a:schemeClr val="accent1">
              <a:lumMod val="50000"/>
            </a:schemeClr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5007E6C-BEE0-08AE-E6D6-6091A1C3BB0E}"/>
              </a:ext>
            </a:extLst>
          </p:cNvPr>
          <p:cNvSpPr txBox="1"/>
          <p:nvPr/>
        </p:nvSpPr>
        <p:spPr>
          <a:xfrm>
            <a:off x="5931394" y="1939728"/>
            <a:ext cx="78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↓ </a:t>
            </a: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4%-7%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09469EF-2FEF-AB04-E69D-52F6ED0268AA}"/>
              </a:ext>
            </a:extLst>
          </p:cNvPr>
          <p:cNvSpPr txBox="1"/>
          <p:nvPr/>
        </p:nvSpPr>
        <p:spPr>
          <a:xfrm>
            <a:off x="6558753" y="1999454"/>
            <a:ext cx="78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↓</a:t>
            </a: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 2%-7%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A087CE0-4EB6-475E-E08B-C15B475A399E}"/>
              </a:ext>
            </a:extLst>
          </p:cNvPr>
          <p:cNvSpPr txBox="1"/>
          <p:nvPr/>
        </p:nvSpPr>
        <p:spPr>
          <a:xfrm>
            <a:off x="5977631" y="2982625"/>
            <a:ext cx="78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↑ </a:t>
            </a: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6%-13%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69AAB93-A81A-D1FA-FCFD-2B7169A17A68}"/>
              </a:ext>
            </a:extLst>
          </p:cNvPr>
          <p:cNvSpPr txBox="1"/>
          <p:nvPr/>
        </p:nvSpPr>
        <p:spPr>
          <a:xfrm>
            <a:off x="6899794" y="2748734"/>
            <a:ext cx="78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↑ </a:t>
            </a: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7%-25%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076CAA7-AA99-0693-7581-A5390EB6EE98}"/>
              </a:ext>
            </a:extLst>
          </p:cNvPr>
          <p:cNvSpPr txBox="1"/>
          <p:nvPr/>
        </p:nvSpPr>
        <p:spPr>
          <a:xfrm>
            <a:off x="5877708" y="4821358"/>
            <a:ext cx="8889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↓ </a:t>
            </a: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21%-25%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9F663D9-332D-CB2F-1A40-1EACDE333B5E}"/>
              </a:ext>
            </a:extLst>
          </p:cNvPr>
          <p:cNvSpPr txBox="1"/>
          <p:nvPr/>
        </p:nvSpPr>
        <p:spPr>
          <a:xfrm>
            <a:off x="6557331" y="4710766"/>
            <a:ext cx="8889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↓ </a:t>
            </a: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7%-15%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C5DBC01-6653-D15D-20AF-576D6D1A2061}"/>
              </a:ext>
            </a:extLst>
          </p:cNvPr>
          <p:cNvSpPr txBox="1"/>
          <p:nvPr/>
        </p:nvSpPr>
        <p:spPr>
          <a:xfrm>
            <a:off x="2777548" y="6004109"/>
            <a:ext cx="4014638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 X: </a:t>
            </a:r>
            <a:r>
              <a:rPr lang="en-SG" sz="1000" dirty="0" err="1">
                <a:latin typeface="Arial" panose="020B0604020202020204" pitchFamily="34" charset="0"/>
                <a:cs typeface="Arial" panose="020B0604020202020204" pitchFamily="34" charset="0"/>
              </a:rPr>
              <a:t>Xiaowan</a:t>
            </a: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 filling duration, year  - N: </a:t>
            </a:r>
            <a:r>
              <a:rPr lang="en-SG" sz="1000" dirty="0" err="1">
                <a:latin typeface="Arial" panose="020B0604020202020204" pitchFamily="34" charset="0"/>
                <a:cs typeface="Arial" panose="020B0604020202020204" pitchFamily="34" charset="0"/>
              </a:rPr>
              <a:t>Nuozhadu</a:t>
            </a:r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 filling duration, year</a:t>
            </a:r>
          </a:p>
          <a:p>
            <a:pPr algn="ctr"/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(No. of non-dominated solution)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5E9AAC9-F61A-7E71-7974-D5F65A1F6576}"/>
              </a:ext>
            </a:extLst>
          </p:cNvPr>
          <p:cNvGrpSpPr/>
          <p:nvPr/>
        </p:nvGrpSpPr>
        <p:grpSpPr>
          <a:xfrm>
            <a:off x="8506574" y="6002765"/>
            <a:ext cx="960886" cy="246221"/>
            <a:chOff x="8377881" y="5859382"/>
            <a:chExt cx="960886" cy="246221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CA08A90-8DCD-1D6E-2B22-855D47BAF3C5}"/>
                </a:ext>
              </a:extLst>
            </p:cNvPr>
            <p:cNvSpPr txBox="1"/>
            <p:nvPr/>
          </p:nvSpPr>
          <p:spPr>
            <a:xfrm>
              <a:off x="8551367" y="5859382"/>
              <a:ext cx="787400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Baseline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194F0957-F01C-9832-774B-AEC8D166DED2}"/>
                </a:ext>
              </a:extLst>
            </p:cNvPr>
            <p:cNvCxnSpPr>
              <a:cxnSpLocks/>
            </p:cNvCxnSpPr>
            <p:nvPr/>
          </p:nvCxnSpPr>
          <p:spPr>
            <a:xfrm>
              <a:off x="8377881" y="5990581"/>
              <a:ext cx="260215" cy="0"/>
            </a:xfrm>
            <a:prstGeom prst="line">
              <a:avLst/>
            </a:prstGeom>
            <a:ln w="19050" cap="rnd">
              <a:solidFill>
                <a:srgbClr val="BC4558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1D70FB73-F330-E520-70F0-A5B8DE1A8284}"/>
              </a:ext>
            </a:extLst>
          </p:cNvPr>
          <p:cNvSpPr txBox="1"/>
          <p:nvPr/>
        </p:nvSpPr>
        <p:spPr>
          <a:xfrm>
            <a:off x="6952532" y="6006052"/>
            <a:ext cx="1333647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SG" sz="1000" dirty="0">
                <a:latin typeface="Arial" panose="020B0604020202020204" pitchFamily="34" charset="0"/>
                <a:cs typeface="Arial" panose="020B0604020202020204" pitchFamily="34" charset="0"/>
              </a:rPr>
              <a:t> X-axis: Distribution</a:t>
            </a:r>
          </a:p>
        </p:txBody>
      </p:sp>
    </p:spTree>
    <p:extLst>
      <p:ext uri="{BB962C8B-B14F-4D97-AF65-F5344CB8AC3E}">
        <p14:creationId xmlns:p14="http://schemas.microsoft.com/office/powerpoint/2010/main" val="2027383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  <p:bldP spid="24" grpId="0"/>
      <p:bldP spid="25" grpId="0"/>
      <p:bldP spid="2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roup 99">
            <a:extLst>
              <a:ext uri="{FF2B5EF4-FFF2-40B4-BE49-F238E27FC236}">
                <a16:creationId xmlns:a16="http://schemas.microsoft.com/office/drawing/2014/main" id="{03A9F73B-051F-1AA4-ABA3-1834AB0B6AFE}"/>
              </a:ext>
            </a:extLst>
          </p:cNvPr>
          <p:cNvGrpSpPr/>
          <p:nvPr/>
        </p:nvGrpSpPr>
        <p:grpSpPr>
          <a:xfrm>
            <a:off x="9249191" y="1565970"/>
            <a:ext cx="2413335" cy="3769929"/>
            <a:chOff x="9249191" y="1565970"/>
            <a:chExt cx="2413335" cy="3769929"/>
          </a:xfrm>
        </p:grpSpPr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4AFB3987-294C-297B-144D-2BE99EC3A2D1}"/>
                </a:ext>
              </a:extLst>
            </p:cNvPr>
            <p:cNvGrpSpPr/>
            <p:nvPr/>
          </p:nvGrpSpPr>
          <p:grpSpPr>
            <a:xfrm>
              <a:off x="9249191" y="1565970"/>
              <a:ext cx="2413335" cy="3769929"/>
              <a:chOff x="9249191" y="1565970"/>
              <a:chExt cx="2413335" cy="3769929"/>
            </a:xfrm>
          </p:grpSpPr>
          <p:pic>
            <p:nvPicPr>
              <p:cNvPr id="81" name="Picture 80">
                <a:extLst>
                  <a:ext uri="{FF2B5EF4-FFF2-40B4-BE49-F238E27FC236}">
                    <a16:creationId xmlns:a16="http://schemas.microsoft.com/office/drawing/2014/main" id="{56875AFF-154B-7186-64E5-A64A3930527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5643" r="-27"/>
              <a:stretch/>
            </p:blipFill>
            <p:spPr>
              <a:xfrm>
                <a:off x="9249191" y="3709181"/>
                <a:ext cx="2412000" cy="1626718"/>
              </a:xfrm>
              <a:prstGeom prst="rect">
                <a:avLst/>
              </a:prstGeom>
            </p:spPr>
          </p:pic>
          <p:pic>
            <p:nvPicPr>
              <p:cNvPr id="80" name="Picture 79">
                <a:extLst>
                  <a:ext uri="{FF2B5EF4-FFF2-40B4-BE49-F238E27FC236}">
                    <a16:creationId xmlns:a16="http://schemas.microsoft.com/office/drawing/2014/main" id="{888174A6-8228-23EF-36C0-66E6C9CB7DC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55833" r="149"/>
              <a:stretch/>
            </p:blipFill>
            <p:spPr>
              <a:xfrm>
                <a:off x="9250526" y="1740343"/>
                <a:ext cx="2412000" cy="1486184"/>
              </a:xfrm>
              <a:prstGeom prst="rect">
                <a:avLst/>
              </a:prstGeom>
            </p:spPr>
          </p:pic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993CDC5D-D584-A711-C3AE-A86B2302AFC5}"/>
                  </a:ext>
                </a:extLst>
              </p:cNvPr>
              <p:cNvSpPr txBox="1"/>
              <p:nvPr/>
            </p:nvSpPr>
            <p:spPr>
              <a:xfrm>
                <a:off x="9373222" y="1565970"/>
                <a:ext cx="2181928" cy="24622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SG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Xiaowan</a:t>
                </a:r>
                <a:r>
                  <a:rPr lang="en-SG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 (5 years)</a:t>
                </a: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3FB8F494-B310-15CE-AAB9-E68AADCCAF31}"/>
                  </a:ext>
                </a:extLst>
              </p:cNvPr>
              <p:cNvSpPr txBox="1"/>
              <p:nvPr/>
            </p:nvSpPr>
            <p:spPr>
              <a:xfrm>
                <a:off x="9340326" y="3234935"/>
                <a:ext cx="2236946" cy="55399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SG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+ </a:t>
                </a:r>
              </a:p>
              <a:p>
                <a:pPr algn="ctr"/>
                <a:r>
                  <a:rPr lang="en-SG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   </a:t>
                </a:r>
              </a:p>
              <a:p>
                <a:pPr algn="ctr"/>
                <a:r>
                  <a:rPr lang="en-SG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Nuozhadu</a:t>
                </a:r>
                <a:r>
                  <a:rPr lang="en-SG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 (2 years)</a:t>
                </a:r>
              </a:p>
            </p:txBody>
          </p:sp>
        </p:grp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F9065C8D-9D9F-7A58-203A-35D6781EFA12}"/>
                </a:ext>
              </a:extLst>
            </p:cNvPr>
            <p:cNvCxnSpPr>
              <a:cxnSpLocks/>
            </p:cNvCxnSpPr>
            <p:nvPr/>
          </p:nvCxnSpPr>
          <p:spPr>
            <a:xfrm>
              <a:off x="9340326" y="2871787"/>
              <a:ext cx="2262913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F19A16EC-6369-7E62-691D-8A80DBB55579}"/>
                </a:ext>
              </a:extLst>
            </p:cNvPr>
            <p:cNvCxnSpPr>
              <a:cxnSpLocks/>
            </p:cNvCxnSpPr>
            <p:nvPr/>
          </p:nvCxnSpPr>
          <p:spPr>
            <a:xfrm>
              <a:off x="9340326" y="4454590"/>
              <a:ext cx="2236946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E40E16CF-3C25-F386-4F65-3BE9414C41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964" y="1746419"/>
            <a:ext cx="5287421" cy="360341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1ED325E-172D-EB4C-90AF-92F20A6308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964" y="1746419"/>
            <a:ext cx="5287421" cy="360341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D788063-228D-C9D1-E51B-16DD9C0128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7964" y="1746419"/>
            <a:ext cx="5287421" cy="360341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F21DEA3-A06C-D74E-58C6-CCABFBA66A0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7962" y="1746419"/>
            <a:ext cx="5287421" cy="3603413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02A2DE5C-473A-84AF-55A6-AEE2EF5CEEB2}"/>
              </a:ext>
            </a:extLst>
          </p:cNvPr>
          <p:cNvGrpSpPr/>
          <p:nvPr/>
        </p:nvGrpSpPr>
        <p:grpSpPr>
          <a:xfrm>
            <a:off x="1297460" y="4481371"/>
            <a:ext cx="4485502" cy="593137"/>
            <a:chOff x="1297460" y="4481371"/>
            <a:chExt cx="4485502" cy="593137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78146CC-3880-EBBA-4789-6111E888F594}"/>
                </a:ext>
              </a:extLst>
            </p:cNvPr>
            <p:cNvSpPr/>
            <p:nvPr/>
          </p:nvSpPr>
          <p:spPr>
            <a:xfrm>
              <a:off x="2940908" y="4613190"/>
              <a:ext cx="2842054" cy="461318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E144FBE-5E8E-AD93-C1EE-2E7EC67ED52D}"/>
                </a:ext>
              </a:extLst>
            </p:cNvPr>
            <p:cNvSpPr/>
            <p:nvPr/>
          </p:nvSpPr>
          <p:spPr>
            <a:xfrm>
              <a:off x="1297460" y="4481371"/>
              <a:ext cx="436460" cy="461318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08AD44A0-A00C-EF8F-6192-E38D7D934FE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7960" y="1743466"/>
            <a:ext cx="5287421" cy="360341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6E3F87F-A5E0-40B0-23D6-CA0FB69B193C}"/>
              </a:ext>
            </a:extLst>
          </p:cNvPr>
          <p:cNvSpPr txBox="1"/>
          <p:nvPr/>
        </p:nvSpPr>
        <p:spPr>
          <a:xfrm>
            <a:off x="1024248" y="404933"/>
            <a:ext cx="10557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41</a:t>
            </a:fld>
            <a:endParaRPr lang="en-US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C7AE234-7AEF-86B0-D65D-22AD1E93CA04}"/>
              </a:ext>
            </a:extLst>
          </p:cNvPr>
          <p:cNvSpPr/>
          <p:nvPr/>
        </p:nvSpPr>
        <p:spPr>
          <a:xfrm>
            <a:off x="609830" y="388339"/>
            <a:ext cx="407995" cy="413751"/>
          </a:xfrm>
          <a:prstGeom prst="ellipse">
            <a:avLst/>
          </a:prstGeom>
          <a:gradFill>
            <a:gsLst>
              <a:gs pos="50000">
                <a:schemeClr val="accent1">
                  <a:lumMod val="75000"/>
                </a:schemeClr>
              </a:gs>
              <a:gs pos="75000">
                <a:srgbClr val="BC455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33A8F25-27C8-7CA4-CE8C-B9CB9B788CF7}"/>
              </a:ext>
            </a:extLst>
          </p:cNvPr>
          <p:cNvCxnSpPr>
            <a:cxnSpLocks/>
          </p:cNvCxnSpPr>
          <p:nvPr/>
        </p:nvCxnSpPr>
        <p:spPr>
          <a:xfrm>
            <a:off x="2094978" y="463796"/>
            <a:ext cx="0" cy="284957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22802B0-5A7E-E6FD-0AD9-C053FCD28647}"/>
              </a:ext>
            </a:extLst>
          </p:cNvPr>
          <p:cNvSpPr txBox="1"/>
          <p:nvPr/>
        </p:nvSpPr>
        <p:spPr>
          <a:xfrm>
            <a:off x="2160346" y="475322"/>
            <a:ext cx="375499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Pros and cons of better-balanced strategies</a:t>
            </a:r>
            <a:endParaRPr lang="en-SG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78C79B1-9D3A-735B-5397-5ED0A3C38758}"/>
              </a:ext>
            </a:extLst>
          </p:cNvPr>
          <p:cNvGrpSpPr/>
          <p:nvPr/>
        </p:nvGrpSpPr>
        <p:grpSpPr>
          <a:xfrm>
            <a:off x="533851" y="1689082"/>
            <a:ext cx="681686" cy="2092881"/>
            <a:chOff x="533851" y="1689082"/>
            <a:chExt cx="681686" cy="209288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9DB8B0B-58C2-8B47-37E8-D9E0B2B05CFA}"/>
                </a:ext>
              </a:extLst>
            </p:cNvPr>
            <p:cNvSpPr txBox="1"/>
            <p:nvPr/>
          </p:nvSpPr>
          <p:spPr>
            <a:xfrm>
              <a:off x="900413" y="1689082"/>
              <a:ext cx="315124" cy="2092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</a:p>
            <a:p>
              <a:pPr algn="r"/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/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  <a:p>
              <a:pPr algn="r"/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/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  <a:p>
              <a:pPr algn="r"/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/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  <a:p>
              <a:pPr algn="r"/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/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  <a:p>
              <a:pPr algn="r"/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/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  <a:p>
              <a:pPr algn="r"/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/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8BBA9A6-D611-702B-14D1-F4DE09FABC9E}"/>
                </a:ext>
              </a:extLst>
            </p:cNvPr>
            <p:cNvSpPr txBox="1"/>
            <p:nvPr/>
          </p:nvSpPr>
          <p:spPr>
            <a:xfrm rot="16200000">
              <a:off x="-196807" y="2526833"/>
              <a:ext cx="18614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Average monthly discharge </a:t>
              </a:r>
            </a:p>
            <a:p>
              <a:pPr algn="ctr"/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at Chiang Saen(10</a:t>
              </a:r>
              <a:r>
                <a:rPr lang="en-SG" sz="10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 CMS)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E88CE71-CFBF-0F3D-D10F-202A0CB74683}"/>
              </a:ext>
            </a:extLst>
          </p:cNvPr>
          <p:cNvGrpSpPr/>
          <p:nvPr/>
        </p:nvGrpSpPr>
        <p:grpSpPr>
          <a:xfrm>
            <a:off x="528560" y="3756974"/>
            <a:ext cx="692971" cy="1448795"/>
            <a:chOff x="528560" y="3756974"/>
            <a:chExt cx="692971" cy="1448795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5D896AE-10CC-2277-9606-B86776717009}"/>
                </a:ext>
              </a:extLst>
            </p:cNvPr>
            <p:cNvSpPr txBox="1"/>
            <p:nvPr/>
          </p:nvSpPr>
          <p:spPr>
            <a:xfrm>
              <a:off x="785071" y="3756974"/>
              <a:ext cx="436460" cy="1448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</a:p>
            <a:p>
              <a:pPr algn="r">
                <a:lnSpc>
                  <a:spcPct val="150000"/>
                </a:lnSpc>
              </a:pPr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75</a:t>
              </a:r>
            </a:p>
            <a:p>
              <a:pPr algn="r">
                <a:lnSpc>
                  <a:spcPct val="150000"/>
                </a:lnSpc>
              </a:pPr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50</a:t>
              </a:r>
            </a:p>
            <a:p>
              <a:pPr algn="r">
                <a:lnSpc>
                  <a:spcPct val="150000"/>
                </a:lnSpc>
              </a:pPr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</a:p>
            <a:p>
              <a:pPr algn="r">
                <a:lnSpc>
                  <a:spcPct val="150000"/>
                </a:lnSpc>
              </a:pPr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  <a:p>
              <a:pPr algn="r">
                <a:lnSpc>
                  <a:spcPct val="150000"/>
                </a:lnSpc>
              </a:pPr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-25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FBD42E0-372D-2DB2-1C41-32A6CD5AA391}"/>
                </a:ext>
              </a:extLst>
            </p:cNvPr>
            <p:cNvSpPr txBox="1"/>
            <p:nvPr/>
          </p:nvSpPr>
          <p:spPr>
            <a:xfrm rot="16200000">
              <a:off x="123396" y="4302186"/>
              <a:ext cx="12104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Modification from</a:t>
              </a:r>
            </a:p>
            <a:p>
              <a:pPr algn="ctr"/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natural flow (%)</a:t>
              </a:r>
            </a:p>
          </p:txBody>
        </p:sp>
      </p:grpSp>
      <p:sp>
        <p:nvSpPr>
          <p:cNvPr id="52" name="Oval 51">
            <a:extLst>
              <a:ext uri="{FF2B5EF4-FFF2-40B4-BE49-F238E27FC236}">
                <a16:creationId xmlns:a16="http://schemas.microsoft.com/office/drawing/2014/main" id="{123C58A0-A5F5-D4A1-F288-45C94F6A58DE}"/>
              </a:ext>
            </a:extLst>
          </p:cNvPr>
          <p:cNvSpPr/>
          <p:nvPr/>
        </p:nvSpPr>
        <p:spPr>
          <a:xfrm>
            <a:off x="10565332" y="2421199"/>
            <a:ext cx="255068" cy="255068"/>
          </a:xfrm>
          <a:prstGeom prst="ellipse">
            <a:avLst/>
          </a:prstGeom>
          <a:noFill/>
          <a:ln w="6350">
            <a:solidFill>
              <a:schemeClr val="accent3"/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2FF36D55-2BB4-EB49-0C43-7C27DCD6BFE0}"/>
              </a:ext>
            </a:extLst>
          </p:cNvPr>
          <p:cNvGrpSpPr/>
          <p:nvPr/>
        </p:nvGrpSpPr>
        <p:grpSpPr>
          <a:xfrm>
            <a:off x="6283269" y="1565971"/>
            <a:ext cx="2880000" cy="3777302"/>
            <a:chOff x="6283269" y="1565971"/>
            <a:chExt cx="2880000" cy="3777302"/>
          </a:xfrm>
        </p:grpSpPr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75B065EB-2A55-F86E-2981-CCD5D51E6A08}"/>
                </a:ext>
              </a:extLst>
            </p:cNvPr>
            <p:cNvGrpSpPr/>
            <p:nvPr/>
          </p:nvGrpSpPr>
          <p:grpSpPr>
            <a:xfrm>
              <a:off x="6283269" y="1565971"/>
              <a:ext cx="2880000" cy="3777302"/>
              <a:chOff x="6283269" y="1565971"/>
              <a:chExt cx="2880000" cy="3777302"/>
            </a:xfrm>
          </p:grpSpPr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1CB161FB-D255-CEBF-2261-785A97C7C87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1" r="47659"/>
              <a:stretch/>
            </p:blipFill>
            <p:spPr>
              <a:xfrm>
                <a:off x="6300536" y="3716555"/>
                <a:ext cx="2844000" cy="1626718"/>
              </a:xfrm>
              <a:prstGeom prst="rect">
                <a:avLst/>
              </a:prstGeom>
            </p:spPr>
          </p:pic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92B584CA-91B1-65E2-351B-159013C5BD1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-1" r="47445"/>
              <a:stretch/>
            </p:blipFill>
            <p:spPr>
              <a:xfrm>
                <a:off x="6283269" y="1742742"/>
                <a:ext cx="2880000" cy="1486184"/>
              </a:xfrm>
              <a:prstGeom prst="rect">
                <a:avLst/>
              </a:prstGeom>
            </p:spPr>
          </p:pic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F51CEDB6-A9C2-48E1-7FD4-50322BABCC38}"/>
                  </a:ext>
                </a:extLst>
              </p:cNvPr>
              <p:cNvSpPr txBox="1"/>
              <p:nvPr/>
            </p:nvSpPr>
            <p:spPr>
              <a:xfrm>
                <a:off x="6819972" y="1565971"/>
                <a:ext cx="2181928" cy="24622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SG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Xiaowan</a:t>
                </a:r>
                <a:r>
                  <a:rPr lang="en-SG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 (4 years)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49140AD-81BF-450B-97B4-96EE5F79AC91}"/>
                  </a:ext>
                </a:extLst>
              </p:cNvPr>
              <p:cNvSpPr txBox="1"/>
              <p:nvPr/>
            </p:nvSpPr>
            <p:spPr>
              <a:xfrm>
                <a:off x="6807918" y="3237978"/>
                <a:ext cx="2236946" cy="55399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SG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+</a:t>
                </a:r>
                <a:r>
                  <a:rPr lang="en-SG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ctr"/>
                <a:r>
                  <a:rPr lang="en-SG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   </a:t>
                </a:r>
              </a:p>
              <a:p>
                <a:pPr algn="ctr"/>
                <a:r>
                  <a:rPr lang="en-SG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Nuozhadu</a:t>
                </a:r>
                <a:r>
                  <a:rPr lang="en-SG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 (3 years)</a:t>
                </a:r>
              </a:p>
            </p:txBody>
          </p:sp>
        </p:grp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7F963AC7-2B70-E3BE-CF7C-E9A4A86D44C3}"/>
                </a:ext>
              </a:extLst>
            </p:cNvPr>
            <p:cNvCxnSpPr>
              <a:cxnSpLocks/>
            </p:cNvCxnSpPr>
            <p:nvPr/>
          </p:nvCxnSpPr>
          <p:spPr>
            <a:xfrm>
              <a:off x="6789325" y="2871787"/>
              <a:ext cx="2262913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337822D2-DBD2-30E9-9648-08FB2FA885D1}"/>
                </a:ext>
              </a:extLst>
            </p:cNvPr>
            <p:cNvCxnSpPr>
              <a:cxnSpLocks/>
            </p:cNvCxnSpPr>
            <p:nvPr/>
          </p:nvCxnSpPr>
          <p:spPr>
            <a:xfrm>
              <a:off x="6803155" y="4457555"/>
              <a:ext cx="2236946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4ED4085F-4DD7-0AF9-DEC4-753ADCD3F7CD}"/>
              </a:ext>
            </a:extLst>
          </p:cNvPr>
          <p:cNvGrpSpPr/>
          <p:nvPr/>
        </p:nvGrpSpPr>
        <p:grpSpPr>
          <a:xfrm>
            <a:off x="7284625" y="1830581"/>
            <a:ext cx="1567217" cy="1307907"/>
            <a:chOff x="7284625" y="1830581"/>
            <a:chExt cx="1567217" cy="1307907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65AD20B-EE8D-360A-9EF1-8C93785E325B}"/>
                </a:ext>
              </a:extLst>
            </p:cNvPr>
            <p:cNvSpPr txBox="1"/>
            <p:nvPr/>
          </p:nvSpPr>
          <p:spPr>
            <a:xfrm>
              <a:off x="7441787" y="2095616"/>
              <a:ext cx="1410055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Delayed 0-6 months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EC3540B-87DE-D753-6E6F-EAA92F1A4D95}"/>
                </a:ext>
              </a:extLst>
            </p:cNvPr>
            <p:cNvCxnSpPr>
              <a:cxnSpLocks/>
            </p:cNvCxnSpPr>
            <p:nvPr/>
          </p:nvCxnSpPr>
          <p:spPr>
            <a:xfrm>
              <a:off x="7284625" y="1830581"/>
              <a:ext cx="0" cy="1307907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4980180E-5913-AFF5-949E-D1EDA17B17E6}"/>
                </a:ext>
              </a:extLst>
            </p:cNvPr>
            <p:cNvCxnSpPr>
              <a:cxnSpLocks/>
            </p:cNvCxnSpPr>
            <p:nvPr/>
          </p:nvCxnSpPr>
          <p:spPr>
            <a:xfrm>
              <a:off x="7441787" y="1830581"/>
              <a:ext cx="0" cy="1307907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151E1421-797C-4E5A-FAB0-08A81FF8BBF9}"/>
              </a:ext>
            </a:extLst>
          </p:cNvPr>
          <p:cNvGrpSpPr/>
          <p:nvPr/>
        </p:nvGrpSpPr>
        <p:grpSpPr>
          <a:xfrm>
            <a:off x="9811517" y="1825535"/>
            <a:ext cx="1791722" cy="1307907"/>
            <a:chOff x="9811517" y="1825535"/>
            <a:chExt cx="1791722" cy="1307907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38F5E662-B572-6C8C-ED5E-947A5F386863}"/>
                </a:ext>
              </a:extLst>
            </p:cNvPr>
            <p:cNvSpPr txBox="1"/>
            <p:nvPr/>
          </p:nvSpPr>
          <p:spPr>
            <a:xfrm>
              <a:off x="10193184" y="2095200"/>
              <a:ext cx="1410055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Delayed 5-14 months</a:t>
              </a:r>
            </a:p>
          </p:txBody>
        </p: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9569CB27-65A4-256A-0237-4F2F471A850A}"/>
                </a:ext>
              </a:extLst>
            </p:cNvPr>
            <p:cNvCxnSpPr>
              <a:cxnSpLocks/>
            </p:cNvCxnSpPr>
            <p:nvPr/>
          </p:nvCxnSpPr>
          <p:spPr>
            <a:xfrm>
              <a:off x="9811517" y="1825535"/>
              <a:ext cx="0" cy="1307907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0570A4F9-20C4-21DB-E689-23AB53D5A2B2}"/>
                </a:ext>
              </a:extLst>
            </p:cNvPr>
            <p:cNvCxnSpPr>
              <a:cxnSpLocks/>
            </p:cNvCxnSpPr>
            <p:nvPr/>
          </p:nvCxnSpPr>
          <p:spPr>
            <a:xfrm>
              <a:off x="10185484" y="1825535"/>
              <a:ext cx="0" cy="1307907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1E843AF1-292B-FDBB-784F-84C27ECD869D}"/>
              </a:ext>
            </a:extLst>
          </p:cNvPr>
          <p:cNvGrpSpPr/>
          <p:nvPr/>
        </p:nvGrpSpPr>
        <p:grpSpPr>
          <a:xfrm>
            <a:off x="6766855" y="3799553"/>
            <a:ext cx="1705786" cy="1307907"/>
            <a:chOff x="6766855" y="3799553"/>
            <a:chExt cx="1705786" cy="1307907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530FAE5-3AE2-A2D5-8A70-F5C84A356B6C}"/>
                </a:ext>
              </a:extLst>
            </p:cNvPr>
            <p:cNvSpPr txBox="1"/>
            <p:nvPr/>
          </p:nvSpPr>
          <p:spPr>
            <a:xfrm>
              <a:off x="6766855" y="4060947"/>
              <a:ext cx="146129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Delayed 10-12 months  </a:t>
              </a: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6D672F0-B9F4-6EA9-BDDF-9491B986EF9F}"/>
                </a:ext>
              </a:extLst>
            </p:cNvPr>
            <p:cNvCxnSpPr>
              <a:cxnSpLocks/>
            </p:cNvCxnSpPr>
            <p:nvPr/>
          </p:nvCxnSpPr>
          <p:spPr>
            <a:xfrm>
              <a:off x="8196404" y="3799553"/>
              <a:ext cx="0" cy="1307907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3B09F35C-4286-33EB-5CCA-4FC1EA4C717D}"/>
                </a:ext>
              </a:extLst>
            </p:cNvPr>
            <p:cNvCxnSpPr>
              <a:cxnSpLocks/>
            </p:cNvCxnSpPr>
            <p:nvPr/>
          </p:nvCxnSpPr>
          <p:spPr>
            <a:xfrm>
              <a:off x="8472641" y="3799553"/>
              <a:ext cx="0" cy="1307907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4F028B04-1D6B-3DB3-A374-41FCFFAEBB58}"/>
              </a:ext>
            </a:extLst>
          </p:cNvPr>
          <p:cNvGrpSpPr/>
          <p:nvPr/>
        </p:nvGrpSpPr>
        <p:grpSpPr>
          <a:xfrm>
            <a:off x="9191729" y="3799553"/>
            <a:ext cx="1551102" cy="1307907"/>
            <a:chOff x="9191729" y="3799553"/>
            <a:chExt cx="1551102" cy="1307907"/>
          </a:xfrm>
        </p:grpSpPr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657A7A8B-6743-A61E-7DEB-7013C41DDE27}"/>
                </a:ext>
              </a:extLst>
            </p:cNvPr>
            <p:cNvSpPr txBox="1"/>
            <p:nvPr/>
          </p:nvSpPr>
          <p:spPr>
            <a:xfrm>
              <a:off x="9191729" y="3995913"/>
              <a:ext cx="14612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Pushed forward</a:t>
              </a:r>
            </a:p>
            <a:p>
              <a:pPr algn="r"/>
              <a:r>
                <a:rPr lang="en-SG" sz="1000" dirty="0">
                  <a:latin typeface="Arial" panose="020B0604020202020204" pitchFamily="34" charset="0"/>
                  <a:cs typeface="Arial" panose="020B0604020202020204" pitchFamily="34" charset="0"/>
                </a:rPr>
                <a:t>3-4 months  </a:t>
              </a:r>
            </a:p>
          </p:txBody>
        </p: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A01F78FB-6FB6-B07F-38D1-AE673CB993DC}"/>
                </a:ext>
              </a:extLst>
            </p:cNvPr>
            <p:cNvCxnSpPr>
              <a:cxnSpLocks/>
            </p:cNvCxnSpPr>
            <p:nvPr/>
          </p:nvCxnSpPr>
          <p:spPr>
            <a:xfrm>
              <a:off x="10658318" y="3799553"/>
              <a:ext cx="0" cy="1307907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6FF39C84-0B61-3EB7-8D63-D166222F658A}"/>
                </a:ext>
              </a:extLst>
            </p:cNvPr>
            <p:cNvCxnSpPr>
              <a:cxnSpLocks/>
            </p:cNvCxnSpPr>
            <p:nvPr/>
          </p:nvCxnSpPr>
          <p:spPr>
            <a:xfrm>
              <a:off x="10742831" y="3799553"/>
              <a:ext cx="0" cy="1307907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5" name="Oval 54">
            <a:extLst>
              <a:ext uri="{FF2B5EF4-FFF2-40B4-BE49-F238E27FC236}">
                <a16:creationId xmlns:a16="http://schemas.microsoft.com/office/drawing/2014/main" id="{C9627E42-8441-78E6-6C97-2E9C98A071EE}"/>
              </a:ext>
            </a:extLst>
          </p:cNvPr>
          <p:cNvSpPr/>
          <p:nvPr/>
        </p:nvSpPr>
        <p:spPr>
          <a:xfrm>
            <a:off x="10578427" y="4267804"/>
            <a:ext cx="255068" cy="255068"/>
          </a:xfrm>
          <a:prstGeom prst="ellipse">
            <a:avLst/>
          </a:prstGeom>
          <a:noFill/>
          <a:ln w="6350">
            <a:solidFill>
              <a:schemeClr val="accent3"/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BC0AF7CC-B2A1-BAFB-ACDD-C5D32A693A91}"/>
              </a:ext>
            </a:extLst>
          </p:cNvPr>
          <p:cNvGrpSpPr/>
          <p:nvPr/>
        </p:nvGrpSpPr>
        <p:grpSpPr>
          <a:xfrm>
            <a:off x="6787329" y="5314151"/>
            <a:ext cx="3899569" cy="248179"/>
            <a:chOff x="6787329" y="5314151"/>
            <a:chExt cx="3899569" cy="248179"/>
          </a:xfrm>
        </p:grpSpPr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D8A56D1C-6F2C-06CF-EE4B-1EE2D2622DFF}"/>
                </a:ext>
              </a:extLst>
            </p:cNvPr>
            <p:cNvGrpSpPr/>
            <p:nvPr/>
          </p:nvGrpSpPr>
          <p:grpSpPr>
            <a:xfrm>
              <a:off x="9360312" y="5316109"/>
              <a:ext cx="1326586" cy="246221"/>
              <a:chOff x="6578549" y="6011982"/>
              <a:chExt cx="1326586" cy="246221"/>
            </a:xfrm>
          </p:grpSpPr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0CB4C96B-CED0-8E0B-18B2-D4AD233BD8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78549" y="6128722"/>
                <a:ext cx="270648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C408A3E1-45E4-C9CB-F2D9-68E5369119D8}"/>
                  </a:ext>
                </a:extLst>
              </p:cNvPr>
              <p:cNvSpPr txBox="1"/>
              <p:nvPr/>
            </p:nvSpPr>
            <p:spPr>
              <a:xfrm>
                <a:off x="6819972" y="6011982"/>
                <a:ext cx="1085163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SG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Dead storage</a:t>
                </a:r>
              </a:p>
            </p:txBody>
          </p:sp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30A46643-BB51-D069-2B9A-A9AF248B8CED}"/>
                </a:ext>
              </a:extLst>
            </p:cNvPr>
            <p:cNvGrpSpPr/>
            <p:nvPr/>
          </p:nvGrpSpPr>
          <p:grpSpPr>
            <a:xfrm>
              <a:off x="6787329" y="5314151"/>
              <a:ext cx="1332222" cy="246221"/>
              <a:chOff x="6707863" y="5925055"/>
              <a:chExt cx="1332222" cy="246221"/>
            </a:xfrm>
          </p:grpSpPr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00AAC3F6-5A29-6205-2293-C6615AE4A9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07863" y="6055539"/>
                <a:ext cx="270648" cy="0"/>
              </a:xfrm>
              <a:prstGeom prst="line">
                <a:avLst/>
              </a:prstGeom>
              <a:ln w="12700">
                <a:solidFill>
                  <a:srgbClr val="BC4558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9EC06FB3-D0E1-6D16-FA4D-DB6F833E7957}"/>
                  </a:ext>
                </a:extLst>
              </p:cNvPr>
              <p:cNvSpPr txBox="1"/>
              <p:nvPr/>
            </p:nvSpPr>
            <p:spPr>
              <a:xfrm>
                <a:off x="6954922" y="5925055"/>
                <a:ext cx="1085163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SG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Baseline</a:t>
                </a:r>
              </a:p>
            </p:txBody>
          </p:sp>
        </p:grp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78655B49-D56A-B314-F616-8016F2DAC068}"/>
                </a:ext>
              </a:extLst>
            </p:cNvPr>
            <p:cNvGrpSpPr/>
            <p:nvPr/>
          </p:nvGrpSpPr>
          <p:grpSpPr>
            <a:xfrm>
              <a:off x="7889532" y="5315982"/>
              <a:ext cx="1345843" cy="246221"/>
              <a:chOff x="8026464" y="6012365"/>
              <a:chExt cx="1345843" cy="246221"/>
            </a:xfrm>
          </p:grpSpPr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04CBD699-F198-964A-629B-D5D1A95544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026464" y="6142849"/>
                <a:ext cx="270648" cy="0"/>
              </a:xfrm>
              <a:prstGeom prst="line">
                <a:avLst/>
              </a:prstGeom>
              <a:ln w="127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EF323FC8-FF9B-D3FD-6397-6A88E04F47FE}"/>
                  </a:ext>
                </a:extLst>
              </p:cNvPr>
              <p:cNvSpPr txBox="1"/>
              <p:nvPr/>
            </p:nvSpPr>
            <p:spPr>
              <a:xfrm>
                <a:off x="8287144" y="6012365"/>
                <a:ext cx="1085163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SG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Alternative FS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41899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6E3F87F-A5E0-40B0-23D6-CA0FB69B193C}"/>
              </a:ext>
            </a:extLst>
          </p:cNvPr>
          <p:cNvSpPr txBox="1"/>
          <p:nvPr/>
        </p:nvSpPr>
        <p:spPr>
          <a:xfrm>
            <a:off x="1024248" y="404933"/>
            <a:ext cx="10557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Conclusions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42</a:t>
            </a:fld>
            <a:endParaRPr lang="en-US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C7AE234-7AEF-86B0-D65D-22AD1E93CA04}"/>
              </a:ext>
            </a:extLst>
          </p:cNvPr>
          <p:cNvSpPr/>
          <p:nvPr/>
        </p:nvSpPr>
        <p:spPr>
          <a:xfrm>
            <a:off x="609830" y="388339"/>
            <a:ext cx="407995" cy="413751"/>
          </a:xfrm>
          <a:prstGeom prst="ellipse">
            <a:avLst/>
          </a:prstGeom>
          <a:gradFill>
            <a:gsLst>
              <a:gs pos="50000">
                <a:schemeClr val="accent1">
                  <a:lumMod val="75000"/>
                </a:schemeClr>
              </a:gs>
              <a:gs pos="75000">
                <a:srgbClr val="BC455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35FD4D-AC25-F37E-2230-9B65EBA9C537}"/>
              </a:ext>
            </a:extLst>
          </p:cNvPr>
          <p:cNvSpPr txBox="1"/>
          <p:nvPr/>
        </p:nvSpPr>
        <p:spPr>
          <a:xfrm>
            <a:off x="2565116" y="1234556"/>
            <a:ext cx="9050730" cy="360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SG" sz="1600" dirty="0">
                <a:latin typeface="Arial" panose="020B0604020202020204" pitchFamily="34" charset="0"/>
                <a:cs typeface="Arial" panose="020B0604020202020204" pitchFamily="34" charset="0"/>
              </a:rPr>
              <a:t>Developed an approach for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optimizing reservoir filling strategies</a:t>
            </a:r>
            <a:endParaRPr lang="en-SG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C407D6-5937-70C7-92CC-7DEFB2F7843B}"/>
              </a:ext>
            </a:extLst>
          </p:cNvPr>
          <p:cNvSpPr txBox="1"/>
          <p:nvPr/>
        </p:nvSpPr>
        <p:spPr>
          <a:xfrm>
            <a:off x="4702550" y="2985039"/>
            <a:ext cx="54933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Evaluation of the historical and optimal filling strategies </a:t>
            </a:r>
            <a:endParaRPr lang="en-SG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FF1994-28C4-5422-BD81-8941733B3C08}"/>
              </a:ext>
            </a:extLst>
          </p:cNvPr>
          <p:cNvSpPr txBox="1"/>
          <p:nvPr/>
        </p:nvSpPr>
        <p:spPr>
          <a:xfrm>
            <a:off x="4702550" y="3335672"/>
            <a:ext cx="61647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Pros and cons if the better-balanced filling strategies were used</a:t>
            </a:r>
            <a:endParaRPr lang="en-SG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DDC3FF-39E7-5898-1F86-33C7616A05BA}"/>
              </a:ext>
            </a:extLst>
          </p:cNvPr>
          <p:cNvSpPr txBox="1"/>
          <p:nvPr/>
        </p:nvSpPr>
        <p:spPr>
          <a:xfrm>
            <a:off x="2499764" y="2637851"/>
            <a:ext cx="9116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600" dirty="0">
                <a:latin typeface="Arial" panose="020B0604020202020204" pitchFamily="34" charset="0"/>
                <a:cs typeface="Arial" panose="020B0604020202020204" pitchFamily="34" charset="0"/>
              </a:rPr>
              <a:t> Retrospective analysis: O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ptimal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filling strategies for the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Lancang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reservoir system</a:t>
            </a:r>
            <a:endParaRPr lang="en-SG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5F6522D-F5C3-DF26-3B02-3D2BA49729F3}"/>
              </a:ext>
            </a:extLst>
          </p:cNvPr>
          <p:cNvSpPr txBox="1"/>
          <p:nvPr/>
        </p:nvSpPr>
        <p:spPr>
          <a:xfrm>
            <a:off x="2565947" y="4123486"/>
            <a:ext cx="90162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76325" algn="l"/>
              </a:tabLst>
            </a:pPr>
            <a:r>
              <a:rPr lang="en-SG" sz="1600" dirty="0">
                <a:latin typeface="Arial" panose="020B0604020202020204" pitchFamily="34" charset="0"/>
                <a:cs typeface="Arial" panose="020B0604020202020204" pitchFamily="34" charset="0"/>
              </a:rPr>
              <a:t>Limitations:	Filling strategies are characterized by only 2 storage values/year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38BB41-C20E-EDE4-2DD0-2EFABC1D871E}"/>
              </a:ext>
            </a:extLst>
          </p:cNvPr>
          <p:cNvSpPr txBox="1"/>
          <p:nvPr/>
        </p:nvSpPr>
        <p:spPr>
          <a:xfrm>
            <a:off x="2584998" y="5252682"/>
            <a:ext cx="90308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600" dirty="0">
                <a:latin typeface="Arial" panose="020B0604020202020204" pitchFamily="34" charset="0"/>
                <a:cs typeface="Arial" panose="020B0604020202020204" pitchFamily="34" charset="0"/>
              </a:rPr>
              <a:t>Approach is ready to be transferred to other dam systems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27D113A-7730-B235-5D05-DF431C6333A2}"/>
              </a:ext>
            </a:extLst>
          </p:cNvPr>
          <p:cNvSpPr txBox="1"/>
          <p:nvPr/>
        </p:nvSpPr>
        <p:spPr>
          <a:xfrm>
            <a:off x="4793632" y="1595793"/>
            <a:ext cx="6822213" cy="360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Able to explore a large number of alternative filling strategies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7EA9B90-69DF-7847-ED6A-32EE75782B77}"/>
              </a:ext>
            </a:extLst>
          </p:cNvPr>
          <p:cNvSpPr txBox="1"/>
          <p:nvPr/>
        </p:nvSpPr>
        <p:spPr>
          <a:xfrm>
            <a:off x="3639013" y="4470674"/>
            <a:ext cx="742469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/>
            <a:r>
              <a:rPr lang="en-SG" sz="1600" dirty="0">
                <a:latin typeface="Arial" panose="020B0604020202020204" pitchFamily="34" charset="0"/>
                <a:cs typeface="Arial" panose="020B0604020202020204" pitchFamily="34" charset="0"/>
              </a:rPr>
              <a:t>Uncertainties from hydrological model (input and calibration)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E608B8F-B43B-CDAC-EF71-40492B7595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341" y="3818688"/>
            <a:ext cx="952500" cy="9525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C0E9086-5E9A-CAF2-69B8-A285DADB30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7341" y="973356"/>
            <a:ext cx="952500" cy="9525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C31346F-270C-87CF-9C67-33062FB29C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7341" y="2340867"/>
            <a:ext cx="952500" cy="9525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9F2BE66-80B1-F885-220A-3A1D2F6191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7341" y="4919499"/>
            <a:ext cx="952500" cy="9525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82AFB2D-36BF-D2B2-1C01-535317C38EC3}"/>
              </a:ext>
            </a:extLst>
          </p:cNvPr>
          <p:cNvSpPr txBox="1"/>
          <p:nvPr/>
        </p:nvSpPr>
        <p:spPr>
          <a:xfrm>
            <a:off x="4793632" y="1958398"/>
            <a:ext cx="6822213" cy="360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Applicable to future dams</a:t>
            </a:r>
          </a:p>
        </p:txBody>
      </p:sp>
    </p:spTree>
    <p:extLst>
      <p:ext uri="{BB962C8B-B14F-4D97-AF65-F5344CB8AC3E}">
        <p14:creationId xmlns:p14="http://schemas.microsoft.com/office/powerpoint/2010/main" val="1563274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10" grpId="0"/>
      <p:bldP spid="11" grpId="0"/>
      <p:bldP spid="12" grpId="0"/>
      <p:bldP spid="1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peech Bubble: Rectangle with Corners Rounded 101">
            <a:extLst>
              <a:ext uri="{FF2B5EF4-FFF2-40B4-BE49-F238E27FC236}">
                <a16:creationId xmlns:a16="http://schemas.microsoft.com/office/drawing/2014/main" id="{498BAD2F-ED03-558A-3802-9046146388CA}"/>
              </a:ext>
            </a:extLst>
          </p:cNvPr>
          <p:cNvSpPr/>
          <p:nvPr/>
        </p:nvSpPr>
        <p:spPr>
          <a:xfrm>
            <a:off x="5090993" y="2075582"/>
            <a:ext cx="3068766" cy="1007862"/>
          </a:xfrm>
          <a:prstGeom prst="wedgeRoundRectCallout">
            <a:avLst>
              <a:gd name="adj1" fmla="val -17210"/>
              <a:gd name="adj2" fmla="val 27372"/>
              <a:gd name="adj3" fmla="val 16667"/>
            </a:avLst>
          </a:prstGeom>
          <a:solidFill>
            <a:schemeClr val="bg1">
              <a:lumMod val="95000"/>
            </a:schemeClr>
          </a:soli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approach for inferring reservoir storage from satellite images including an algorithm for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removing cloud effects</a:t>
            </a:r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12F34050-B313-E7C3-F59A-E3C00D74F635}"/>
              </a:ext>
            </a:extLst>
          </p:cNvPr>
          <p:cNvSpPr/>
          <p:nvPr/>
        </p:nvSpPr>
        <p:spPr>
          <a:xfrm>
            <a:off x="627835" y="2275366"/>
            <a:ext cx="648314" cy="648314"/>
          </a:xfrm>
          <a:prstGeom prst="ellipse">
            <a:avLst/>
          </a:prstGeom>
          <a:gradFill>
            <a:gsLst>
              <a:gs pos="40000">
                <a:schemeClr val="accent1">
                  <a:lumMod val="75000"/>
                </a:schemeClr>
              </a:gs>
              <a:gs pos="60000">
                <a:srgbClr val="44C4C5"/>
              </a:gs>
              <a:gs pos="80000">
                <a:srgbClr val="00989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32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Speech Bubble: Rectangle with Corners Rounded 104">
            <a:extLst>
              <a:ext uri="{FF2B5EF4-FFF2-40B4-BE49-F238E27FC236}">
                <a16:creationId xmlns:a16="http://schemas.microsoft.com/office/drawing/2014/main" id="{49DEC510-E6E6-6059-F04D-9836C1E6E006}"/>
              </a:ext>
            </a:extLst>
          </p:cNvPr>
          <p:cNvSpPr/>
          <p:nvPr/>
        </p:nvSpPr>
        <p:spPr>
          <a:xfrm>
            <a:off x="5098543" y="3429000"/>
            <a:ext cx="3061215" cy="1015547"/>
          </a:xfrm>
          <a:prstGeom prst="wedgeRoundRectCallout">
            <a:avLst>
              <a:gd name="adj1" fmla="val -17210"/>
              <a:gd name="adj2" fmla="val 27372"/>
              <a:gd name="adj3" fmla="val 16667"/>
            </a:avLst>
          </a:prstGeom>
          <a:solidFill>
            <a:schemeClr val="bg1">
              <a:lumMod val="95000"/>
            </a:schemeClr>
          </a:soli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approach for calibrating hydrological models using satellite data only with the support of GSA</a:t>
            </a:r>
            <a:endParaRPr lang="en-US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6BCFC205-22AE-93F7-4CDA-577EA962A0F3}"/>
              </a:ext>
            </a:extLst>
          </p:cNvPr>
          <p:cNvSpPr/>
          <p:nvPr/>
        </p:nvSpPr>
        <p:spPr>
          <a:xfrm>
            <a:off x="627913" y="3652964"/>
            <a:ext cx="650343" cy="650343"/>
          </a:xfrm>
          <a:prstGeom prst="ellipse">
            <a:avLst/>
          </a:prstGeom>
          <a:gradFill flip="none" rotWithShape="1">
            <a:gsLst>
              <a:gs pos="25000">
                <a:srgbClr val="006766">
                  <a:lumMod val="90000"/>
                  <a:lumOff val="10000"/>
                </a:srgbClr>
              </a:gs>
              <a:gs pos="85000">
                <a:schemeClr val="accent2">
                  <a:lumMod val="99000"/>
                  <a:lumOff val="1000"/>
                </a:schemeClr>
              </a:gs>
              <a:gs pos="6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32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86BA1A6E-A093-10D7-3201-91BC327844DA}"/>
              </a:ext>
            </a:extLst>
          </p:cNvPr>
          <p:cNvSpPr/>
          <p:nvPr/>
        </p:nvSpPr>
        <p:spPr>
          <a:xfrm>
            <a:off x="626621" y="5017343"/>
            <a:ext cx="650343" cy="650343"/>
          </a:xfrm>
          <a:prstGeom prst="ellipse">
            <a:avLst/>
          </a:prstGeom>
          <a:gradFill>
            <a:gsLst>
              <a:gs pos="50000">
                <a:schemeClr val="accent1">
                  <a:lumMod val="75000"/>
                </a:schemeClr>
              </a:gs>
              <a:gs pos="75000">
                <a:srgbClr val="BC455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32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4E18D3-BEC5-80A8-3E7F-83212CC6CE89}"/>
              </a:ext>
            </a:extLst>
          </p:cNvPr>
          <p:cNvSpPr txBox="1">
            <a:spLocks/>
          </p:cNvSpPr>
          <p:nvPr/>
        </p:nvSpPr>
        <p:spPr>
          <a:xfrm>
            <a:off x="474919" y="354754"/>
            <a:ext cx="11405192" cy="49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spc="-7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Using Satellite Observations to </a:t>
            </a:r>
            <a:r>
              <a:rPr lang="en-US" sz="2200" spc="5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Address Power Asymmetries </a:t>
            </a:r>
            <a:r>
              <a:rPr lang="en-US" sz="2200" spc="-5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 Transboundary River Basins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A9A73DF-100D-28E0-94DA-C72BE8125A85}"/>
              </a:ext>
            </a:extLst>
          </p:cNvPr>
          <p:cNvSpPr txBox="1">
            <a:spLocks/>
          </p:cNvSpPr>
          <p:nvPr/>
        </p:nvSpPr>
        <p:spPr>
          <a:xfrm>
            <a:off x="1654244" y="1346753"/>
            <a:ext cx="3068311" cy="49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400" spc="-5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Problems</a:t>
            </a:r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B4115E90-849D-FC9D-786E-2532CC119C90}"/>
              </a:ext>
            </a:extLst>
          </p:cNvPr>
          <p:cNvSpPr/>
          <p:nvPr/>
        </p:nvSpPr>
        <p:spPr>
          <a:xfrm>
            <a:off x="1661929" y="4809875"/>
            <a:ext cx="3068311" cy="1015547"/>
          </a:xfrm>
          <a:prstGeom prst="wedgeRoundRectCallout">
            <a:avLst>
              <a:gd name="adj1" fmla="val -17210"/>
              <a:gd name="adj2" fmla="val 27372"/>
              <a:gd name="adj3" fmla="val 16667"/>
            </a:avLst>
          </a:prstGeom>
          <a:solidFill>
            <a:schemeClr val="bg1">
              <a:lumMod val="95000"/>
            </a:schemeClr>
          </a:soli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Demand to find reservoir filling strategies which can balance benefits and impacts of the reservoir impoundment  </a:t>
            </a: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3A5F4C5C-CF76-1E51-6E9D-D2CAB79CA6E7}"/>
              </a:ext>
            </a:extLst>
          </p:cNvPr>
          <p:cNvSpPr/>
          <p:nvPr/>
        </p:nvSpPr>
        <p:spPr>
          <a:xfrm>
            <a:off x="1661928" y="2067897"/>
            <a:ext cx="3068311" cy="1015547"/>
          </a:xfrm>
          <a:prstGeom prst="wedgeRoundRectCallout">
            <a:avLst>
              <a:gd name="adj1" fmla="val -17210"/>
              <a:gd name="adj2" fmla="val 27372"/>
              <a:gd name="adj3" fmla="val 16667"/>
            </a:avLst>
          </a:prstGeom>
          <a:solidFill>
            <a:schemeClr val="bg1">
              <a:lumMod val="95000"/>
            </a:schemeClr>
          </a:soli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Lack of information on 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reservoir operations in transboundary river basins</a:t>
            </a: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8C112EF2-2CC9-71DA-CA12-C01E643DD951}"/>
              </a:ext>
            </a:extLst>
          </p:cNvPr>
          <p:cNvSpPr/>
          <p:nvPr/>
        </p:nvSpPr>
        <p:spPr>
          <a:xfrm>
            <a:off x="1654244" y="3434428"/>
            <a:ext cx="3068311" cy="1015547"/>
          </a:xfrm>
          <a:prstGeom prst="wedgeRoundRectCallout">
            <a:avLst>
              <a:gd name="adj1" fmla="val -17210"/>
              <a:gd name="adj2" fmla="val 27372"/>
              <a:gd name="adj3" fmla="val 16667"/>
            </a:avLst>
          </a:prstGeom>
          <a:solidFill>
            <a:schemeClr val="bg1">
              <a:lumMod val="95000"/>
            </a:schemeClr>
          </a:soli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Lack of in-situ data for 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calibrating hydrological models 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poorly gauged and heavily regulated basins</a:t>
            </a: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1331ED8A-1AA5-CFEE-B3F1-99DF3090D3C3}"/>
              </a:ext>
            </a:extLst>
          </p:cNvPr>
          <p:cNvSpPr/>
          <p:nvPr/>
        </p:nvSpPr>
        <p:spPr>
          <a:xfrm>
            <a:off x="5090993" y="4805061"/>
            <a:ext cx="3068765" cy="1015548"/>
          </a:xfrm>
          <a:prstGeom prst="wedgeRoundRectCallout">
            <a:avLst>
              <a:gd name="adj1" fmla="val -17210"/>
              <a:gd name="adj2" fmla="val 27372"/>
              <a:gd name="adj3" fmla="val 16667"/>
            </a:avLst>
          </a:prstGeom>
          <a:solidFill>
            <a:schemeClr val="bg1">
              <a:lumMod val="95000"/>
            </a:schemeClr>
          </a:soli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simulation-optimization </a:t>
            </a:r>
          </a:p>
          <a:p>
            <a:pPr algn="ctr"/>
            <a:r>
              <a:rPr lang="en-SG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approach for optimizing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reservoir filling strategies</a:t>
            </a:r>
            <a:r>
              <a:rPr lang="en-SG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peech Bubble: Rectangle with Corners Rounded 13">
            <a:extLst>
              <a:ext uri="{FF2B5EF4-FFF2-40B4-BE49-F238E27FC236}">
                <a16:creationId xmlns:a16="http://schemas.microsoft.com/office/drawing/2014/main" id="{CA4DA088-34B7-1105-45BB-803492C5B3DA}"/>
              </a:ext>
            </a:extLst>
          </p:cNvPr>
          <p:cNvSpPr/>
          <p:nvPr/>
        </p:nvSpPr>
        <p:spPr>
          <a:xfrm>
            <a:off x="8520511" y="4809875"/>
            <a:ext cx="3068765" cy="1015548"/>
          </a:xfrm>
          <a:prstGeom prst="wedgeRoundRectCallout">
            <a:avLst>
              <a:gd name="adj1" fmla="val -17210"/>
              <a:gd name="adj2" fmla="val 27372"/>
              <a:gd name="adj3" fmla="val 16667"/>
            </a:avLst>
          </a:prstGeom>
          <a:solidFill>
            <a:schemeClr val="bg1">
              <a:lumMod val="95000"/>
            </a:schemeClr>
          </a:soli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much upstream and downstream would have gained and lost if better-balanced strategies were used</a:t>
            </a:r>
          </a:p>
        </p:txBody>
      </p:sp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1682C740-A7A9-1F3D-1F38-3B1FE9E98523}"/>
              </a:ext>
            </a:extLst>
          </p:cNvPr>
          <p:cNvSpPr/>
          <p:nvPr/>
        </p:nvSpPr>
        <p:spPr>
          <a:xfrm>
            <a:off x="8517989" y="2067896"/>
            <a:ext cx="3068765" cy="1015548"/>
          </a:xfrm>
          <a:prstGeom prst="wedgeRoundRectCallout">
            <a:avLst>
              <a:gd name="adj1" fmla="val -17210"/>
              <a:gd name="adj2" fmla="val 27372"/>
              <a:gd name="adj3" fmla="val 16667"/>
            </a:avLst>
          </a:prstGeom>
          <a:solidFill>
            <a:schemeClr val="bg1">
              <a:lumMod val="95000"/>
            </a:schemeClr>
          </a:soli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13-year history of reservoir operations in the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Lancang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basin,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filing strategy, operating rule and downstream flow alterations</a:t>
            </a:r>
          </a:p>
        </p:txBody>
      </p:sp>
      <p:sp>
        <p:nvSpPr>
          <p:cNvPr id="16" name="Speech Bubble: Rectangle with Corners Rounded 15">
            <a:extLst>
              <a:ext uri="{FF2B5EF4-FFF2-40B4-BE49-F238E27FC236}">
                <a16:creationId xmlns:a16="http://schemas.microsoft.com/office/drawing/2014/main" id="{456BB09F-57FE-EBCF-68E5-26C308862223}"/>
              </a:ext>
            </a:extLst>
          </p:cNvPr>
          <p:cNvSpPr/>
          <p:nvPr/>
        </p:nvSpPr>
        <p:spPr>
          <a:xfrm>
            <a:off x="8517988" y="3428999"/>
            <a:ext cx="3068765" cy="1015548"/>
          </a:xfrm>
          <a:prstGeom prst="wedgeRoundRectCallout">
            <a:avLst>
              <a:gd name="adj1" fmla="val -17210"/>
              <a:gd name="adj2" fmla="val 27372"/>
              <a:gd name="adj3" fmla="val 16667"/>
            </a:avLst>
          </a:prstGeom>
          <a:solidFill>
            <a:schemeClr val="bg1">
              <a:lumMod val="95000"/>
            </a:schemeClr>
          </a:soli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GSA reveals a strong co-dependence between hydraulic model parameter and performance metrics when co-calibrating 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EC484FE-277E-D992-516A-287E40B3D3C6}"/>
              </a:ext>
            </a:extLst>
          </p:cNvPr>
          <p:cNvGrpSpPr/>
          <p:nvPr/>
        </p:nvGrpSpPr>
        <p:grpSpPr>
          <a:xfrm>
            <a:off x="5098543" y="1318536"/>
            <a:ext cx="3061215" cy="610126"/>
            <a:chOff x="5098543" y="1318536"/>
            <a:chExt cx="3061215" cy="610126"/>
          </a:xfrm>
        </p:grpSpPr>
        <p:sp>
          <p:nvSpPr>
            <p:cNvPr id="8" name="Title 1">
              <a:extLst>
                <a:ext uri="{FF2B5EF4-FFF2-40B4-BE49-F238E27FC236}">
                  <a16:creationId xmlns:a16="http://schemas.microsoft.com/office/drawing/2014/main" id="{25A99B30-FB87-427A-CF01-5F7CE7473D84}"/>
                </a:ext>
              </a:extLst>
            </p:cNvPr>
            <p:cNvSpPr txBox="1">
              <a:spLocks/>
            </p:cNvSpPr>
            <p:nvPr/>
          </p:nvSpPr>
          <p:spPr>
            <a:xfrm>
              <a:off x="5098543" y="1318536"/>
              <a:ext cx="3061215" cy="2646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400" spc="-7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Solutions</a:t>
              </a:r>
            </a:p>
          </p:txBody>
        </p:sp>
        <p:sp>
          <p:nvSpPr>
            <p:cNvPr id="17" name="Title 1">
              <a:extLst>
                <a:ext uri="{FF2B5EF4-FFF2-40B4-BE49-F238E27FC236}">
                  <a16:creationId xmlns:a16="http://schemas.microsoft.com/office/drawing/2014/main" id="{0D471C95-4187-50EA-5BCF-133567BB3FDE}"/>
                </a:ext>
              </a:extLst>
            </p:cNvPr>
            <p:cNvSpPr txBox="1">
              <a:spLocks/>
            </p:cNvSpPr>
            <p:nvPr/>
          </p:nvSpPr>
          <p:spPr>
            <a:xfrm>
              <a:off x="5098543" y="1567950"/>
              <a:ext cx="3061215" cy="3607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400" spc="-7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Methodological Contributions</a:t>
              </a:r>
              <a:endParaRPr lang="en-US" sz="1400" spc="-5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A1FB6A0E-C1C8-3249-305A-183EED010C2D}"/>
                </a:ext>
              </a:extLst>
            </p:cNvPr>
            <p:cNvCxnSpPr>
              <a:cxnSpLocks/>
            </p:cNvCxnSpPr>
            <p:nvPr/>
          </p:nvCxnSpPr>
          <p:spPr>
            <a:xfrm>
              <a:off x="5524500" y="1583513"/>
              <a:ext cx="2635258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76EFF60-3715-BA4C-9DA9-06AD703BF494}"/>
              </a:ext>
            </a:extLst>
          </p:cNvPr>
          <p:cNvGrpSpPr/>
          <p:nvPr/>
        </p:nvGrpSpPr>
        <p:grpSpPr>
          <a:xfrm>
            <a:off x="8517988" y="1282483"/>
            <a:ext cx="3426995" cy="592421"/>
            <a:chOff x="8517988" y="1282483"/>
            <a:chExt cx="3426995" cy="592421"/>
          </a:xfrm>
        </p:grpSpPr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1EACA95D-7EF4-68A1-31A3-798E912385D6}"/>
                </a:ext>
              </a:extLst>
            </p:cNvPr>
            <p:cNvSpPr txBox="1">
              <a:spLocks/>
            </p:cNvSpPr>
            <p:nvPr/>
          </p:nvSpPr>
          <p:spPr>
            <a:xfrm>
              <a:off x="8517988" y="1282483"/>
              <a:ext cx="3068765" cy="3245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400" spc="-5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Findings</a:t>
              </a:r>
            </a:p>
          </p:txBody>
        </p:sp>
        <p:sp>
          <p:nvSpPr>
            <p:cNvPr id="18" name="Title 1">
              <a:extLst>
                <a:ext uri="{FF2B5EF4-FFF2-40B4-BE49-F238E27FC236}">
                  <a16:creationId xmlns:a16="http://schemas.microsoft.com/office/drawing/2014/main" id="{EA15456E-F4EF-B663-3E05-4C5A4602D812}"/>
                </a:ext>
              </a:extLst>
            </p:cNvPr>
            <p:cNvSpPr txBox="1">
              <a:spLocks/>
            </p:cNvSpPr>
            <p:nvPr/>
          </p:nvSpPr>
          <p:spPr>
            <a:xfrm>
              <a:off x="8517988" y="1622449"/>
              <a:ext cx="3426995" cy="2524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400" spc="-5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Knowledge Contributions</a:t>
              </a: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F8704BA8-6752-B3F6-916A-4CF410FEB72F}"/>
                </a:ext>
              </a:extLst>
            </p:cNvPr>
            <p:cNvCxnSpPr>
              <a:cxnSpLocks/>
            </p:cNvCxnSpPr>
            <p:nvPr/>
          </p:nvCxnSpPr>
          <p:spPr>
            <a:xfrm>
              <a:off x="9020175" y="1583212"/>
              <a:ext cx="256671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5" name="Slide Number Placeholder 3">
            <a:extLst>
              <a:ext uri="{FF2B5EF4-FFF2-40B4-BE49-F238E27FC236}">
                <a16:creationId xmlns:a16="http://schemas.microsoft.com/office/drawing/2014/main" id="{3A0BAC36-DF84-B376-A13C-5EC8FACA8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43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041C0C-DB0D-9EFD-A420-2F3ED59D03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2041" y="1100439"/>
            <a:ext cx="952500" cy="952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05DEAC7-4D93-0AA6-3DE5-1C9DAFD30C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9616" y="1136674"/>
            <a:ext cx="9525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078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  <p:bldP spid="100" grpId="0" animBg="1"/>
      <p:bldP spid="105" grpId="0" animBg="1"/>
      <p:bldP spid="98" grpId="0" animBg="1"/>
      <p:bldP spid="99" grpId="0" animBg="1"/>
      <p:bldP spid="4" grpId="0" animBg="1"/>
      <p:bldP spid="6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peech Bubble: Rectangle with Corners Rounded 101">
            <a:extLst>
              <a:ext uri="{FF2B5EF4-FFF2-40B4-BE49-F238E27FC236}">
                <a16:creationId xmlns:a16="http://schemas.microsoft.com/office/drawing/2014/main" id="{498BAD2F-ED03-558A-3802-9046146388CA}"/>
              </a:ext>
            </a:extLst>
          </p:cNvPr>
          <p:cNvSpPr/>
          <p:nvPr/>
        </p:nvSpPr>
        <p:spPr>
          <a:xfrm>
            <a:off x="6812209" y="2075582"/>
            <a:ext cx="3068766" cy="1007862"/>
          </a:xfrm>
          <a:prstGeom prst="wedgeRoundRectCallout">
            <a:avLst>
              <a:gd name="adj1" fmla="val -17210"/>
              <a:gd name="adj2" fmla="val 27372"/>
              <a:gd name="adj3" fmla="val 16667"/>
            </a:avLst>
          </a:prstGeom>
          <a:solidFill>
            <a:schemeClr val="bg1">
              <a:lumMod val="95000"/>
            </a:schemeClr>
          </a:soli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real-time monitoring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tool for reservoir operations</a:t>
            </a:r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12F34050-B313-E7C3-F59A-E3C00D74F635}"/>
              </a:ext>
            </a:extLst>
          </p:cNvPr>
          <p:cNvSpPr/>
          <p:nvPr/>
        </p:nvSpPr>
        <p:spPr>
          <a:xfrm>
            <a:off x="2349051" y="2275366"/>
            <a:ext cx="648314" cy="648314"/>
          </a:xfrm>
          <a:prstGeom prst="ellipse">
            <a:avLst/>
          </a:prstGeom>
          <a:gradFill>
            <a:gsLst>
              <a:gs pos="40000">
                <a:schemeClr val="accent1">
                  <a:lumMod val="75000"/>
                </a:schemeClr>
              </a:gs>
              <a:gs pos="60000">
                <a:srgbClr val="44C4C5"/>
              </a:gs>
              <a:gs pos="80000">
                <a:srgbClr val="00989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32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Speech Bubble: Rectangle with Corners Rounded 104">
            <a:extLst>
              <a:ext uri="{FF2B5EF4-FFF2-40B4-BE49-F238E27FC236}">
                <a16:creationId xmlns:a16="http://schemas.microsoft.com/office/drawing/2014/main" id="{49DEC510-E6E6-6059-F04D-9836C1E6E006}"/>
              </a:ext>
            </a:extLst>
          </p:cNvPr>
          <p:cNvSpPr/>
          <p:nvPr/>
        </p:nvSpPr>
        <p:spPr>
          <a:xfrm>
            <a:off x="6819759" y="3429000"/>
            <a:ext cx="3061215" cy="1015547"/>
          </a:xfrm>
          <a:prstGeom prst="wedgeRoundRectCallout">
            <a:avLst>
              <a:gd name="adj1" fmla="val -17210"/>
              <a:gd name="adj2" fmla="val 27372"/>
              <a:gd name="adj3" fmla="val 16667"/>
            </a:avLst>
          </a:prstGeom>
          <a:solidFill>
            <a:schemeClr val="bg1">
              <a:lumMod val="95000"/>
            </a:schemeClr>
          </a:soli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database of remote-sensed 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river discharge</a:t>
            </a:r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6BCFC205-22AE-93F7-4CDA-577EA962A0F3}"/>
              </a:ext>
            </a:extLst>
          </p:cNvPr>
          <p:cNvSpPr/>
          <p:nvPr/>
        </p:nvSpPr>
        <p:spPr>
          <a:xfrm>
            <a:off x="2349129" y="3652964"/>
            <a:ext cx="650343" cy="650343"/>
          </a:xfrm>
          <a:prstGeom prst="ellipse">
            <a:avLst/>
          </a:prstGeom>
          <a:gradFill flip="none" rotWithShape="1">
            <a:gsLst>
              <a:gs pos="25000">
                <a:srgbClr val="006766">
                  <a:lumMod val="90000"/>
                  <a:lumOff val="10000"/>
                </a:srgbClr>
              </a:gs>
              <a:gs pos="85000">
                <a:schemeClr val="accent2">
                  <a:lumMod val="99000"/>
                  <a:lumOff val="1000"/>
                </a:schemeClr>
              </a:gs>
              <a:gs pos="6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32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86BA1A6E-A093-10D7-3201-91BC327844DA}"/>
              </a:ext>
            </a:extLst>
          </p:cNvPr>
          <p:cNvSpPr/>
          <p:nvPr/>
        </p:nvSpPr>
        <p:spPr>
          <a:xfrm>
            <a:off x="2347837" y="5017343"/>
            <a:ext cx="650343" cy="650343"/>
          </a:xfrm>
          <a:prstGeom prst="ellipse">
            <a:avLst/>
          </a:prstGeom>
          <a:gradFill>
            <a:gsLst>
              <a:gs pos="50000">
                <a:schemeClr val="accent1">
                  <a:lumMod val="75000"/>
                </a:schemeClr>
              </a:gs>
              <a:gs pos="75000">
                <a:srgbClr val="BC455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32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4E18D3-BEC5-80A8-3E7F-83212CC6CE89}"/>
              </a:ext>
            </a:extLst>
          </p:cNvPr>
          <p:cNvSpPr txBox="1">
            <a:spLocks/>
          </p:cNvSpPr>
          <p:nvPr/>
        </p:nvSpPr>
        <p:spPr>
          <a:xfrm>
            <a:off x="474919" y="354754"/>
            <a:ext cx="11405192" cy="49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spc="-7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Using Satellite Observations to </a:t>
            </a:r>
            <a:r>
              <a:rPr lang="en-US" sz="2200" spc="5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Address Power Asymmetries </a:t>
            </a:r>
            <a:r>
              <a:rPr lang="en-US" sz="2200" spc="-5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 Transboundary River Basins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A9A73DF-100D-28E0-94DA-C72BE8125A85}"/>
              </a:ext>
            </a:extLst>
          </p:cNvPr>
          <p:cNvSpPr txBox="1">
            <a:spLocks/>
          </p:cNvSpPr>
          <p:nvPr/>
        </p:nvSpPr>
        <p:spPr>
          <a:xfrm>
            <a:off x="3375460" y="1346753"/>
            <a:ext cx="3068311" cy="49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SG" sz="1400" spc="-7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Improvement</a:t>
            </a:r>
            <a:r>
              <a:rPr lang="en-US" sz="1400" spc="-7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Directions</a:t>
            </a:r>
            <a:endParaRPr lang="en-US" sz="1400" spc="-5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3A5F4C5C-CF76-1E51-6E9D-D2CAB79CA6E7}"/>
              </a:ext>
            </a:extLst>
          </p:cNvPr>
          <p:cNvSpPr/>
          <p:nvPr/>
        </p:nvSpPr>
        <p:spPr>
          <a:xfrm>
            <a:off x="3383144" y="2067897"/>
            <a:ext cx="3068311" cy="1015547"/>
          </a:xfrm>
          <a:prstGeom prst="wedgeRoundRectCallout">
            <a:avLst>
              <a:gd name="adj1" fmla="val -17210"/>
              <a:gd name="adj2" fmla="val 27372"/>
              <a:gd name="adj3" fmla="val 16667"/>
            </a:avLst>
          </a:prstGeom>
          <a:solidFill>
            <a:schemeClr val="bg1">
              <a:lumMod val="95000"/>
            </a:schemeClr>
          </a:soli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Synthesizing data from multiple satellite missions for a better temporal resolution of reservoir storage time series</a:t>
            </a: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8C112EF2-2CC9-71DA-CA12-C01E643DD951}"/>
              </a:ext>
            </a:extLst>
          </p:cNvPr>
          <p:cNvSpPr/>
          <p:nvPr/>
        </p:nvSpPr>
        <p:spPr>
          <a:xfrm>
            <a:off x="3375460" y="3434428"/>
            <a:ext cx="3068311" cy="1015547"/>
          </a:xfrm>
          <a:prstGeom prst="wedgeRoundRectCallout">
            <a:avLst>
              <a:gd name="adj1" fmla="val -17210"/>
              <a:gd name="adj2" fmla="val 27372"/>
              <a:gd name="adj3" fmla="val 16667"/>
            </a:avLst>
          </a:prstGeom>
          <a:solidFill>
            <a:schemeClr val="bg1">
              <a:lumMod val="95000"/>
            </a:schemeClr>
          </a:soli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new approach for river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cross-sections construction, 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 is applicable to more locations along river network</a:t>
            </a: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1331ED8A-1AA5-CFEE-B3F1-99DF3090D3C3}"/>
              </a:ext>
            </a:extLst>
          </p:cNvPr>
          <p:cNvSpPr/>
          <p:nvPr/>
        </p:nvSpPr>
        <p:spPr>
          <a:xfrm>
            <a:off x="6812209" y="4805061"/>
            <a:ext cx="3068765" cy="1015548"/>
          </a:xfrm>
          <a:prstGeom prst="wedgeRoundRectCallout">
            <a:avLst>
              <a:gd name="adj1" fmla="val -17210"/>
              <a:gd name="adj2" fmla="val 27372"/>
              <a:gd name="adj3" fmla="val 16667"/>
            </a:avLst>
          </a:prstGeom>
          <a:solidFill>
            <a:schemeClr val="bg1">
              <a:lumMod val="95000"/>
            </a:schemeClr>
          </a:soli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Designing filling strategies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planned dams under the 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impact of climate change</a:t>
            </a:r>
          </a:p>
        </p:txBody>
      </p:sp>
      <p:sp>
        <p:nvSpPr>
          <p:cNvPr id="35" name="Slide Number Placeholder 3">
            <a:extLst>
              <a:ext uri="{FF2B5EF4-FFF2-40B4-BE49-F238E27FC236}">
                <a16:creationId xmlns:a16="http://schemas.microsoft.com/office/drawing/2014/main" id="{3A0BAC36-DF84-B376-A13C-5EC8FACA8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44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595C19-D164-C626-0F1C-36B974E31CBF}"/>
              </a:ext>
            </a:extLst>
          </p:cNvPr>
          <p:cNvSpPr txBox="1">
            <a:spLocks/>
          </p:cNvSpPr>
          <p:nvPr/>
        </p:nvSpPr>
        <p:spPr>
          <a:xfrm>
            <a:off x="6812209" y="1346753"/>
            <a:ext cx="3068311" cy="49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400" spc="-5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Application Directions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F474CB5-1366-9FBB-4DCC-3876F8F1E3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6409" y="1109027"/>
            <a:ext cx="952500" cy="952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B0EFBD5-F683-60CD-103C-BBCE9C4769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0235" y="1128077"/>
            <a:ext cx="9525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366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  <p:bldP spid="105" grpId="0" animBg="1"/>
      <p:bldP spid="4" grpId="0" animBg="1"/>
      <p:bldP spid="10" grpId="0" animBg="1"/>
      <p:bldP spid="11" grpId="0" animBg="1"/>
      <p:bldP spid="12" grpId="0" animBg="1"/>
      <p:bldP spid="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300161A-A732-EDCC-AF16-ECE9681B0E5F}"/>
              </a:ext>
            </a:extLst>
          </p:cNvPr>
          <p:cNvSpPr txBox="1">
            <a:spLocks/>
          </p:cNvSpPr>
          <p:nvPr/>
        </p:nvSpPr>
        <p:spPr>
          <a:xfrm>
            <a:off x="474919" y="354754"/>
            <a:ext cx="11405192" cy="49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spc="-7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Using Satellite Observations to </a:t>
            </a:r>
            <a:r>
              <a:rPr lang="en-US" sz="2200" spc="5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Address Power Asymmetries </a:t>
            </a:r>
            <a:r>
              <a:rPr lang="en-US" sz="2200" spc="-5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 Transboundary River Basins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71085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45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B71ABC4-947A-8EAF-CC03-29A2A7A27FC6}"/>
              </a:ext>
            </a:extLst>
          </p:cNvPr>
          <p:cNvGrpSpPr/>
          <p:nvPr/>
        </p:nvGrpSpPr>
        <p:grpSpPr>
          <a:xfrm>
            <a:off x="4725093" y="2029002"/>
            <a:ext cx="2741814" cy="2386112"/>
            <a:chOff x="625733" y="2206507"/>
            <a:chExt cx="4558075" cy="3966745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FC22D8C3-9C41-55C2-F57F-A8FFD20E0F30}"/>
                </a:ext>
              </a:extLst>
            </p:cNvPr>
            <p:cNvGrpSpPr/>
            <p:nvPr/>
          </p:nvGrpSpPr>
          <p:grpSpPr>
            <a:xfrm>
              <a:off x="625733" y="2276366"/>
              <a:ext cx="4558075" cy="3896886"/>
              <a:chOff x="779289" y="952451"/>
              <a:chExt cx="5939554" cy="5077965"/>
            </a:xfrm>
          </p:grpSpPr>
          <p:grpSp>
            <p:nvGrpSpPr>
              <p:cNvPr id="90" name="Group 89">
                <a:extLst>
                  <a:ext uri="{FF2B5EF4-FFF2-40B4-BE49-F238E27FC236}">
                    <a16:creationId xmlns:a16="http://schemas.microsoft.com/office/drawing/2014/main" id="{6D9283AA-36E5-4D97-4741-3F149268D5E8}"/>
                  </a:ext>
                </a:extLst>
              </p:cNvPr>
              <p:cNvGrpSpPr/>
              <p:nvPr/>
            </p:nvGrpSpPr>
            <p:grpSpPr>
              <a:xfrm>
                <a:off x="779289" y="1180021"/>
                <a:ext cx="5939554" cy="4850395"/>
                <a:chOff x="1782697" y="1989221"/>
                <a:chExt cx="5939554" cy="4850395"/>
              </a:xfrm>
            </p:grpSpPr>
            <p:sp>
              <p:nvSpPr>
                <p:cNvPr id="150" name="Freeform: Shape 149">
                  <a:extLst>
                    <a:ext uri="{FF2B5EF4-FFF2-40B4-BE49-F238E27FC236}">
                      <a16:creationId xmlns:a16="http://schemas.microsoft.com/office/drawing/2014/main" id="{8BC536E4-315D-9DE0-E432-A54FEC5A0127}"/>
                    </a:ext>
                  </a:extLst>
                </p:cNvPr>
                <p:cNvSpPr/>
                <p:nvPr/>
              </p:nvSpPr>
              <p:spPr>
                <a:xfrm>
                  <a:off x="1788695" y="1989221"/>
                  <a:ext cx="5927558" cy="4363453"/>
                </a:xfrm>
                <a:custGeom>
                  <a:avLst/>
                  <a:gdLst>
                    <a:gd name="connsiteX0" fmla="*/ 0 w 5927558"/>
                    <a:gd name="connsiteY0" fmla="*/ 1732547 h 4363453"/>
                    <a:gd name="connsiteX1" fmla="*/ 1106905 w 5927558"/>
                    <a:gd name="connsiteY1" fmla="*/ 2302042 h 4363453"/>
                    <a:gd name="connsiteX2" fmla="*/ 1499937 w 5927558"/>
                    <a:gd name="connsiteY2" fmla="*/ 2598821 h 4363453"/>
                    <a:gd name="connsiteX3" fmla="*/ 1820779 w 5927558"/>
                    <a:gd name="connsiteY3" fmla="*/ 2863516 h 4363453"/>
                    <a:gd name="connsiteX4" fmla="*/ 2149642 w 5927558"/>
                    <a:gd name="connsiteY4" fmla="*/ 3224463 h 4363453"/>
                    <a:gd name="connsiteX5" fmla="*/ 2614863 w 5927558"/>
                    <a:gd name="connsiteY5" fmla="*/ 3433011 h 4363453"/>
                    <a:gd name="connsiteX6" fmla="*/ 3023937 w 5927558"/>
                    <a:gd name="connsiteY6" fmla="*/ 3705726 h 4363453"/>
                    <a:gd name="connsiteX7" fmla="*/ 3152273 w 5927558"/>
                    <a:gd name="connsiteY7" fmla="*/ 3793958 h 4363453"/>
                    <a:gd name="connsiteX8" fmla="*/ 3360821 w 5927558"/>
                    <a:gd name="connsiteY8" fmla="*/ 4042611 h 4363453"/>
                    <a:gd name="connsiteX9" fmla="*/ 3649579 w 5927558"/>
                    <a:gd name="connsiteY9" fmla="*/ 4363453 h 4363453"/>
                    <a:gd name="connsiteX10" fmla="*/ 4074694 w 5927558"/>
                    <a:gd name="connsiteY10" fmla="*/ 4058653 h 4363453"/>
                    <a:gd name="connsiteX11" fmla="*/ 4491789 w 5927558"/>
                    <a:gd name="connsiteY11" fmla="*/ 3769895 h 4363453"/>
                    <a:gd name="connsiteX12" fmla="*/ 4916905 w 5927558"/>
                    <a:gd name="connsiteY12" fmla="*/ 3481137 h 4363453"/>
                    <a:gd name="connsiteX13" fmla="*/ 5350042 w 5927558"/>
                    <a:gd name="connsiteY13" fmla="*/ 3023937 h 4363453"/>
                    <a:gd name="connsiteX14" fmla="*/ 5927558 w 5927558"/>
                    <a:gd name="connsiteY14" fmla="*/ 2462463 h 4363453"/>
                    <a:gd name="connsiteX15" fmla="*/ 5815263 w 5927558"/>
                    <a:gd name="connsiteY15" fmla="*/ 2342147 h 4363453"/>
                    <a:gd name="connsiteX16" fmla="*/ 5582652 w 5927558"/>
                    <a:gd name="connsiteY16" fmla="*/ 2253916 h 4363453"/>
                    <a:gd name="connsiteX17" fmla="*/ 5157537 w 5927558"/>
                    <a:gd name="connsiteY17" fmla="*/ 1989221 h 4363453"/>
                    <a:gd name="connsiteX18" fmla="*/ 4900863 w 5927558"/>
                    <a:gd name="connsiteY18" fmla="*/ 1764632 h 4363453"/>
                    <a:gd name="connsiteX19" fmla="*/ 4732421 w 5927558"/>
                    <a:gd name="connsiteY19" fmla="*/ 1708484 h 4363453"/>
                    <a:gd name="connsiteX20" fmla="*/ 4539916 w 5927558"/>
                    <a:gd name="connsiteY20" fmla="*/ 1580147 h 4363453"/>
                    <a:gd name="connsiteX21" fmla="*/ 4379494 w 5927558"/>
                    <a:gd name="connsiteY21" fmla="*/ 1403684 h 4363453"/>
                    <a:gd name="connsiteX22" fmla="*/ 4339389 w 5927558"/>
                    <a:gd name="connsiteY22" fmla="*/ 1347537 h 4363453"/>
                    <a:gd name="connsiteX23" fmla="*/ 4211052 w 5927558"/>
                    <a:gd name="connsiteY23" fmla="*/ 1163053 h 4363453"/>
                    <a:gd name="connsiteX24" fmla="*/ 4010526 w 5927558"/>
                    <a:gd name="connsiteY24" fmla="*/ 1082842 h 4363453"/>
                    <a:gd name="connsiteX25" fmla="*/ 3585410 w 5927558"/>
                    <a:gd name="connsiteY25" fmla="*/ 906379 h 4363453"/>
                    <a:gd name="connsiteX26" fmla="*/ 3096126 w 5927558"/>
                    <a:gd name="connsiteY26" fmla="*/ 617621 h 4363453"/>
                    <a:gd name="connsiteX27" fmla="*/ 2831431 w 5927558"/>
                    <a:gd name="connsiteY27" fmla="*/ 288758 h 4363453"/>
                    <a:gd name="connsiteX28" fmla="*/ 2181726 w 5927558"/>
                    <a:gd name="connsiteY28" fmla="*/ 0 h 4363453"/>
                    <a:gd name="connsiteX29" fmla="*/ 0 w 5927558"/>
                    <a:gd name="connsiteY29" fmla="*/ 1732547 h 4363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5927558" h="4363453">
                      <a:moveTo>
                        <a:pt x="0" y="1732547"/>
                      </a:moveTo>
                      <a:lnTo>
                        <a:pt x="1106905" y="2302042"/>
                      </a:lnTo>
                      <a:lnTo>
                        <a:pt x="1499937" y="2598821"/>
                      </a:lnTo>
                      <a:lnTo>
                        <a:pt x="1820779" y="2863516"/>
                      </a:lnTo>
                      <a:lnTo>
                        <a:pt x="2149642" y="3224463"/>
                      </a:lnTo>
                      <a:lnTo>
                        <a:pt x="2614863" y="3433011"/>
                      </a:lnTo>
                      <a:lnTo>
                        <a:pt x="3023937" y="3705726"/>
                      </a:lnTo>
                      <a:lnTo>
                        <a:pt x="3152273" y="3793958"/>
                      </a:lnTo>
                      <a:lnTo>
                        <a:pt x="3360821" y="4042611"/>
                      </a:lnTo>
                      <a:lnTo>
                        <a:pt x="3649579" y="4363453"/>
                      </a:lnTo>
                      <a:lnTo>
                        <a:pt x="4074694" y="4058653"/>
                      </a:lnTo>
                      <a:lnTo>
                        <a:pt x="4491789" y="3769895"/>
                      </a:lnTo>
                      <a:lnTo>
                        <a:pt x="4916905" y="3481137"/>
                      </a:lnTo>
                      <a:lnTo>
                        <a:pt x="5350042" y="3023937"/>
                      </a:lnTo>
                      <a:lnTo>
                        <a:pt x="5927558" y="2462463"/>
                      </a:lnTo>
                      <a:lnTo>
                        <a:pt x="5815263" y="2342147"/>
                      </a:lnTo>
                      <a:lnTo>
                        <a:pt x="5582652" y="2253916"/>
                      </a:lnTo>
                      <a:lnTo>
                        <a:pt x="5157537" y="1989221"/>
                      </a:lnTo>
                      <a:lnTo>
                        <a:pt x="4900863" y="1764632"/>
                      </a:lnTo>
                      <a:lnTo>
                        <a:pt x="4732421" y="1708484"/>
                      </a:lnTo>
                      <a:lnTo>
                        <a:pt x="4539916" y="1580147"/>
                      </a:lnTo>
                      <a:lnTo>
                        <a:pt x="4379494" y="1403684"/>
                      </a:lnTo>
                      <a:lnTo>
                        <a:pt x="4339389" y="1347537"/>
                      </a:lnTo>
                      <a:lnTo>
                        <a:pt x="4211052" y="1163053"/>
                      </a:lnTo>
                      <a:lnTo>
                        <a:pt x="4010526" y="1082842"/>
                      </a:lnTo>
                      <a:lnTo>
                        <a:pt x="3585410" y="906379"/>
                      </a:lnTo>
                      <a:lnTo>
                        <a:pt x="3096126" y="617621"/>
                      </a:lnTo>
                      <a:lnTo>
                        <a:pt x="2831431" y="288758"/>
                      </a:lnTo>
                      <a:lnTo>
                        <a:pt x="2181726" y="0"/>
                      </a:lnTo>
                      <a:lnTo>
                        <a:pt x="0" y="173254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51" name="Freeform: Shape 150">
                  <a:extLst>
                    <a:ext uri="{FF2B5EF4-FFF2-40B4-BE49-F238E27FC236}">
                      <a16:creationId xmlns:a16="http://schemas.microsoft.com/office/drawing/2014/main" id="{40BC5C41-1BD8-8EA3-7BF5-14F978A2B179}"/>
                    </a:ext>
                  </a:extLst>
                </p:cNvPr>
                <p:cNvSpPr/>
                <p:nvPr/>
              </p:nvSpPr>
              <p:spPr>
                <a:xfrm>
                  <a:off x="6689558" y="5470358"/>
                  <a:ext cx="8021" cy="304800"/>
                </a:xfrm>
                <a:custGeom>
                  <a:avLst/>
                  <a:gdLst>
                    <a:gd name="connsiteX0" fmla="*/ 0 w 8021"/>
                    <a:gd name="connsiteY0" fmla="*/ 0 h 304800"/>
                    <a:gd name="connsiteX1" fmla="*/ 8021 w 8021"/>
                    <a:gd name="connsiteY1" fmla="*/ 304800 h 304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021" h="304800">
                      <a:moveTo>
                        <a:pt x="0" y="0"/>
                      </a:moveTo>
                      <a:lnTo>
                        <a:pt x="8021" y="304800"/>
                      </a:lnTo>
                    </a:path>
                  </a:pathLst>
                </a:cu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2" name="Freeform: Shape 151">
                  <a:extLst>
                    <a:ext uri="{FF2B5EF4-FFF2-40B4-BE49-F238E27FC236}">
                      <a16:creationId xmlns:a16="http://schemas.microsoft.com/office/drawing/2014/main" id="{E88AD7E2-57D0-2C66-3F1C-ED78218BB44B}"/>
                    </a:ext>
                  </a:extLst>
                </p:cNvPr>
                <p:cNvSpPr/>
                <p:nvPr/>
              </p:nvSpPr>
              <p:spPr>
                <a:xfrm>
                  <a:off x="6280484" y="5751095"/>
                  <a:ext cx="16042" cy="368968"/>
                </a:xfrm>
                <a:custGeom>
                  <a:avLst/>
                  <a:gdLst>
                    <a:gd name="connsiteX0" fmla="*/ 0 w 16042"/>
                    <a:gd name="connsiteY0" fmla="*/ 0 h 368968"/>
                    <a:gd name="connsiteX1" fmla="*/ 16042 w 16042"/>
                    <a:gd name="connsiteY1" fmla="*/ 368968 h 368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42" h="368968">
                      <a:moveTo>
                        <a:pt x="0" y="0"/>
                      </a:moveTo>
                      <a:lnTo>
                        <a:pt x="16042" y="368968"/>
                      </a:lnTo>
                    </a:path>
                  </a:pathLst>
                </a:cu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3" name="Freeform: Shape 152">
                  <a:extLst>
                    <a:ext uri="{FF2B5EF4-FFF2-40B4-BE49-F238E27FC236}">
                      <a16:creationId xmlns:a16="http://schemas.microsoft.com/office/drawing/2014/main" id="{22DC0D27-0779-7303-5452-FC6E361E8EA5}"/>
                    </a:ext>
                  </a:extLst>
                </p:cNvPr>
                <p:cNvSpPr/>
                <p:nvPr/>
              </p:nvSpPr>
              <p:spPr>
                <a:xfrm>
                  <a:off x="5863389" y="6039782"/>
                  <a:ext cx="0" cy="449179"/>
                </a:xfrm>
                <a:custGeom>
                  <a:avLst/>
                  <a:gdLst>
                    <a:gd name="connsiteX0" fmla="*/ 0 w 0"/>
                    <a:gd name="connsiteY0" fmla="*/ 0 h 449179"/>
                    <a:gd name="connsiteX1" fmla="*/ 0 w 0"/>
                    <a:gd name="connsiteY1" fmla="*/ 449179 h 449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449179">
                      <a:moveTo>
                        <a:pt x="0" y="0"/>
                      </a:moveTo>
                      <a:lnTo>
                        <a:pt x="0" y="449179"/>
                      </a:lnTo>
                    </a:path>
                  </a:pathLst>
                </a:cu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4" name="Freeform: Shape 153">
                  <a:extLst>
                    <a:ext uri="{FF2B5EF4-FFF2-40B4-BE49-F238E27FC236}">
                      <a16:creationId xmlns:a16="http://schemas.microsoft.com/office/drawing/2014/main" id="{2FC45978-F604-0E83-7269-E38DF4945B13}"/>
                    </a:ext>
                  </a:extLst>
                </p:cNvPr>
                <p:cNvSpPr/>
                <p:nvPr/>
              </p:nvSpPr>
              <p:spPr>
                <a:xfrm>
                  <a:off x="7058528" y="5085348"/>
                  <a:ext cx="16042" cy="385010"/>
                </a:xfrm>
                <a:custGeom>
                  <a:avLst/>
                  <a:gdLst>
                    <a:gd name="connsiteX0" fmla="*/ 0 w 16042"/>
                    <a:gd name="connsiteY0" fmla="*/ 0 h 385010"/>
                    <a:gd name="connsiteX1" fmla="*/ 16042 w 16042"/>
                    <a:gd name="connsiteY1" fmla="*/ 385010 h 385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42" h="385010">
                      <a:moveTo>
                        <a:pt x="0" y="0"/>
                      </a:moveTo>
                      <a:lnTo>
                        <a:pt x="16042" y="385010"/>
                      </a:lnTo>
                    </a:path>
                  </a:pathLst>
                </a:cu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B5E9B7B1-DF0E-9DFF-5739-E595BAC385A5}"/>
                    </a:ext>
                  </a:extLst>
                </p:cNvPr>
                <p:cNvSpPr/>
                <p:nvPr/>
              </p:nvSpPr>
              <p:spPr>
                <a:xfrm>
                  <a:off x="7379227" y="4780690"/>
                  <a:ext cx="0" cy="441158"/>
                </a:xfrm>
                <a:custGeom>
                  <a:avLst/>
                  <a:gdLst>
                    <a:gd name="connsiteX0" fmla="*/ 0 w 0"/>
                    <a:gd name="connsiteY0" fmla="*/ 0 h 441158"/>
                    <a:gd name="connsiteX1" fmla="*/ 0 w 0"/>
                    <a:gd name="connsiteY1" fmla="*/ 441158 h 441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441158">
                      <a:moveTo>
                        <a:pt x="0" y="0"/>
                      </a:moveTo>
                      <a:lnTo>
                        <a:pt x="0" y="441158"/>
                      </a:lnTo>
                    </a:path>
                  </a:pathLst>
                </a:cu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6" name="Freeform: Shape 155">
                  <a:extLst>
                    <a:ext uri="{FF2B5EF4-FFF2-40B4-BE49-F238E27FC236}">
                      <a16:creationId xmlns:a16="http://schemas.microsoft.com/office/drawing/2014/main" id="{A4AD8FAF-EC03-CD68-B80A-A1E029ACCFF6}"/>
                    </a:ext>
                  </a:extLst>
                </p:cNvPr>
                <p:cNvSpPr/>
                <p:nvPr/>
              </p:nvSpPr>
              <p:spPr>
                <a:xfrm>
                  <a:off x="3553326" y="4820653"/>
                  <a:ext cx="16042" cy="673768"/>
                </a:xfrm>
                <a:custGeom>
                  <a:avLst/>
                  <a:gdLst>
                    <a:gd name="connsiteX0" fmla="*/ 16042 w 16042"/>
                    <a:gd name="connsiteY0" fmla="*/ 0 h 673768"/>
                    <a:gd name="connsiteX1" fmla="*/ 0 w 16042"/>
                    <a:gd name="connsiteY1" fmla="*/ 673768 h 673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42" h="673768">
                      <a:moveTo>
                        <a:pt x="16042" y="0"/>
                      </a:moveTo>
                      <a:lnTo>
                        <a:pt x="0" y="673768"/>
                      </a:lnTo>
                    </a:path>
                  </a:pathLst>
                </a:cu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7" name="Freeform: Shape 156">
                  <a:extLst>
                    <a:ext uri="{FF2B5EF4-FFF2-40B4-BE49-F238E27FC236}">
                      <a16:creationId xmlns:a16="http://schemas.microsoft.com/office/drawing/2014/main" id="{4A1B3F2A-9822-A95D-5162-B72353775EAD}"/>
                    </a:ext>
                  </a:extLst>
                </p:cNvPr>
                <p:cNvSpPr/>
                <p:nvPr/>
              </p:nvSpPr>
              <p:spPr>
                <a:xfrm>
                  <a:off x="3938337" y="5229726"/>
                  <a:ext cx="8021" cy="537411"/>
                </a:xfrm>
                <a:custGeom>
                  <a:avLst/>
                  <a:gdLst>
                    <a:gd name="connsiteX0" fmla="*/ 8021 w 8021"/>
                    <a:gd name="connsiteY0" fmla="*/ 0 h 537411"/>
                    <a:gd name="connsiteX1" fmla="*/ 0 w 8021"/>
                    <a:gd name="connsiteY1" fmla="*/ 537411 h 537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021" h="537411">
                      <a:moveTo>
                        <a:pt x="8021" y="0"/>
                      </a:moveTo>
                      <a:lnTo>
                        <a:pt x="0" y="537411"/>
                      </a:lnTo>
                    </a:path>
                  </a:pathLst>
                </a:cu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8" name="Freeform: Shape 157">
                  <a:extLst>
                    <a:ext uri="{FF2B5EF4-FFF2-40B4-BE49-F238E27FC236}">
                      <a16:creationId xmlns:a16="http://schemas.microsoft.com/office/drawing/2014/main" id="{B16B8D9D-32F1-C132-47ED-3188782B62C0}"/>
                    </a:ext>
                  </a:extLst>
                </p:cNvPr>
                <p:cNvSpPr/>
                <p:nvPr/>
              </p:nvSpPr>
              <p:spPr>
                <a:xfrm>
                  <a:off x="4339389" y="5398168"/>
                  <a:ext cx="8022" cy="657727"/>
                </a:xfrm>
                <a:custGeom>
                  <a:avLst/>
                  <a:gdLst>
                    <a:gd name="connsiteX0" fmla="*/ 0 w 8022"/>
                    <a:gd name="connsiteY0" fmla="*/ 0 h 657727"/>
                    <a:gd name="connsiteX1" fmla="*/ 8022 w 8022"/>
                    <a:gd name="connsiteY1" fmla="*/ 657727 h 657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022" h="657727">
                      <a:moveTo>
                        <a:pt x="0" y="0"/>
                      </a:moveTo>
                      <a:lnTo>
                        <a:pt x="8022" y="657727"/>
                      </a:lnTo>
                    </a:path>
                  </a:pathLst>
                </a:cu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9" name="Freeform: Shape 158">
                  <a:extLst>
                    <a:ext uri="{FF2B5EF4-FFF2-40B4-BE49-F238E27FC236}">
                      <a16:creationId xmlns:a16="http://schemas.microsoft.com/office/drawing/2014/main" id="{92BE5531-5C04-D1E0-0592-85D45F295D34}"/>
                    </a:ext>
                  </a:extLst>
                </p:cNvPr>
                <p:cNvSpPr/>
                <p:nvPr/>
              </p:nvSpPr>
              <p:spPr>
                <a:xfrm>
                  <a:off x="4724400" y="5654842"/>
                  <a:ext cx="16042" cy="681790"/>
                </a:xfrm>
                <a:custGeom>
                  <a:avLst/>
                  <a:gdLst>
                    <a:gd name="connsiteX0" fmla="*/ 16042 w 16042"/>
                    <a:gd name="connsiteY0" fmla="*/ 0 h 681790"/>
                    <a:gd name="connsiteX1" fmla="*/ 16042 w 16042"/>
                    <a:gd name="connsiteY1" fmla="*/ 0 h 681790"/>
                    <a:gd name="connsiteX2" fmla="*/ 0 w 16042"/>
                    <a:gd name="connsiteY2" fmla="*/ 681790 h 6817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6042" h="681790">
                      <a:moveTo>
                        <a:pt x="16042" y="0"/>
                      </a:moveTo>
                      <a:lnTo>
                        <a:pt x="16042" y="0"/>
                      </a:lnTo>
                      <a:lnTo>
                        <a:pt x="0" y="681790"/>
                      </a:lnTo>
                    </a:path>
                  </a:pathLst>
                </a:cu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0" name="Freeform: Shape 159">
                  <a:extLst>
                    <a:ext uri="{FF2B5EF4-FFF2-40B4-BE49-F238E27FC236}">
                      <a16:creationId xmlns:a16="http://schemas.microsoft.com/office/drawing/2014/main" id="{A1C8A1F7-9B8C-5C95-190E-082D2D8E5066}"/>
                    </a:ext>
                  </a:extLst>
                </p:cNvPr>
                <p:cNvSpPr/>
                <p:nvPr/>
              </p:nvSpPr>
              <p:spPr>
                <a:xfrm>
                  <a:off x="5085347" y="5975542"/>
                  <a:ext cx="16042" cy="609600"/>
                </a:xfrm>
                <a:custGeom>
                  <a:avLst/>
                  <a:gdLst>
                    <a:gd name="connsiteX0" fmla="*/ 16042 w 16042"/>
                    <a:gd name="connsiteY0" fmla="*/ 0 h 609600"/>
                    <a:gd name="connsiteX1" fmla="*/ 0 w 16042"/>
                    <a:gd name="connsiteY1" fmla="*/ 609600 h 60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42" h="609600">
                      <a:moveTo>
                        <a:pt x="16042" y="0"/>
                      </a:moveTo>
                      <a:lnTo>
                        <a:pt x="0" y="609600"/>
                      </a:lnTo>
                    </a:path>
                  </a:pathLst>
                </a:cu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1" name="Freeform: Shape 160">
                  <a:extLst>
                    <a:ext uri="{FF2B5EF4-FFF2-40B4-BE49-F238E27FC236}">
                      <a16:creationId xmlns:a16="http://schemas.microsoft.com/office/drawing/2014/main" id="{A5C2742F-AB3D-6A8F-097A-51A674DA8E2B}"/>
                    </a:ext>
                  </a:extLst>
                </p:cNvPr>
                <p:cNvSpPr/>
                <p:nvPr/>
              </p:nvSpPr>
              <p:spPr>
                <a:xfrm>
                  <a:off x="2831432" y="4251087"/>
                  <a:ext cx="16042" cy="721895"/>
                </a:xfrm>
                <a:custGeom>
                  <a:avLst/>
                  <a:gdLst>
                    <a:gd name="connsiteX0" fmla="*/ 16042 w 16042"/>
                    <a:gd name="connsiteY0" fmla="*/ 0 h 721895"/>
                    <a:gd name="connsiteX1" fmla="*/ 0 w 16042"/>
                    <a:gd name="connsiteY1" fmla="*/ 721895 h 721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42" h="721895">
                      <a:moveTo>
                        <a:pt x="16042" y="0"/>
                      </a:moveTo>
                      <a:lnTo>
                        <a:pt x="0" y="721895"/>
                      </a:lnTo>
                    </a:path>
                  </a:pathLst>
                </a:cu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2" name="Freeform: Shape 161">
                  <a:extLst>
                    <a:ext uri="{FF2B5EF4-FFF2-40B4-BE49-F238E27FC236}">
                      <a16:creationId xmlns:a16="http://schemas.microsoft.com/office/drawing/2014/main" id="{48545C06-C769-105B-7D0A-E02ED4B27C18}"/>
                    </a:ext>
                  </a:extLst>
                </p:cNvPr>
                <p:cNvSpPr/>
                <p:nvPr/>
              </p:nvSpPr>
              <p:spPr>
                <a:xfrm>
                  <a:off x="3192379" y="4539916"/>
                  <a:ext cx="16042" cy="689810"/>
                </a:xfrm>
                <a:custGeom>
                  <a:avLst/>
                  <a:gdLst>
                    <a:gd name="connsiteX0" fmla="*/ 16042 w 16042"/>
                    <a:gd name="connsiteY0" fmla="*/ 0 h 689810"/>
                    <a:gd name="connsiteX1" fmla="*/ 0 w 16042"/>
                    <a:gd name="connsiteY1" fmla="*/ 689810 h 68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42" h="689810">
                      <a:moveTo>
                        <a:pt x="16042" y="0"/>
                      </a:moveTo>
                      <a:lnTo>
                        <a:pt x="0" y="689810"/>
                      </a:lnTo>
                    </a:path>
                  </a:pathLst>
                </a:cu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3" name="Freeform: Shape 162">
                  <a:extLst>
                    <a:ext uri="{FF2B5EF4-FFF2-40B4-BE49-F238E27FC236}">
                      <a16:creationId xmlns:a16="http://schemas.microsoft.com/office/drawing/2014/main" id="{B7C37F81-DEB5-A2C3-4081-30F050438DCD}"/>
                    </a:ext>
                  </a:extLst>
                </p:cNvPr>
                <p:cNvSpPr/>
                <p:nvPr/>
              </p:nvSpPr>
              <p:spPr>
                <a:xfrm>
                  <a:off x="2422358" y="4066674"/>
                  <a:ext cx="16042" cy="609600"/>
                </a:xfrm>
                <a:custGeom>
                  <a:avLst/>
                  <a:gdLst>
                    <a:gd name="connsiteX0" fmla="*/ 16042 w 16042"/>
                    <a:gd name="connsiteY0" fmla="*/ 0 h 609600"/>
                    <a:gd name="connsiteX1" fmla="*/ 0 w 16042"/>
                    <a:gd name="connsiteY1" fmla="*/ 609600 h 60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42" h="609600">
                      <a:moveTo>
                        <a:pt x="16042" y="0"/>
                      </a:moveTo>
                      <a:lnTo>
                        <a:pt x="0" y="609600"/>
                      </a:lnTo>
                    </a:path>
                  </a:pathLst>
                </a:cu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4" name="Freeform: Shape 163">
                  <a:extLst>
                    <a:ext uri="{FF2B5EF4-FFF2-40B4-BE49-F238E27FC236}">
                      <a16:creationId xmlns:a16="http://schemas.microsoft.com/office/drawing/2014/main" id="{614A5F56-AE64-02FB-6DCE-63839C9CCC2E}"/>
                    </a:ext>
                  </a:extLst>
                </p:cNvPr>
                <p:cNvSpPr/>
                <p:nvPr/>
              </p:nvSpPr>
              <p:spPr>
                <a:xfrm>
                  <a:off x="2069432" y="3882189"/>
                  <a:ext cx="16042" cy="537411"/>
                </a:xfrm>
                <a:custGeom>
                  <a:avLst/>
                  <a:gdLst>
                    <a:gd name="connsiteX0" fmla="*/ 16042 w 16042"/>
                    <a:gd name="connsiteY0" fmla="*/ 0 h 537411"/>
                    <a:gd name="connsiteX1" fmla="*/ 0 w 16042"/>
                    <a:gd name="connsiteY1" fmla="*/ 537411 h 537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42" h="537411">
                      <a:moveTo>
                        <a:pt x="16042" y="0"/>
                      </a:moveTo>
                      <a:lnTo>
                        <a:pt x="0" y="537411"/>
                      </a:lnTo>
                    </a:path>
                  </a:pathLst>
                </a:cu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5" name="Freeform: Shape 164">
                  <a:extLst>
                    <a:ext uri="{FF2B5EF4-FFF2-40B4-BE49-F238E27FC236}">
                      <a16:creationId xmlns:a16="http://schemas.microsoft.com/office/drawing/2014/main" id="{ADCCA95D-7603-D52F-949D-59017CE7D09F}"/>
                    </a:ext>
                  </a:extLst>
                </p:cNvPr>
                <p:cNvSpPr/>
                <p:nvPr/>
              </p:nvSpPr>
              <p:spPr>
                <a:xfrm>
                  <a:off x="1788695" y="3898232"/>
                  <a:ext cx="5927558" cy="2590800"/>
                </a:xfrm>
                <a:custGeom>
                  <a:avLst/>
                  <a:gdLst>
                    <a:gd name="connsiteX0" fmla="*/ 0 w 5959642"/>
                    <a:gd name="connsiteY0" fmla="*/ 0 h 2590800"/>
                    <a:gd name="connsiteX1" fmla="*/ 1074821 w 5959642"/>
                    <a:gd name="connsiteY1" fmla="*/ 633663 h 2590800"/>
                    <a:gd name="connsiteX2" fmla="*/ 1804736 w 5959642"/>
                    <a:gd name="connsiteY2" fmla="*/ 1211179 h 2590800"/>
                    <a:gd name="connsiteX3" fmla="*/ 2173705 w 5959642"/>
                    <a:gd name="connsiteY3" fmla="*/ 1540042 h 2590800"/>
                    <a:gd name="connsiteX4" fmla="*/ 2566736 w 5959642"/>
                    <a:gd name="connsiteY4" fmla="*/ 1772652 h 2590800"/>
                    <a:gd name="connsiteX5" fmla="*/ 2975810 w 5959642"/>
                    <a:gd name="connsiteY5" fmla="*/ 2045368 h 2590800"/>
                    <a:gd name="connsiteX6" fmla="*/ 3657600 w 5959642"/>
                    <a:gd name="connsiteY6" fmla="*/ 2590800 h 2590800"/>
                    <a:gd name="connsiteX7" fmla="*/ 4924926 w 5959642"/>
                    <a:gd name="connsiteY7" fmla="*/ 1684421 h 2590800"/>
                    <a:gd name="connsiteX8" fmla="*/ 5959642 w 5959642"/>
                    <a:gd name="connsiteY8" fmla="*/ 721894 h 2590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959642" h="2590800">
                      <a:moveTo>
                        <a:pt x="0" y="0"/>
                      </a:moveTo>
                      <a:lnTo>
                        <a:pt x="1074821" y="633663"/>
                      </a:lnTo>
                      <a:lnTo>
                        <a:pt x="1804736" y="1211179"/>
                      </a:lnTo>
                      <a:lnTo>
                        <a:pt x="2173705" y="1540042"/>
                      </a:lnTo>
                      <a:lnTo>
                        <a:pt x="2566736" y="1772652"/>
                      </a:lnTo>
                      <a:lnTo>
                        <a:pt x="2975810" y="2045368"/>
                      </a:lnTo>
                      <a:lnTo>
                        <a:pt x="3657600" y="2590800"/>
                      </a:lnTo>
                      <a:lnTo>
                        <a:pt x="4924926" y="1684421"/>
                      </a:lnTo>
                      <a:lnTo>
                        <a:pt x="5959642" y="721894"/>
                      </a:lnTo>
                    </a:path>
                  </a:pathLst>
                </a:cu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6" name="Freeform: Shape 165">
                  <a:extLst>
                    <a:ext uri="{FF2B5EF4-FFF2-40B4-BE49-F238E27FC236}">
                      <a16:creationId xmlns:a16="http://schemas.microsoft.com/office/drawing/2014/main" id="{D48D0435-E96E-C832-F5BB-236623FB7C33}"/>
                    </a:ext>
                  </a:extLst>
                </p:cNvPr>
                <p:cNvSpPr/>
                <p:nvPr/>
              </p:nvSpPr>
              <p:spPr>
                <a:xfrm>
                  <a:off x="1782697" y="4066674"/>
                  <a:ext cx="5939554" cy="2590800"/>
                </a:xfrm>
                <a:custGeom>
                  <a:avLst/>
                  <a:gdLst>
                    <a:gd name="connsiteX0" fmla="*/ 0 w 5975684"/>
                    <a:gd name="connsiteY0" fmla="*/ 0 h 2598821"/>
                    <a:gd name="connsiteX1" fmla="*/ 3665621 w 5975684"/>
                    <a:gd name="connsiteY1" fmla="*/ 2598821 h 2598821"/>
                    <a:gd name="connsiteX2" fmla="*/ 4940968 w 5975684"/>
                    <a:gd name="connsiteY2" fmla="*/ 1612231 h 2598821"/>
                    <a:gd name="connsiteX3" fmla="*/ 5975684 w 5975684"/>
                    <a:gd name="connsiteY3" fmla="*/ 689810 h 2598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75684" h="2598821">
                      <a:moveTo>
                        <a:pt x="0" y="0"/>
                      </a:moveTo>
                      <a:lnTo>
                        <a:pt x="3665621" y="2598821"/>
                      </a:lnTo>
                      <a:lnTo>
                        <a:pt x="4940968" y="1612231"/>
                      </a:lnTo>
                      <a:lnTo>
                        <a:pt x="5975684" y="689810"/>
                      </a:lnTo>
                    </a:path>
                  </a:pathLst>
                </a:cu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7" name="Freeform: Shape 166">
                  <a:extLst>
                    <a:ext uri="{FF2B5EF4-FFF2-40B4-BE49-F238E27FC236}">
                      <a16:creationId xmlns:a16="http://schemas.microsoft.com/office/drawing/2014/main" id="{20E86690-95C2-4FFC-0B36-AF3A4315A7EE}"/>
                    </a:ext>
                  </a:extLst>
                </p:cNvPr>
                <p:cNvSpPr/>
                <p:nvPr/>
              </p:nvSpPr>
              <p:spPr>
                <a:xfrm>
                  <a:off x="1782697" y="3716090"/>
                  <a:ext cx="5939554" cy="3123526"/>
                </a:xfrm>
                <a:custGeom>
                  <a:avLst/>
                  <a:gdLst>
                    <a:gd name="connsiteX0" fmla="*/ 5939554 w 5939554"/>
                    <a:gd name="connsiteY0" fmla="*/ 728283 h 3123526"/>
                    <a:gd name="connsiteX1" fmla="*/ 5939554 w 5939554"/>
                    <a:gd name="connsiteY1" fmla="*/ 1213806 h 3123526"/>
                    <a:gd name="connsiteX2" fmla="*/ 3657600 w 5939554"/>
                    <a:gd name="connsiteY2" fmla="*/ 3123526 h 3123526"/>
                    <a:gd name="connsiteX3" fmla="*/ 0 w 5939554"/>
                    <a:gd name="connsiteY3" fmla="*/ 493614 h 3123526"/>
                    <a:gd name="connsiteX4" fmla="*/ 8092 w 5939554"/>
                    <a:gd name="connsiteY4" fmla="*/ 0 h 3123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39554" h="3123526">
                      <a:moveTo>
                        <a:pt x="5939554" y="728283"/>
                      </a:moveTo>
                      <a:lnTo>
                        <a:pt x="5939554" y="1213806"/>
                      </a:lnTo>
                      <a:lnTo>
                        <a:pt x="3657600" y="3123526"/>
                      </a:lnTo>
                      <a:lnTo>
                        <a:pt x="0" y="493614"/>
                      </a:lnTo>
                      <a:lnTo>
                        <a:pt x="8092" y="0"/>
                      </a:ln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8" name="Freeform: Shape 167">
                  <a:extLst>
                    <a:ext uri="{FF2B5EF4-FFF2-40B4-BE49-F238E27FC236}">
                      <a16:creationId xmlns:a16="http://schemas.microsoft.com/office/drawing/2014/main" id="{503AC1B9-8957-6182-4ECE-D23168216E34}"/>
                    </a:ext>
                  </a:extLst>
                </p:cNvPr>
                <p:cNvSpPr/>
                <p:nvPr/>
              </p:nvSpPr>
              <p:spPr>
                <a:xfrm>
                  <a:off x="5429756" y="6352248"/>
                  <a:ext cx="8092" cy="477430"/>
                </a:xfrm>
                <a:custGeom>
                  <a:avLst/>
                  <a:gdLst>
                    <a:gd name="connsiteX0" fmla="*/ 0 w 8092"/>
                    <a:gd name="connsiteY0" fmla="*/ 477430 h 477430"/>
                    <a:gd name="connsiteX1" fmla="*/ 8092 w 8092"/>
                    <a:gd name="connsiteY1" fmla="*/ 0 h 477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092" h="477430">
                      <a:moveTo>
                        <a:pt x="0" y="477430"/>
                      </a:moveTo>
                      <a:lnTo>
                        <a:pt x="8092" y="0"/>
                      </a:lnTo>
                    </a:path>
                  </a:pathLst>
                </a:custGeom>
                <a:no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91" name="Group 90">
                <a:extLst>
                  <a:ext uri="{FF2B5EF4-FFF2-40B4-BE49-F238E27FC236}">
                    <a16:creationId xmlns:a16="http://schemas.microsoft.com/office/drawing/2014/main" id="{FFA0BFD6-E4AA-2B27-8AA3-147F6D17E8E6}"/>
                  </a:ext>
                </a:extLst>
              </p:cNvPr>
              <p:cNvGrpSpPr/>
              <p:nvPr/>
            </p:nvGrpSpPr>
            <p:grpSpPr>
              <a:xfrm>
                <a:off x="1451814" y="952451"/>
                <a:ext cx="4291263" cy="3737810"/>
                <a:chOff x="2462463" y="1812759"/>
                <a:chExt cx="4291263" cy="3737810"/>
              </a:xfrm>
            </p:grpSpPr>
            <p:sp>
              <p:nvSpPr>
                <p:cNvPr id="148" name="Freeform: Shape 147">
                  <a:extLst>
                    <a:ext uri="{FF2B5EF4-FFF2-40B4-BE49-F238E27FC236}">
                      <a16:creationId xmlns:a16="http://schemas.microsoft.com/office/drawing/2014/main" id="{9F763BEA-6262-3FFC-251A-8B5FD4CFAB70}"/>
                    </a:ext>
                  </a:extLst>
                </p:cNvPr>
                <p:cNvSpPr/>
                <p:nvPr/>
              </p:nvSpPr>
              <p:spPr>
                <a:xfrm>
                  <a:off x="2462463" y="1860885"/>
                  <a:ext cx="4291263" cy="3689684"/>
                </a:xfrm>
                <a:custGeom>
                  <a:avLst/>
                  <a:gdLst>
                    <a:gd name="connsiteX0" fmla="*/ 1155032 w 4291263"/>
                    <a:gd name="connsiteY0" fmla="*/ 0 h 3689684"/>
                    <a:gd name="connsiteX1" fmla="*/ 1540042 w 4291263"/>
                    <a:gd name="connsiteY1" fmla="*/ 24063 h 3689684"/>
                    <a:gd name="connsiteX2" fmla="*/ 2237874 w 4291263"/>
                    <a:gd name="connsiteY2" fmla="*/ 352926 h 3689684"/>
                    <a:gd name="connsiteX3" fmla="*/ 2671011 w 4291263"/>
                    <a:gd name="connsiteY3" fmla="*/ 1235242 h 3689684"/>
                    <a:gd name="connsiteX4" fmla="*/ 3176337 w 4291263"/>
                    <a:gd name="connsiteY4" fmla="*/ 1459831 h 3689684"/>
                    <a:gd name="connsiteX5" fmla="*/ 3545305 w 4291263"/>
                    <a:gd name="connsiteY5" fmla="*/ 1748589 h 3689684"/>
                    <a:gd name="connsiteX6" fmla="*/ 3930316 w 4291263"/>
                    <a:gd name="connsiteY6" fmla="*/ 2069431 h 3689684"/>
                    <a:gd name="connsiteX7" fmla="*/ 4090737 w 4291263"/>
                    <a:gd name="connsiteY7" fmla="*/ 2229852 h 3689684"/>
                    <a:gd name="connsiteX8" fmla="*/ 4138863 w 4291263"/>
                    <a:gd name="connsiteY8" fmla="*/ 2422358 h 3689684"/>
                    <a:gd name="connsiteX9" fmla="*/ 4130842 w 4291263"/>
                    <a:gd name="connsiteY9" fmla="*/ 2662989 h 3689684"/>
                    <a:gd name="connsiteX10" fmla="*/ 4227095 w 4291263"/>
                    <a:gd name="connsiteY10" fmla="*/ 3096126 h 3689684"/>
                    <a:gd name="connsiteX11" fmla="*/ 4283242 w 4291263"/>
                    <a:gd name="connsiteY11" fmla="*/ 3320716 h 3689684"/>
                    <a:gd name="connsiteX12" fmla="*/ 4291263 w 4291263"/>
                    <a:gd name="connsiteY12" fmla="*/ 3545305 h 3689684"/>
                    <a:gd name="connsiteX13" fmla="*/ 4267200 w 4291263"/>
                    <a:gd name="connsiteY13" fmla="*/ 3649579 h 3689684"/>
                    <a:gd name="connsiteX14" fmla="*/ 4195011 w 4291263"/>
                    <a:gd name="connsiteY14" fmla="*/ 3689684 h 3689684"/>
                    <a:gd name="connsiteX15" fmla="*/ 4138863 w 4291263"/>
                    <a:gd name="connsiteY15" fmla="*/ 3665621 h 3689684"/>
                    <a:gd name="connsiteX16" fmla="*/ 3994484 w 4291263"/>
                    <a:gd name="connsiteY16" fmla="*/ 3641558 h 3689684"/>
                    <a:gd name="connsiteX17" fmla="*/ 3962400 w 4291263"/>
                    <a:gd name="connsiteY17" fmla="*/ 3633537 h 3689684"/>
                    <a:gd name="connsiteX18" fmla="*/ 3601453 w 4291263"/>
                    <a:gd name="connsiteY18" fmla="*/ 3617495 h 3689684"/>
                    <a:gd name="connsiteX19" fmla="*/ 2983832 w 4291263"/>
                    <a:gd name="connsiteY19" fmla="*/ 3465095 h 3689684"/>
                    <a:gd name="connsiteX20" fmla="*/ 2622884 w 4291263"/>
                    <a:gd name="connsiteY20" fmla="*/ 3360821 h 3689684"/>
                    <a:gd name="connsiteX21" fmla="*/ 2085474 w 4291263"/>
                    <a:gd name="connsiteY21" fmla="*/ 3048000 h 3689684"/>
                    <a:gd name="connsiteX22" fmla="*/ 1483895 w 4291263"/>
                    <a:gd name="connsiteY22" fmla="*/ 2887579 h 3689684"/>
                    <a:gd name="connsiteX23" fmla="*/ 1155032 w 4291263"/>
                    <a:gd name="connsiteY23" fmla="*/ 2574758 h 3689684"/>
                    <a:gd name="connsiteX24" fmla="*/ 834190 w 4291263"/>
                    <a:gd name="connsiteY24" fmla="*/ 2237873 h 3689684"/>
                    <a:gd name="connsiteX25" fmla="*/ 473242 w 4291263"/>
                    <a:gd name="connsiteY25" fmla="*/ 1900989 h 3689684"/>
                    <a:gd name="connsiteX26" fmla="*/ 40105 w 4291263"/>
                    <a:gd name="connsiteY26" fmla="*/ 1411705 h 3689684"/>
                    <a:gd name="connsiteX27" fmla="*/ 0 w 4291263"/>
                    <a:gd name="connsiteY27" fmla="*/ 673768 h 3689684"/>
                    <a:gd name="connsiteX28" fmla="*/ 385011 w 4291263"/>
                    <a:gd name="connsiteY28" fmla="*/ 288758 h 3689684"/>
                    <a:gd name="connsiteX29" fmla="*/ 521369 w 4291263"/>
                    <a:gd name="connsiteY29" fmla="*/ 296779 h 3689684"/>
                    <a:gd name="connsiteX30" fmla="*/ 1155032 w 4291263"/>
                    <a:gd name="connsiteY30" fmla="*/ 0 h 36896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291263" h="3689684">
                      <a:moveTo>
                        <a:pt x="1155032" y="0"/>
                      </a:moveTo>
                      <a:lnTo>
                        <a:pt x="1540042" y="24063"/>
                      </a:lnTo>
                      <a:lnTo>
                        <a:pt x="2237874" y="352926"/>
                      </a:lnTo>
                      <a:lnTo>
                        <a:pt x="2671011" y="1235242"/>
                      </a:lnTo>
                      <a:lnTo>
                        <a:pt x="3176337" y="1459831"/>
                      </a:lnTo>
                      <a:lnTo>
                        <a:pt x="3545305" y="1748589"/>
                      </a:lnTo>
                      <a:lnTo>
                        <a:pt x="3930316" y="2069431"/>
                      </a:lnTo>
                      <a:lnTo>
                        <a:pt x="4090737" y="2229852"/>
                      </a:lnTo>
                      <a:lnTo>
                        <a:pt x="4138863" y="2422358"/>
                      </a:lnTo>
                      <a:lnTo>
                        <a:pt x="4130842" y="2662989"/>
                      </a:lnTo>
                      <a:lnTo>
                        <a:pt x="4227095" y="3096126"/>
                      </a:lnTo>
                      <a:lnTo>
                        <a:pt x="4283242" y="3320716"/>
                      </a:lnTo>
                      <a:lnTo>
                        <a:pt x="4291263" y="3545305"/>
                      </a:lnTo>
                      <a:lnTo>
                        <a:pt x="4267200" y="3649579"/>
                      </a:lnTo>
                      <a:lnTo>
                        <a:pt x="4195011" y="3689684"/>
                      </a:lnTo>
                      <a:lnTo>
                        <a:pt x="4138863" y="3665621"/>
                      </a:lnTo>
                      <a:lnTo>
                        <a:pt x="3994484" y="3641558"/>
                      </a:lnTo>
                      <a:lnTo>
                        <a:pt x="3962400" y="3633537"/>
                      </a:lnTo>
                      <a:lnTo>
                        <a:pt x="3601453" y="3617495"/>
                      </a:lnTo>
                      <a:lnTo>
                        <a:pt x="2983832" y="3465095"/>
                      </a:lnTo>
                      <a:lnTo>
                        <a:pt x="2622884" y="3360821"/>
                      </a:lnTo>
                      <a:lnTo>
                        <a:pt x="2085474" y="3048000"/>
                      </a:lnTo>
                      <a:lnTo>
                        <a:pt x="1483895" y="2887579"/>
                      </a:lnTo>
                      <a:lnTo>
                        <a:pt x="1155032" y="2574758"/>
                      </a:lnTo>
                      <a:lnTo>
                        <a:pt x="834190" y="2237873"/>
                      </a:lnTo>
                      <a:lnTo>
                        <a:pt x="473242" y="1900989"/>
                      </a:lnTo>
                      <a:lnTo>
                        <a:pt x="40105" y="1411705"/>
                      </a:lnTo>
                      <a:lnTo>
                        <a:pt x="0" y="673768"/>
                      </a:lnTo>
                      <a:lnTo>
                        <a:pt x="385011" y="288758"/>
                      </a:lnTo>
                      <a:lnTo>
                        <a:pt x="521369" y="296779"/>
                      </a:lnTo>
                      <a:lnTo>
                        <a:pt x="1155032" y="0"/>
                      </a:lnTo>
                      <a:close/>
                    </a:path>
                  </a:pathLst>
                </a:custGeom>
                <a:solidFill>
                  <a:srgbClr val="66B2B2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49" name="Freeform: Shape 148">
                  <a:extLst>
                    <a:ext uri="{FF2B5EF4-FFF2-40B4-BE49-F238E27FC236}">
                      <a16:creationId xmlns:a16="http://schemas.microsoft.com/office/drawing/2014/main" id="{34B08ECA-E4BE-3E66-C89B-798FE1FAE740}"/>
                    </a:ext>
                  </a:extLst>
                </p:cNvPr>
                <p:cNvSpPr/>
                <p:nvPr/>
              </p:nvSpPr>
              <p:spPr>
                <a:xfrm>
                  <a:off x="2462463" y="1812759"/>
                  <a:ext cx="4291263" cy="3689684"/>
                </a:xfrm>
                <a:custGeom>
                  <a:avLst/>
                  <a:gdLst>
                    <a:gd name="connsiteX0" fmla="*/ 1155032 w 4291263"/>
                    <a:gd name="connsiteY0" fmla="*/ 0 h 3689684"/>
                    <a:gd name="connsiteX1" fmla="*/ 1540042 w 4291263"/>
                    <a:gd name="connsiteY1" fmla="*/ 24063 h 3689684"/>
                    <a:gd name="connsiteX2" fmla="*/ 2237874 w 4291263"/>
                    <a:gd name="connsiteY2" fmla="*/ 352926 h 3689684"/>
                    <a:gd name="connsiteX3" fmla="*/ 2671011 w 4291263"/>
                    <a:gd name="connsiteY3" fmla="*/ 1235242 h 3689684"/>
                    <a:gd name="connsiteX4" fmla="*/ 3176337 w 4291263"/>
                    <a:gd name="connsiteY4" fmla="*/ 1459831 h 3689684"/>
                    <a:gd name="connsiteX5" fmla="*/ 3545305 w 4291263"/>
                    <a:gd name="connsiteY5" fmla="*/ 1748589 h 3689684"/>
                    <a:gd name="connsiteX6" fmla="*/ 3930316 w 4291263"/>
                    <a:gd name="connsiteY6" fmla="*/ 2069431 h 3689684"/>
                    <a:gd name="connsiteX7" fmla="*/ 4090737 w 4291263"/>
                    <a:gd name="connsiteY7" fmla="*/ 2229852 h 3689684"/>
                    <a:gd name="connsiteX8" fmla="*/ 4138863 w 4291263"/>
                    <a:gd name="connsiteY8" fmla="*/ 2422358 h 3689684"/>
                    <a:gd name="connsiteX9" fmla="*/ 4130842 w 4291263"/>
                    <a:gd name="connsiteY9" fmla="*/ 2662989 h 3689684"/>
                    <a:gd name="connsiteX10" fmla="*/ 4227095 w 4291263"/>
                    <a:gd name="connsiteY10" fmla="*/ 3096126 h 3689684"/>
                    <a:gd name="connsiteX11" fmla="*/ 4283242 w 4291263"/>
                    <a:gd name="connsiteY11" fmla="*/ 3320716 h 3689684"/>
                    <a:gd name="connsiteX12" fmla="*/ 4291263 w 4291263"/>
                    <a:gd name="connsiteY12" fmla="*/ 3545305 h 3689684"/>
                    <a:gd name="connsiteX13" fmla="*/ 4267200 w 4291263"/>
                    <a:gd name="connsiteY13" fmla="*/ 3649579 h 3689684"/>
                    <a:gd name="connsiteX14" fmla="*/ 4195011 w 4291263"/>
                    <a:gd name="connsiteY14" fmla="*/ 3689684 h 3689684"/>
                    <a:gd name="connsiteX15" fmla="*/ 4138863 w 4291263"/>
                    <a:gd name="connsiteY15" fmla="*/ 3665621 h 3689684"/>
                    <a:gd name="connsiteX16" fmla="*/ 3994484 w 4291263"/>
                    <a:gd name="connsiteY16" fmla="*/ 3641558 h 3689684"/>
                    <a:gd name="connsiteX17" fmla="*/ 3962400 w 4291263"/>
                    <a:gd name="connsiteY17" fmla="*/ 3633537 h 3689684"/>
                    <a:gd name="connsiteX18" fmla="*/ 3601453 w 4291263"/>
                    <a:gd name="connsiteY18" fmla="*/ 3617495 h 3689684"/>
                    <a:gd name="connsiteX19" fmla="*/ 2983832 w 4291263"/>
                    <a:gd name="connsiteY19" fmla="*/ 3465095 h 3689684"/>
                    <a:gd name="connsiteX20" fmla="*/ 2622884 w 4291263"/>
                    <a:gd name="connsiteY20" fmla="*/ 3360821 h 3689684"/>
                    <a:gd name="connsiteX21" fmla="*/ 2085474 w 4291263"/>
                    <a:gd name="connsiteY21" fmla="*/ 3048000 h 3689684"/>
                    <a:gd name="connsiteX22" fmla="*/ 1483895 w 4291263"/>
                    <a:gd name="connsiteY22" fmla="*/ 2887579 h 3689684"/>
                    <a:gd name="connsiteX23" fmla="*/ 1155032 w 4291263"/>
                    <a:gd name="connsiteY23" fmla="*/ 2574758 h 3689684"/>
                    <a:gd name="connsiteX24" fmla="*/ 834190 w 4291263"/>
                    <a:gd name="connsiteY24" fmla="*/ 2237873 h 3689684"/>
                    <a:gd name="connsiteX25" fmla="*/ 473242 w 4291263"/>
                    <a:gd name="connsiteY25" fmla="*/ 1900989 h 3689684"/>
                    <a:gd name="connsiteX26" fmla="*/ 40105 w 4291263"/>
                    <a:gd name="connsiteY26" fmla="*/ 1411705 h 3689684"/>
                    <a:gd name="connsiteX27" fmla="*/ 0 w 4291263"/>
                    <a:gd name="connsiteY27" fmla="*/ 673768 h 3689684"/>
                    <a:gd name="connsiteX28" fmla="*/ 385011 w 4291263"/>
                    <a:gd name="connsiteY28" fmla="*/ 288758 h 3689684"/>
                    <a:gd name="connsiteX29" fmla="*/ 521369 w 4291263"/>
                    <a:gd name="connsiteY29" fmla="*/ 296779 h 3689684"/>
                    <a:gd name="connsiteX30" fmla="*/ 1155032 w 4291263"/>
                    <a:gd name="connsiteY30" fmla="*/ 0 h 36896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4291263" h="3689684">
                      <a:moveTo>
                        <a:pt x="1155032" y="0"/>
                      </a:moveTo>
                      <a:lnTo>
                        <a:pt x="1540042" y="24063"/>
                      </a:lnTo>
                      <a:lnTo>
                        <a:pt x="2237874" y="352926"/>
                      </a:lnTo>
                      <a:lnTo>
                        <a:pt x="2671011" y="1235242"/>
                      </a:lnTo>
                      <a:lnTo>
                        <a:pt x="3176337" y="1459831"/>
                      </a:lnTo>
                      <a:lnTo>
                        <a:pt x="3545305" y="1748589"/>
                      </a:lnTo>
                      <a:lnTo>
                        <a:pt x="3930316" y="2069431"/>
                      </a:lnTo>
                      <a:lnTo>
                        <a:pt x="4090737" y="2229852"/>
                      </a:lnTo>
                      <a:lnTo>
                        <a:pt x="4138863" y="2422358"/>
                      </a:lnTo>
                      <a:lnTo>
                        <a:pt x="4130842" y="2662989"/>
                      </a:lnTo>
                      <a:lnTo>
                        <a:pt x="4227095" y="3096126"/>
                      </a:lnTo>
                      <a:lnTo>
                        <a:pt x="4283242" y="3320716"/>
                      </a:lnTo>
                      <a:lnTo>
                        <a:pt x="4291263" y="3545305"/>
                      </a:lnTo>
                      <a:lnTo>
                        <a:pt x="4267200" y="3649579"/>
                      </a:lnTo>
                      <a:lnTo>
                        <a:pt x="4195011" y="3689684"/>
                      </a:lnTo>
                      <a:lnTo>
                        <a:pt x="4138863" y="3665621"/>
                      </a:lnTo>
                      <a:lnTo>
                        <a:pt x="3994484" y="3641558"/>
                      </a:lnTo>
                      <a:lnTo>
                        <a:pt x="3962400" y="3633537"/>
                      </a:lnTo>
                      <a:lnTo>
                        <a:pt x="3601453" y="3617495"/>
                      </a:lnTo>
                      <a:lnTo>
                        <a:pt x="2983832" y="3465095"/>
                      </a:lnTo>
                      <a:lnTo>
                        <a:pt x="2622884" y="3360821"/>
                      </a:lnTo>
                      <a:lnTo>
                        <a:pt x="2085474" y="3048000"/>
                      </a:lnTo>
                      <a:lnTo>
                        <a:pt x="1483895" y="2887579"/>
                      </a:lnTo>
                      <a:lnTo>
                        <a:pt x="1155032" y="2574758"/>
                      </a:lnTo>
                      <a:lnTo>
                        <a:pt x="834190" y="2237873"/>
                      </a:lnTo>
                      <a:lnTo>
                        <a:pt x="473242" y="1900989"/>
                      </a:lnTo>
                      <a:lnTo>
                        <a:pt x="40105" y="1411705"/>
                      </a:lnTo>
                      <a:lnTo>
                        <a:pt x="0" y="673768"/>
                      </a:lnTo>
                      <a:lnTo>
                        <a:pt x="385011" y="288758"/>
                      </a:lnTo>
                      <a:lnTo>
                        <a:pt x="521369" y="296779"/>
                      </a:lnTo>
                      <a:lnTo>
                        <a:pt x="1155032" y="0"/>
                      </a:lnTo>
                      <a:close/>
                    </a:path>
                  </a:pathLst>
                </a:custGeom>
                <a:solidFill>
                  <a:srgbClr val="B2D9D8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D75435C2-9293-A48C-2A9B-1C4D4FEF8D58}"/>
                  </a:ext>
                </a:extLst>
              </p:cNvPr>
              <p:cNvGrpSpPr/>
              <p:nvPr/>
            </p:nvGrpSpPr>
            <p:grpSpPr>
              <a:xfrm>
                <a:off x="1763784" y="1178318"/>
                <a:ext cx="3914416" cy="3449053"/>
                <a:chOff x="2791184" y="2013284"/>
                <a:chExt cx="3914416" cy="3449053"/>
              </a:xfrm>
            </p:grpSpPr>
            <p:sp>
              <p:nvSpPr>
                <p:cNvPr id="130" name="Freeform: Shape 129">
                  <a:extLst>
                    <a:ext uri="{FF2B5EF4-FFF2-40B4-BE49-F238E27FC236}">
                      <a16:creationId xmlns:a16="http://schemas.microsoft.com/office/drawing/2014/main" id="{CAC82936-4822-115F-2D87-98592B11C19C}"/>
                    </a:ext>
                  </a:extLst>
                </p:cNvPr>
                <p:cNvSpPr/>
                <p:nvPr/>
              </p:nvSpPr>
              <p:spPr>
                <a:xfrm>
                  <a:off x="3625516" y="3457074"/>
                  <a:ext cx="1034716" cy="681789"/>
                </a:xfrm>
                <a:custGeom>
                  <a:avLst/>
                  <a:gdLst>
                    <a:gd name="connsiteX0" fmla="*/ 8021 w 1034716"/>
                    <a:gd name="connsiteY0" fmla="*/ 0 h 681789"/>
                    <a:gd name="connsiteX1" fmla="*/ 0 w 1034716"/>
                    <a:gd name="connsiteY1" fmla="*/ 256673 h 681789"/>
                    <a:gd name="connsiteX2" fmla="*/ 136358 w 1034716"/>
                    <a:gd name="connsiteY2" fmla="*/ 336884 h 681789"/>
                    <a:gd name="connsiteX3" fmla="*/ 168442 w 1034716"/>
                    <a:gd name="connsiteY3" fmla="*/ 304800 h 681789"/>
                    <a:gd name="connsiteX4" fmla="*/ 240631 w 1034716"/>
                    <a:gd name="connsiteY4" fmla="*/ 304800 h 681789"/>
                    <a:gd name="connsiteX5" fmla="*/ 320842 w 1034716"/>
                    <a:gd name="connsiteY5" fmla="*/ 409073 h 681789"/>
                    <a:gd name="connsiteX6" fmla="*/ 312821 w 1034716"/>
                    <a:gd name="connsiteY6" fmla="*/ 465221 h 681789"/>
                    <a:gd name="connsiteX7" fmla="*/ 425116 w 1034716"/>
                    <a:gd name="connsiteY7" fmla="*/ 553452 h 681789"/>
                    <a:gd name="connsiteX8" fmla="*/ 561473 w 1034716"/>
                    <a:gd name="connsiteY8" fmla="*/ 601579 h 681789"/>
                    <a:gd name="connsiteX9" fmla="*/ 818147 w 1034716"/>
                    <a:gd name="connsiteY9" fmla="*/ 601579 h 681789"/>
                    <a:gd name="connsiteX10" fmla="*/ 1034716 w 1034716"/>
                    <a:gd name="connsiteY10" fmla="*/ 681789 h 6817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034716" h="681789">
                      <a:moveTo>
                        <a:pt x="8021" y="0"/>
                      </a:moveTo>
                      <a:lnTo>
                        <a:pt x="0" y="256673"/>
                      </a:lnTo>
                      <a:lnTo>
                        <a:pt x="136358" y="336884"/>
                      </a:lnTo>
                      <a:lnTo>
                        <a:pt x="168442" y="304800"/>
                      </a:lnTo>
                      <a:lnTo>
                        <a:pt x="240631" y="304800"/>
                      </a:lnTo>
                      <a:lnTo>
                        <a:pt x="320842" y="409073"/>
                      </a:lnTo>
                      <a:lnTo>
                        <a:pt x="312821" y="465221"/>
                      </a:lnTo>
                      <a:lnTo>
                        <a:pt x="425116" y="553452"/>
                      </a:lnTo>
                      <a:lnTo>
                        <a:pt x="561473" y="601579"/>
                      </a:lnTo>
                      <a:lnTo>
                        <a:pt x="818147" y="601579"/>
                      </a:lnTo>
                      <a:lnTo>
                        <a:pt x="1034716" y="681789"/>
                      </a:lnTo>
                    </a:path>
                  </a:pathLst>
                </a:custGeom>
                <a:noFill/>
                <a:ln w="254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1" name="Freeform: Shape 130">
                  <a:extLst>
                    <a:ext uri="{FF2B5EF4-FFF2-40B4-BE49-F238E27FC236}">
                      <a16:creationId xmlns:a16="http://schemas.microsoft.com/office/drawing/2014/main" id="{A34228CA-BF73-CD47-910E-E286B0BE47E8}"/>
                    </a:ext>
                  </a:extLst>
                </p:cNvPr>
                <p:cNvSpPr/>
                <p:nvPr/>
              </p:nvSpPr>
              <p:spPr>
                <a:xfrm>
                  <a:off x="4676274" y="3288632"/>
                  <a:ext cx="577515" cy="914400"/>
                </a:xfrm>
                <a:custGeom>
                  <a:avLst/>
                  <a:gdLst>
                    <a:gd name="connsiteX0" fmla="*/ 0 w 577515"/>
                    <a:gd name="connsiteY0" fmla="*/ 0 h 914400"/>
                    <a:gd name="connsiteX1" fmla="*/ 152400 w 577515"/>
                    <a:gd name="connsiteY1" fmla="*/ 96252 h 914400"/>
                    <a:gd name="connsiteX2" fmla="*/ 144379 w 577515"/>
                    <a:gd name="connsiteY2" fmla="*/ 176463 h 914400"/>
                    <a:gd name="connsiteX3" fmla="*/ 192505 w 577515"/>
                    <a:gd name="connsiteY3" fmla="*/ 272715 h 914400"/>
                    <a:gd name="connsiteX4" fmla="*/ 256673 w 577515"/>
                    <a:gd name="connsiteY4" fmla="*/ 264694 h 914400"/>
                    <a:gd name="connsiteX5" fmla="*/ 312821 w 577515"/>
                    <a:gd name="connsiteY5" fmla="*/ 224589 h 914400"/>
                    <a:gd name="connsiteX6" fmla="*/ 401052 w 577515"/>
                    <a:gd name="connsiteY6" fmla="*/ 393031 h 914400"/>
                    <a:gd name="connsiteX7" fmla="*/ 577515 w 577515"/>
                    <a:gd name="connsiteY7" fmla="*/ 489284 h 914400"/>
                    <a:gd name="connsiteX8" fmla="*/ 521368 w 577515"/>
                    <a:gd name="connsiteY8" fmla="*/ 577515 h 914400"/>
                    <a:gd name="connsiteX9" fmla="*/ 529389 w 577515"/>
                    <a:gd name="connsiteY9" fmla="*/ 673768 h 914400"/>
                    <a:gd name="connsiteX10" fmla="*/ 505326 w 577515"/>
                    <a:gd name="connsiteY10" fmla="*/ 729915 h 914400"/>
                    <a:gd name="connsiteX11" fmla="*/ 497305 w 577515"/>
                    <a:gd name="connsiteY11" fmla="*/ 810126 h 914400"/>
                    <a:gd name="connsiteX12" fmla="*/ 561473 w 577515"/>
                    <a:gd name="connsiteY12" fmla="*/ 914400 h 914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77515" h="914400">
                      <a:moveTo>
                        <a:pt x="0" y="0"/>
                      </a:moveTo>
                      <a:lnTo>
                        <a:pt x="152400" y="96252"/>
                      </a:lnTo>
                      <a:lnTo>
                        <a:pt x="144379" y="176463"/>
                      </a:lnTo>
                      <a:lnTo>
                        <a:pt x="192505" y="272715"/>
                      </a:lnTo>
                      <a:lnTo>
                        <a:pt x="256673" y="264694"/>
                      </a:lnTo>
                      <a:lnTo>
                        <a:pt x="312821" y="224589"/>
                      </a:lnTo>
                      <a:lnTo>
                        <a:pt x="401052" y="393031"/>
                      </a:lnTo>
                      <a:lnTo>
                        <a:pt x="577515" y="489284"/>
                      </a:lnTo>
                      <a:lnTo>
                        <a:pt x="521368" y="577515"/>
                      </a:lnTo>
                      <a:lnTo>
                        <a:pt x="529389" y="673768"/>
                      </a:lnTo>
                      <a:lnTo>
                        <a:pt x="505326" y="729915"/>
                      </a:lnTo>
                      <a:lnTo>
                        <a:pt x="497305" y="810126"/>
                      </a:lnTo>
                      <a:lnTo>
                        <a:pt x="561473" y="914400"/>
                      </a:lnTo>
                    </a:path>
                  </a:pathLst>
                </a:custGeom>
                <a:noFill/>
                <a:ln w="254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3" name="Freeform: Shape 132">
                  <a:extLst>
                    <a:ext uri="{FF2B5EF4-FFF2-40B4-BE49-F238E27FC236}">
                      <a16:creationId xmlns:a16="http://schemas.microsoft.com/office/drawing/2014/main" id="{9DBCB0F9-B7CB-C2B8-08B8-74966C5B4D85}"/>
                    </a:ext>
                  </a:extLst>
                </p:cNvPr>
                <p:cNvSpPr/>
                <p:nvPr/>
              </p:nvSpPr>
              <p:spPr>
                <a:xfrm>
                  <a:off x="5881824" y="3869737"/>
                  <a:ext cx="248653" cy="986590"/>
                </a:xfrm>
                <a:custGeom>
                  <a:avLst/>
                  <a:gdLst>
                    <a:gd name="connsiteX0" fmla="*/ 16043 w 248653"/>
                    <a:gd name="connsiteY0" fmla="*/ 0 h 986590"/>
                    <a:gd name="connsiteX1" fmla="*/ 0 w 248653"/>
                    <a:gd name="connsiteY1" fmla="*/ 64169 h 986590"/>
                    <a:gd name="connsiteX2" fmla="*/ 16043 w 248653"/>
                    <a:gd name="connsiteY2" fmla="*/ 128337 h 986590"/>
                    <a:gd name="connsiteX3" fmla="*/ 184485 w 248653"/>
                    <a:gd name="connsiteY3" fmla="*/ 312821 h 986590"/>
                    <a:gd name="connsiteX4" fmla="*/ 200527 w 248653"/>
                    <a:gd name="connsiteY4" fmla="*/ 481263 h 986590"/>
                    <a:gd name="connsiteX5" fmla="*/ 232611 w 248653"/>
                    <a:gd name="connsiteY5" fmla="*/ 593558 h 986590"/>
                    <a:gd name="connsiteX6" fmla="*/ 248653 w 248653"/>
                    <a:gd name="connsiteY6" fmla="*/ 705853 h 986590"/>
                    <a:gd name="connsiteX7" fmla="*/ 240632 w 248653"/>
                    <a:gd name="connsiteY7" fmla="*/ 858253 h 986590"/>
                    <a:gd name="connsiteX8" fmla="*/ 224590 w 248653"/>
                    <a:gd name="connsiteY8" fmla="*/ 922421 h 986590"/>
                    <a:gd name="connsiteX9" fmla="*/ 208548 w 248653"/>
                    <a:gd name="connsiteY9" fmla="*/ 986590 h 986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8653" h="986590">
                      <a:moveTo>
                        <a:pt x="16043" y="0"/>
                      </a:moveTo>
                      <a:lnTo>
                        <a:pt x="0" y="64169"/>
                      </a:lnTo>
                      <a:lnTo>
                        <a:pt x="16043" y="128337"/>
                      </a:lnTo>
                      <a:lnTo>
                        <a:pt x="184485" y="312821"/>
                      </a:lnTo>
                      <a:lnTo>
                        <a:pt x="200527" y="481263"/>
                      </a:lnTo>
                      <a:lnTo>
                        <a:pt x="232611" y="593558"/>
                      </a:lnTo>
                      <a:lnTo>
                        <a:pt x="248653" y="705853"/>
                      </a:lnTo>
                      <a:lnTo>
                        <a:pt x="240632" y="858253"/>
                      </a:lnTo>
                      <a:lnTo>
                        <a:pt x="224590" y="922421"/>
                      </a:lnTo>
                      <a:lnTo>
                        <a:pt x="208548" y="986590"/>
                      </a:lnTo>
                    </a:path>
                  </a:pathLst>
                </a:custGeom>
                <a:noFill/>
                <a:ln w="254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4" name="Freeform: Shape 133">
                  <a:extLst>
                    <a:ext uri="{FF2B5EF4-FFF2-40B4-BE49-F238E27FC236}">
                      <a16:creationId xmlns:a16="http://schemas.microsoft.com/office/drawing/2014/main" id="{070F9FC3-F5BC-5ECF-7B13-21C8AA822583}"/>
                    </a:ext>
                  </a:extLst>
                </p:cNvPr>
                <p:cNvSpPr/>
                <p:nvPr/>
              </p:nvSpPr>
              <p:spPr>
                <a:xfrm>
                  <a:off x="2799347" y="3064042"/>
                  <a:ext cx="978569" cy="280737"/>
                </a:xfrm>
                <a:custGeom>
                  <a:avLst/>
                  <a:gdLst>
                    <a:gd name="connsiteX0" fmla="*/ 0 w 978569"/>
                    <a:gd name="connsiteY0" fmla="*/ 0 h 280737"/>
                    <a:gd name="connsiteX1" fmla="*/ 48127 w 978569"/>
                    <a:gd name="connsiteY1" fmla="*/ 24063 h 280737"/>
                    <a:gd name="connsiteX2" fmla="*/ 152400 w 978569"/>
                    <a:gd name="connsiteY2" fmla="*/ 56147 h 280737"/>
                    <a:gd name="connsiteX3" fmla="*/ 144379 w 978569"/>
                    <a:gd name="connsiteY3" fmla="*/ 160421 h 280737"/>
                    <a:gd name="connsiteX4" fmla="*/ 184485 w 978569"/>
                    <a:gd name="connsiteY4" fmla="*/ 200526 h 280737"/>
                    <a:gd name="connsiteX5" fmla="*/ 280737 w 978569"/>
                    <a:gd name="connsiteY5" fmla="*/ 216569 h 280737"/>
                    <a:gd name="connsiteX6" fmla="*/ 376990 w 978569"/>
                    <a:gd name="connsiteY6" fmla="*/ 200526 h 280737"/>
                    <a:gd name="connsiteX7" fmla="*/ 593558 w 978569"/>
                    <a:gd name="connsiteY7" fmla="*/ 272716 h 280737"/>
                    <a:gd name="connsiteX8" fmla="*/ 842211 w 978569"/>
                    <a:gd name="connsiteY8" fmla="*/ 280737 h 280737"/>
                    <a:gd name="connsiteX9" fmla="*/ 978569 w 978569"/>
                    <a:gd name="connsiteY9" fmla="*/ 112295 h 2807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78569" h="280737">
                      <a:moveTo>
                        <a:pt x="0" y="0"/>
                      </a:moveTo>
                      <a:lnTo>
                        <a:pt x="48127" y="24063"/>
                      </a:lnTo>
                      <a:lnTo>
                        <a:pt x="152400" y="56147"/>
                      </a:lnTo>
                      <a:lnTo>
                        <a:pt x="144379" y="160421"/>
                      </a:lnTo>
                      <a:lnTo>
                        <a:pt x="184485" y="200526"/>
                      </a:lnTo>
                      <a:lnTo>
                        <a:pt x="280737" y="216569"/>
                      </a:lnTo>
                      <a:lnTo>
                        <a:pt x="376990" y="200526"/>
                      </a:lnTo>
                      <a:lnTo>
                        <a:pt x="593558" y="272716"/>
                      </a:lnTo>
                      <a:lnTo>
                        <a:pt x="842211" y="280737"/>
                      </a:lnTo>
                      <a:lnTo>
                        <a:pt x="978569" y="112295"/>
                      </a:lnTo>
                    </a:path>
                  </a:pathLst>
                </a:custGeom>
                <a:noFill/>
                <a:ln w="254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5" name="Freeform: Shape 134">
                  <a:extLst>
                    <a:ext uri="{FF2B5EF4-FFF2-40B4-BE49-F238E27FC236}">
                      <a16:creationId xmlns:a16="http://schemas.microsoft.com/office/drawing/2014/main" id="{87F8B46A-801F-27F3-8752-42BC5BB1F0D6}"/>
                    </a:ext>
                  </a:extLst>
                </p:cNvPr>
                <p:cNvSpPr/>
                <p:nvPr/>
              </p:nvSpPr>
              <p:spPr>
                <a:xfrm>
                  <a:off x="3392905" y="2253916"/>
                  <a:ext cx="128337" cy="264695"/>
                </a:xfrm>
                <a:custGeom>
                  <a:avLst/>
                  <a:gdLst>
                    <a:gd name="connsiteX0" fmla="*/ 0 w 128337"/>
                    <a:gd name="connsiteY0" fmla="*/ 0 h 264695"/>
                    <a:gd name="connsiteX1" fmla="*/ 40106 w 128337"/>
                    <a:gd name="connsiteY1" fmla="*/ 32084 h 264695"/>
                    <a:gd name="connsiteX2" fmla="*/ 48127 w 128337"/>
                    <a:gd name="connsiteY2" fmla="*/ 128337 h 264695"/>
                    <a:gd name="connsiteX3" fmla="*/ 128337 w 128337"/>
                    <a:gd name="connsiteY3" fmla="*/ 264695 h 264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8337" h="264695">
                      <a:moveTo>
                        <a:pt x="0" y="0"/>
                      </a:moveTo>
                      <a:lnTo>
                        <a:pt x="40106" y="32084"/>
                      </a:lnTo>
                      <a:lnTo>
                        <a:pt x="48127" y="128337"/>
                      </a:lnTo>
                      <a:lnTo>
                        <a:pt x="128337" y="264695"/>
                      </a:lnTo>
                    </a:path>
                  </a:pathLst>
                </a:custGeom>
                <a:noFill/>
                <a:ln w="127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D07B48FE-4BE8-4ACE-1D34-628176578722}"/>
                    </a:ext>
                  </a:extLst>
                </p:cNvPr>
                <p:cNvSpPr/>
                <p:nvPr/>
              </p:nvSpPr>
              <p:spPr>
                <a:xfrm>
                  <a:off x="4082716" y="2358189"/>
                  <a:ext cx="144379" cy="176464"/>
                </a:xfrm>
                <a:custGeom>
                  <a:avLst/>
                  <a:gdLst>
                    <a:gd name="connsiteX0" fmla="*/ 0 w 144379"/>
                    <a:gd name="connsiteY0" fmla="*/ 0 h 176464"/>
                    <a:gd name="connsiteX1" fmla="*/ 32084 w 144379"/>
                    <a:gd name="connsiteY1" fmla="*/ 56148 h 176464"/>
                    <a:gd name="connsiteX2" fmla="*/ 48126 w 144379"/>
                    <a:gd name="connsiteY2" fmla="*/ 136358 h 176464"/>
                    <a:gd name="connsiteX3" fmla="*/ 144379 w 144379"/>
                    <a:gd name="connsiteY3" fmla="*/ 176464 h 176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379" h="176464">
                      <a:moveTo>
                        <a:pt x="0" y="0"/>
                      </a:moveTo>
                      <a:lnTo>
                        <a:pt x="32084" y="56148"/>
                      </a:lnTo>
                      <a:lnTo>
                        <a:pt x="48126" y="136358"/>
                      </a:lnTo>
                      <a:lnTo>
                        <a:pt x="144379" y="176464"/>
                      </a:ln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7" name="Freeform: Shape 136">
                  <a:extLst>
                    <a:ext uri="{FF2B5EF4-FFF2-40B4-BE49-F238E27FC236}">
                      <a16:creationId xmlns:a16="http://schemas.microsoft.com/office/drawing/2014/main" id="{491F7169-8B19-A5EE-AD47-0ACA78644EB0}"/>
                    </a:ext>
                  </a:extLst>
                </p:cNvPr>
                <p:cNvSpPr/>
                <p:nvPr/>
              </p:nvSpPr>
              <p:spPr>
                <a:xfrm>
                  <a:off x="2791184" y="3280752"/>
                  <a:ext cx="288758" cy="88232"/>
                </a:xfrm>
                <a:custGeom>
                  <a:avLst/>
                  <a:gdLst>
                    <a:gd name="connsiteX0" fmla="*/ 0 w 288758"/>
                    <a:gd name="connsiteY0" fmla="*/ 80211 h 88232"/>
                    <a:gd name="connsiteX1" fmla="*/ 176464 w 288758"/>
                    <a:gd name="connsiteY1" fmla="*/ 88232 h 88232"/>
                    <a:gd name="connsiteX2" fmla="*/ 288758 w 288758"/>
                    <a:gd name="connsiteY2" fmla="*/ 0 h 88232"/>
                    <a:gd name="connsiteX3" fmla="*/ 288758 w 288758"/>
                    <a:gd name="connsiteY3" fmla="*/ 0 h 88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8758" h="88232">
                      <a:moveTo>
                        <a:pt x="0" y="80211"/>
                      </a:moveTo>
                      <a:lnTo>
                        <a:pt x="176464" y="88232"/>
                      </a:lnTo>
                      <a:lnTo>
                        <a:pt x="288758" y="0"/>
                      </a:lnTo>
                      <a:lnTo>
                        <a:pt x="288758" y="0"/>
                      </a:ln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8" name="Freeform: Shape 137">
                  <a:extLst>
                    <a:ext uri="{FF2B5EF4-FFF2-40B4-BE49-F238E27FC236}">
                      <a16:creationId xmlns:a16="http://schemas.microsoft.com/office/drawing/2014/main" id="{CA0A3043-762A-F0AE-CF4A-1D004F195F7E}"/>
                    </a:ext>
                  </a:extLst>
                </p:cNvPr>
                <p:cNvSpPr/>
                <p:nvPr/>
              </p:nvSpPr>
              <p:spPr>
                <a:xfrm>
                  <a:off x="3521242" y="3681663"/>
                  <a:ext cx="104274" cy="40105"/>
                </a:xfrm>
                <a:custGeom>
                  <a:avLst/>
                  <a:gdLst>
                    <a:gd name="connsiteX0" fmla="*/ 0 w 104274"/>
                    <a:gd name="connsiteY0" fmla="*/ 0 h 40105"/>
                    <a:gd name="connsiteX1" fmla="*/ 104274 w 104274"/>
                    <a:gd name="connsiteY1" fmla="*/ 40105 h 40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4274" h="40105">
                      <a:moveTo>
                        <a:pt x="0" y="0"/>
                      </a:moveTo>
                      <a:lnTo>
                        <a:pt x="104274" y="40105"/>
                      </a:ln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0" name="Freeform: Shape 139">
                  <a:extLst>
                    <a:ext uri="{FF2B5EF4-FFF2-40B4-BE49-F238E27FC236}">
                      <a16:creationId xmlns:a16="http://schemas.microsoft.com/office/drawing/2014/main" id="{D99C1593-D9A9-71D5-FA9D-A9E55847081A}"/>
                    </a:ext>
                  </a:extLst>
                </p:cNvPr>
                <p:cNvSpPr/>
                <p:nvPr/>
              </p:nvSpPr>
              <p:spPr>
                <a:xfrm>
                  <a:off x="4981074" y="3224463"/>
                  <a:ext cx="48126" cy="296779"/>
                </a:xfrm>
                <a:custGeom>
                  <a:avLst/>
                  <a:gdLst>
                    <a:gd name="connsiteX0" fmla="*/ 32084 w 48126"/>
                    <a:gd name="connsiteY0" fmla="*/ 0 h 296779"/>
                    <a:gd name="connsiteX1" fmla="*/ 48126 w 48126"/>
                    <a:gd name="connsiteY1" fmla="*/ 160421 h 296779"/>
                    <a:gd name="connsiteX2" fmla="*/ 0 w 48126"/>
                    <a:gd name="connsiteY2" fmla="*/ 232611 h 296779"/>
                    <a:gd name="connsiteX3" fmla="*/ 8021 w 48126"/>
                    <a:gd name="connsiteY3" fmla="*/ 296779 h 296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126" h="296779">
                      <a:moveTo>
                        <a:pt x="32084" y="0"/>
                      </a:moveTo>
                      <a:lnTo>
                        <a:pt x="48126" y="160421"/>
                      </a:lnTo>
                      <a:lnTo>
                        <a:pt x="0" y="232611"/>
                      </a:lnTo>
                      <a:lnTo>
                        <a:pt x="8021" y="296779"/>
                      </a:ln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4" name="Freeform: Shape 143">
                  <a:extLst>
                    <a:ext uri="{FF2B5EF4-FFF2-40B4-BE49-F238E27FC236}">
                      <a16:creationId xmlns:a16="http://schemas.microsoft.com/office/drawing/2014/main" id="{B1690F13-BB32-ABBC-1A81-03616F325034}"/>
                    </a:ext>
                  </a:extLst>
                </p:cNvPr>
                <p:cNvSpPr/>
                <p:nvPr/>
              </p:nvSpPr>
              <p:spPr>
                <a:xfrm>
                  <a:off x="5959642" y="3850105"/>
                  <a:ext cx="64169" cy="224590"/>
                </a:xfrm>
                <a:custGeom>
                  <a:avLst/>
                  <a:gdLst>
                    <a:gd name="connsiteX0" fmla="*/ 40105 w 64169"/>
                    <a:gd name="connsiteY0" fmla="*/ 0 h 224590"/>
                    <a:gd name="connsiteX1" fmla="*/ 64169 w 64169"/>
                    <a:gd name="connsiteY1" fmla="*/ 88232 h 224590"/>
                    <a:gd name="connsiteX2" fmla="*/ 56147 w 64169"/>
                    <a:gd name="connsiteY2" fmla="*/ 136358 h 224590"/>
                    <a:gd name="connsiteX3" fmla="*/ 0 w 64169"/>
                    <a:gd name="connsiteY3" fmla="*/ 224590 h 224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169" h="224590">
                      <a:moveTo>
                        <a:pt x="40105" y="0"/>
                      </a:moveTo>
                      <a:lnTo>
                        <a:pt x="64169" y="88232"/>
                      </a:lnTo>
                      <a:lnTo>
                        <a:pt x="56147" y="136358"/>
                      </a:lnTo>
                      <a:lnTo>
                        <a:pt x="0" y="224590"/>
                      </a:ln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5" name="Freeform: Shape 144">
                  <a:extLst>
                    <a:ext uri="{FF2B5EF4-FFF2-40B4-BE49-F238E27FC236}">
                      <a16:creationId xmlns:a16="http://schemas.microsoft.com/office/drawing/2014/main" id="{F424525F-2414-DF0C-4858-C2E504F28CCE}"/>
                    </a:ext>
                  </a:extLst>
                </p:cNvPr>
                <p:cNvSpPr/>
                <p:nvPr/>
              </p:nvSpPr>
              <p:spPr>
                <a:xfrm>
                  <a:off x="3633608" y="3930245"/>
                  <a:ext cx="304800" cy="64168"/>
                </a:xfrm>
                <a:custGeom>
                  <a:avLst/>
                  <a:gdLst>
                    <a:gd name="connsiteX0" fmla="*/ 0 w 304800"/>
                    <a:gd name="connsiteY0" fmla="*/ 64168 h 64168"/>
                    <a:gd name="connsiteX1" fmla="*/ 40105 w 304800"/>
                    <a:gd name="connsiteY1" fmla="*/ 8021 h 64168"/>
                    <a:gd name="connsiteX2" fmla="*/ 96252 w 304800"/>
                    <a:gd name="connsiteY2" fmla="*/ 8021 h 64168"/>
                    <a:gd name="connsiteX3" fmla="*/ 160421 w 304800"/>
                    <a:gd name="connsiteY3" fmla="*/ 64168 h 64168"/>
                    <a:gd name="connsiteX4" fmla="*/ 232610 w 304800"/>
                    <a:gd name="connsiteY4" fmla="*/ 40105 h 64168"/>
                    <a:gd name="connsiteX5" fmla="*/ 304800 w 304800"/>
                    <a:gd name="connsiteY5" fmla="*/ 0 h 64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4800" h="64168">
                      <a:moveTo>
                        <a:pt x="0" y="64168"/>
                      </a:moveTo>
                      <a:lnTo>
                        <a:pt x="40105" y="8021"/>
                      </a:lnTo>
                      <a:lnTo>
                        <a:pt x="96252" y="8021"/>
                      </a:lnTo>
                      <a:lnTo>
                        <a:pt x="160421" y="64168"/>
                      </a:lnTo>
                      <a:lnTo>
                        <a:pt x="232610" y="40105"/>
                      </a:lnTo>
                      <a:lnTo>
                        <a:pt x="304800" y="0"/>
                      </a:ln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6" name="Freeform: Shape 145">
                  <a:extLst>
                    <a:ext uri="{FF2B5EF4-FFF2-40B4-BE49-F238E27FC236}">
                      <a16:creationId xmlns:a16="http://schemas.microsoft.com/office/drawing/2014/main" id="{643294C6-CCF3-C0DD-EA95-2452F02CDA9E}"/>
                    </a:ext>
                  </a:extLst>
                </p:cNvPr>
                <p:cNvSpPr/>
                <p:nvPr/>
              </p:nvSpPr>
              <p:spPr>
                <a:xfrm>
                  <a:off x="3457074" y="2013284"/>
                  <a:ext cx="3248526" cy="3449053"/>
                </a:xfrm>
                <a:custGeom>
                  <a:avLst/>
                  <a:gdLst>
                    <a:gd name="connsiteX0" fmla="*/ 360947 w 3248526"/>
                    <a:gd name="connsiteY0" fmla="*/ 0 h 3449053"/>
                    <a:gd name="connsiteX1" fmla="*/ 240631 w 3248526"/>
                    <a:gd name="connsiteY1" fmla="*/ 64169 h 3449053"/>
                    <a:gd name="connsiteX2" fmla="*/ 256673 w 3248526"/>
                    <a:gd name="connsiteY2" fmla="*/ 216569 h 3449053"/>
                    <a:gd name="connsiteX3" fmla="*/ 64168 w 3248526"/>
                    <a:gd name="connsiteY3" fmla="*/ 489284 h 3449053"/>
                    <a:gd name="connsiteX4" fmla="*/ 72189 w 3248526"/>
                    <a:gd name="connsiteY4" fmla="*/ 601579 h 3449053"/>
                    <a:gd name="connsiteX5" fmla="*/ 16042 w 3248526"/>
                    <a:gd name="connsiteY5" fmla="*/ 657727 h 3449053"/>
                    <a:gd name="connsiteX6" fmla="*/ 0 w 3248526"/>
                    <a:gd name="connsiteY6" fmla="*/ 762000 h 3449053"/>
                    <a:gd name="connsiteX7" fmla="*/ 176463 w 3248526"/>
                    <a:gd name="connsiteY7" fmla="*/ 1058779 h 3449053"/>
                    <a:gd name="connsiteX8" fmla="*/ 320842 w 3248526"/>
                    <a:gd name="connsiteY8" fmla="*/ 1155032 h 3449053"/>
                    <a:gd name="connsiteX9" fmla="*/ 906379 w 3248526"/>
                    <a:gd name="connsiteY9" fmla="*/ 1299411 h 3449053"/>
                    <a:gd name="connsiteX10" fmla="*/ 1050758 w 3248526"/>
                    <a:gd name="connsiteY10" fmla="*/ 1459832 h 3449053"/>
                    <a:gd name="connsiteX11" fmla="*/ 986589 w 3248526"/>
                    <a:gd name="connsiteY11" fmla="*/ 1724527 h 3449053"/>
                    <a:gd name="connsiteX12" fmla="*/ 1195137 w 3248526"/>
                    <a:gd name="connsiteY12" fmla="*/ 2125579 h 3449053"/>
                    <a:gd name="connsiteX13" fmla="*/ 1524000 w 3248526"/>
                    <a:gd name="connsiteY13" fmla="*/ 2302042 h 3449053"/>
                    <a:gd name="connsiteX14" fmla="*/ 1804737 w 3248526"/>
                    <a:gd name="connsiteY14" fmla="*/ 2189748 h 3449053"/>
                    <a:gd name="connsiteX15" fmla="*/ 1941094 w 3248526"/>
                    <a:gd name="connsiteY15" fmla="*/ 2229853 h 3449053"/>
                    <a:gd name="connsiteX16" fmla="*/ 2245894 w 3248526"/>
                    <a:gd name="connsiteY16" fmla="*/ 2614863 h 3449053"/>
                    <a:gd name="connsiteX17" fmla="*/ 2598821 w 3248526"/>
                    <a:gd name="connsiteY17" fmla="*/ 2823411 h 3449053"/>
                    <a:gd name="connsiteX18" fmla="*/ 2903621 w 3248526"/>
                    <a:gd name="connsiteY18" fmla="*/ 3200400 h 3449053"/>
                    <a:gd name="connsiteX19" fmla="*/ 3176337 w 3248526"/>
                    <a:gd name="connsiteY19" fmla="*/ 3360821 h 3449053"/>
                    <a:gd name="connsiteX20" fmla="*/ 3248526 w 3248526"/>
                    <a:gd name="connsiteY20" fmla="*/ 3449053 h 3449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248526" h="3449053">
                      <a:moveTo>
                        <a:pt x="360947" y="0"/>
                      </a:moveTo>
                      <a:lnTo>
                        <a:pt x="240631" y="64169"/>
                      </a:lnTo>
                      <a:lnTo>
                        <a:pt x="256673" y="216569"/>
                      </a:lnTo>
                      <a:lnTo>
                        <a:pt x="64168" y="489284"/>
                      </a:lnTo>
                      <a:lnTo>
                        <a:pt x="72189" y="601579"/>
                      </a:lnTo>
                      <a:lnTo>
                        <a:pt x="16042" y="657727"/>
                      </a:lnTo>
                      <a:lnTo>
                        <a:pt x="0" y="762000"/>
                      </a:lnTo>
                      <a:lnTo>
                        <a:pt x="176463" y="1058779"/>
                      </a:lnTo>
                      <a:lnTo>
                        <a:pt x="320842" y="1155032"/>
                      </a:lnTo>
                      <a:lnTo>
                        <a:pt x="906379" y="1299411"/>
                      </a:lnTo>
                      <a:lnTo>
                        <a:pt x="1050758" y="1459832"/>
                      </a:lnTo>
                      <a:lnTo>
                        <a:pt x="986589" y="1724527"/>
                      </a:lnTo>
                      <a:lnTo>
                        <a:pt x="1195137" y="2125579"/>
                      </a:lnTo>
                      <a:lnTo>
                        <a:pt x="1524000" y="2302042"/>
                      </a:lnTo>
                      <a:lnTo>
                        <a:pt x="1804737" y="2189748"/>
                      </a:lnTo>
                      <a:lnTo>
                        <a:pt x="1941094" y="2229853"/>
                      </a:lnTo>
                      <a:lnTo>
                        <a:pt x="2245894" y="2614863"/>
                      </a:lnTo>
                      <a:lnTo>
                        <a:pt x="2598821" y="2823411"/>
                      </a:lnTo>
                      <a:lnTo>
                        <a:pt x="2903621" y="3200400"/>
                      </a:lnTo>
                      <a:lnTo>
                        <a:pt x="3176337" y="3360821"/>
                      </a:lnTo>
                      <a:lnTo>
                        <a:pt x="3248526" y="3449053"/>
                      </a:lnTo>
                    </a:path>
                  </a:pathLst>
                </a:custGeom>
                <a:noFill/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47" name="Freeform: Shape 146">
                  <a:extLst>
                    <a:ext uri="{FF2B5EF4-FFF2-40B4-BE49-F238E27FC236}">
                      <a16:creationId xmlns:a16="http://schemas.microsoft.com/office/drawing/2014/main" id="{F714BD31-DB81-5EAA-76B6-0EC1B5B9D485}"/>
                    </a:ext>
                  </a:extLst>
                </p:cNvPr>
                <p:cNvSpPr/>
                <p:nvPr/>
              </p:nvSpPr>
              <p:spPr>
                <a:xfrm>
                  <a:off x="4178968" y="2189747"/>
                  <a:ext cx="224590" cy="1122948"/>
                </a:xfrm>
                <a:custGeom>
                  <a:avLst/>
                  <a:gdLst>
                    <a:gd name="connsiteX0" fmla="*/ 8021 w 224590"/>
                    <a:gd name="connsiteY0" fmla="*/ 0 h 1122948"/>
                    <a:gd name="connsiteX1" fmla="*/ 0 w 224590"/>
                    <a:gd name="connsiteY1" fmla="*/ 88232 h 1122948"/>
                    <a:gd name="connsiteX2" fmla="*/ 56148 w 224590"/>
                    <a:gd name="connsiteY2" fmla="*/ 200527 h 1122948"/>
                    <a:gd name="connsiteX3" fmla="*/ 40106 w 224590"/>
                    <a:gd name="connsiteY3" fmla="*/ 336885 h 1122948"/>
                    <a:gd name="connsiteX4" fmla="*/ 96253 w 224590"/>
                    <a:gd name="connsiteY4" fmla="*/ 513348 h 1122948"/>
                    <a:gd name="connsiteX5" fmla="*/ 216569 w 224590"/>
                    <a:gd name="connsiteY5" fmla="*/ 842211 h 1122948"/>
                    <a:gd name="connsiteX6" fmla="*/ 224590 w 224590"/>
                    <a:gd name="connsiteY6" fmla="*/ 978569 h 1122948"/>
                    <a:gd name="connsiteX7" fmla="*/ 176464 w 224590"/>
                    <a:gd name="connsiteY7" fmla="*/ 1122948 h 11229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4590" h="1122948">
                      <a:moveTo>
                        <a:pt x="8021" y="0"/>
                      </a:moveTo>
                      <a:lnTo>
                        <a:pt x="0" y="88232"/>
                      </a:lnTo>
                      <a:lnTo>
                        <a:pt x="56148" y="200527"/>
                      </a:lnTo>
                      <a:lnTo>
                        <a:pt x="40106" y="336885"/>
                      </a:lnTo>
                      <a:lnTo>
                        <a:pt x="96253" y="513348"/>
                      </a:lnTo>
                      <a:lnTo>
                        <a:pt x="216569" y="842211"/>
                      </a:lnTo>
                      <a:lnTo>
                        <a:pt x="224590" y="978569"/>
                      </a:lnTo>
                      <a:lnTo>
                        <a:pt x="176464" y="1122948"/>
                      </a:lnTo>
                    </a:path>
                  </a:pathLst>
                </a:custGeom>
                <a:noFill/>
                <a:ln w="254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F441824C-65CC-F284-61E2-37344743F966}"/>
                  </a:ext>
                </a:extLst>
              </p:cNvPr>
              <p:cNvSpPr/>
              <p:nvPr/>
            </p:nvSpPr>
            <p:spPr>
              <a:xfrm>
                <a:off x="3778985" y="3681880"/>
                <a:ext cx="1310910" cy="890124"/>
              </a:xfrm>
              <a:custGeom>
                <a:avLst/>
                <a:gdLst>
                  <a:gd name="connsiteX0" fmla="*/ 0 w 1310910"/>
                  <a:gd name="connsiteY0" fmla="*/ 0 h 890124"/>
                  <a:gd name="connsiteX1" fmla="*/ 153748 w 1310910"/>
                  <a:gd name="connsiteY1" fmla="*/ 72828 h 890124"/>
                  <a:gd name="connsiteX2" fmla="*/ 647363 w 1310910"/>
                  <a:gd name="connsiteY2" fmla="*/ 315589 h 890124"/>
                  <a:gd name="connsiteX3" fmla="*/ 987228 w 1310910"/>
                  <a:gd name="connsiteY3" fmla="*/ 590719 h 890124"/>
                  <a:gd name="connsiteX4" fmla="*/ 1302817 w 1310910"/>
                  <a:gd name="connsiteY4" fmla="*/ 882032 h 890124"/>
                  <a:gd name="connsiteX5" fmla="*/ 1310910 w 1310910"/>
                  <a:gd name="connsiteY5" fmla="*/ 890124 h 890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10910" h="890124">
                    <a:moveTo>
                      <a:pt x="0" y="0"/>
                    </a:moveTo>
                    <a:lnTo>
                      <a:pt x="153748" y="72828"/>
                    </a:lnTo>
                    <a:lnTo>
                      <a:pt x="647363" y="315589"/>
                    </a:lnTo>
                    <a:lnTo>
                      <a:pt x="987228" y="590719"/>
                    </a:lnTo>
                    <a:lnTo>
                      <a:pt x="1302817" y="882032"/>
                    </a:lnTo>
                    <a:lnTo>
                      <a:pt x="1310910" y="890124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E3471EAB-CAFB-3628-38DD-3EEB70B32C15}"/>
                  </a:ext>
                </a:extLst>
              </p:cNvPr>
              <p:cNvSpPr/>
              <p:nvPr/>
            </p:nvSpPr>
            <p:spPr>
              <a:xfrm>
                <a:off x="4118851" y="3552407"/>
                <a:ext cx="1561762" cy="1076240"/>
              </a:xfrm>
              <a:custGeom>
                <a:avLst/>
                <a:gdLst>
                  <a:gd name="connsiteX0" fmla="*/ 0 w 1561762"/>
                  <a:gd name="connsiteY0" fmla="*/ 0 h 1076240"/>
                  <a:gd name="connsiteX1" fmla="*/ 186116 w 1561762"/>
                  <a:gd name="connsiteY1" fmla="*/ 24276 h 1076240"/>
                  <a:gd name="connsiteX2" fmla="*/ 525982 w 1561762"/>
                  <a:gd name="connsiteY2" fmla="*/ 169932 h 1076240"/>
                  <a:gd name="connsiteX3" fmla="*/ 647362 w 1561762"/>
                  <a:gd name="connsiteY3" fmla="*/ 258945 h 1076240"/>
                  <a:gd name="connsiteX4" fmla="*/ 801111 w 1561762"/>
                  <a:gd name="connsiteY4" fmla="*/ 380325 h 1076240"/>
                  <a:gd name="connsiteX5" fmla="*/ 938676 w 1561762"/>
                  <a:gd name="connsiteY5" fmla="*/ 469338 h 1076240"/>
                  <a:gd name="connsiteX6" fmla="*/ 1043872 w 1561762"/>
                  <a:gd name="connsiteY6" fmla="*/ 517890 h 1076240"/>
                  <a:gd name="connsiteX7" fmla="*/ 1262357 w 1561762"/>
                  <a:gd name="connsiteY7" fmla="*/ 752559 h 1076240"/>
                  <a:gd name="connsiteX8" fmla="*/ 1319001 w 1561762"/>
                  <a:gd name="connsiteY8" fmla="*/ 849663 h 1076240"/>
                  <a:gd name="connsiteX9" fmla="*/ 1561762 w 1561762"/>
                  <a:gd name="connsiteY9" fmla="*/ 1076240 h 107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61762" h="1076240">
                    <a:moveTo>
                      <a:pt x="0" y="0"/>
                    </a:moveTo>
                    <a:lnTo>
                      <a:pt x="186116" y="24276"/>
                    </a:lnTo>
                    <a:lnTo>
                      <a:pt x="525982" y="169932"/>
                    </a:lnTo>
                    <a:lnTo>
                      <a:pt x="647362" y="258945"/>
                    </a:lnTo>
                    <a:lnTo>
                      <a:pt x="801111" y="380325"/>
                    </a:lnTo>
                    <a:lnTo>
                      <a:pt x="938676" y="469338"/>
                    </a:lnTo>
                    <a:lnTo>
                      <a:pt x="1043872" y="517890"/>
                    </a:lnTo>
                    <a:lnTo>
                      <a:pt x="1262357" y="752559"/>
                    </a:lnTo>
                    <a:lnTo>
                      <a:pt x="1319001" y="849663"/>
                    </a:lnTo>
                    <a:lnTo>
                      <a:pt x="1561762" y="107624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0F711AEA-DABB-906F-4F69-66A3E02510BA}"/>
                  </a:ext>
                </a:extLst>
              </p:cNvPr>
              <p:cNvSpPr/>
              <p:nvPr/>
            </p:nvSpPr>
            <p:spPr>
              <a:xfrm>
                <a:off x="3560500" y="3390566"/>
                <a:ext cx="873940" cy="623087"/>
              </a:xfrm>
              <a:custGeom>
                <a:avLst/>
                <a:gdLst>
                  <a:gd name="connsiteX0" fmla="*/ 0 w 873940"/>
                  <a:gd name="connsiteY0" fmla="*/ 623087 h 623087"/>
                  <a:gd name="connsiteX1" fmla="*/ 364142 w 873940"/>
                  <a:gd name="connsiteY1" fmla="*/ 428878 h 623087"/>
                  <a:gd name="connsiteX2" fmla="*/ 647363 w 873940"/>
                  <a:gd name="connsiteY2" fmla="*/ 226577 h 623087"/>
                  <a:gd name="connsiteX3" fmla="*/ 873940 w 873940"/>
                  <a:gd name="connsiteY3" fmla="*/ 0 h 623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3940" h="623087">
                    <a:moveTo>
                      <a:pt x="0" y="623087"/>
                    </a:moveTo>
                    <a:lnTo>
                      <a:pt x="364142" y="428878"/>
                    </a:lnTo>
                    <a:lnTo>
                      <a:pt x="647363" y="226577"/>
                    </a:lnTo>
                    <a:lnTo>
                      <a:pt x="87394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DFF2033B-0E71-B08A-87F8-1AEC43F35F26}"/>
                  </a:ext>
                </a:extLst>
              </p:cNvPr>
              <p:cNvSpPr/>
              <p:nvPr/>
            </p:nvSpPr>
            <p:spPr>
              <a:xfrm>
                <a:off x="3973194" y="3609051"/>
                <a:ext cx="946768" cy="639271"/>
              </a:xfrm>
              <a:custGeom>
                <a:avLst/>
                <a:gdLst>
                  <a:gd name="connsiteX0" fmla="*/ 0 w 946768"/>
                  <a:gd name="connsiteY0" fmla="*/ 639271 h 639271"/>
                  <a:gd name="connsiteX1" fmla="*/ 291313 w 946768"/>
                  <a:gd name="connsiteY1" fmla="*/ 517891 h 639271"/>
                  <a:gd name="connsiteX2" fmla="*/ 356049 w 946768"/>
                  <a:gd name="connsiteY2" fmla="*/ 469338 h 639271"/>
                  <a:gd name="connsiteX3" fmla="*/ 420786 w 946768"/>
                  <a:gd name="connsiteY3" fmla="*/ 428878 h 639271"/>
                  <a:gd name="connsiteX4" fmla="*/ 647363 w 946768"/>
                  <a:gd name="connsiteY4" fmla="*/ 283222 h 639271"/>
                  <a:gd name="connsiteX5" fmla="*/ 946768 w 946768"/>
                  <a:gd name="connsiteY5" fmla="*/ 0 h 639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6768" h="639271">
                    <a:moveTo>
                      <a:pt x="0" y="639271"/>
                    </a:moveTo>
                    <a:lnTo>
                      <a:pt x="291313" y="517891"/>
                    </a:lnTo>
                    <a:lnTo>
                      <a:pt x="356049" y="469338"/>
                    </a:lnTo>
                    <a:lnTo>
                      <a:pt x="420786" y="428878"/>
                    </a:lnTo>
                    <a:lnTo>
                      <a:pt x="647363" y="283222"/>
                    </a:lnTo>
                    <a:lnTo>
                      <a:pt x="946768" y="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8DE8BB62-8E8C-878A-C5D2-2BA72079AA3F}"/>
                  </a:ext>
                </a:extLst>
              </p:cNvPr>
              <p:cNvSpPr/>
              <p:nvPr/>
            </p:nvSpPr>
            <p:spPr>
              <a:xfrm>
                <a:off x="4491084" y="3908457"/>
                <a:ext cx="784927" cy="534074"/>
              </a:xfrm>
              <a:custGeom>
                <a:avLst/>
                <a:gdLst>
                  <a:gd name="connsiteX0" fmla="*/ 0 w 784927"/>
                  <a:gd name="connsiteY0" fmla="*/ 534074 h 534074"/>
                  <a:gd name="connsiteX1" fmla="*/ 250853 w 784927"/>
                  <a:gd name="connsiteY1" fmla="*/ 412693 h 534074"/>
                  <a:gd name="connsiteX2" fmla="*/ 404602 w 784927"/>
                  <a:gd name="connsiteY2" fmla="*/ 307497 h 534074"/>
                  <a:gd name="connsiteX3" fmla="*/ 590719 w 784927"/>
                  <a:gd name="connsiteY3" fmla="*/ 194208 h 534074"/>
                  <a:gd name="connsiteX4" fmla="*/ 784927 w 784927"/>
                  <a:gd name="connsiteY4" fmla="*/ 0 h 534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4927" h="534074">
                    <a:moveTo>
                      <a:pt x="0" y="534074"/>
                    </a:moveTo>
                    <a:lnTo>
                      <a:pt x="250853" y="412693"/>
                    </a:lnTo>
                    <a:lnTo>
                      <a:pt x="404602" y="307497"/>
                    </a:lnTo>
                    <a:lnTo>
                      <a:pt x="590719" y="194208"/>
                    </a:lnTo>
                    <a:lnTo>
                      <a:pt x="784927" y="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990B4431-1A1E-9A4F-98CD-0B1D35494F39}"/>
                  </a:ext>
                </a:extLst>
              </p:cNvPr>
              <p:cNvSpPr/>
              <p:nvPr/>
            </p:nvSpPr>
            <p:spPr>
              <a:xfrm>
                <a:off x="5089894" y="4207862"/>
                <a:ext cx="517891" cy="356050"/>
              </a:xfrm>
              <a:custGeom>
                <a:avLst/>
                <a:gdLst>
                  <a:gd name="connsiteX0" fmla="*/ 0 w 517891"/>
                  <a:gd name="connsiteY0" fmla="*/ 356050 h 356050"/>
                  <a:gd name="connsiteX1" fmla="*/ 0 w 517891"/>
                  <a:gd name="connsiteY1" fmla="*/ 356050 h 356050"/>
                  <a:gd name="connsiteX2" fmla="*/ 56645 w 517891"/>
                  <a:gd name="connsiteY2" fmla="*/ 315590 h 356050"/>
                  <a:gd name="connsiteX3" fmla="*/ 178025 w 517891"/>
                  <a:gd name="connsiteY3" fmla="*/ 283221 h 356050"/>
                  <a:gd name="connsiteX4" fmla="*/ 331774 w 517891"/>
                  <a:gd name="connsiteY4" fmla="*/ 153749 h 356050"/>
                  <a:gd name="connsiteX5" fmla="*/ 517891 w 517891"/>
                  <a:gd name="connsiteY5" fmla="*/ 0 h 35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7891" h="356050">
                    <a:moveTo>
                      <a:pt x="0" y="356050"/>
                    </a:moveTo>
                    <a:lnTo>
                      <a:pt x="0" y="356050"/>
                    </a:lnTo>
                    <a:lnTo>
                      <a:pt x="56645" y="315590"/>
                    </a:lnTo>
                    <a:lnTo>
                      <a:pt x="178025" y="283221"/>
                    </a:lnTo>
                    <a:lnTo>
                      <a:pt x="331774" y="153749"/>
                    </a:lnTo>
                    <a:lnTo>
                      <a:pt x="517891" y="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D3285B27-1F13-CAF6-A5D5-7B2EBF8CC677}"/>
                  </a:ext>
                </a:extLst>
              </p:cNvPr>
              <p:cNvSpPr/>
              <p:nvPr/>
            </p:nvSpPr>
            <p:spPr>
              <a:xfrm>
                <a:off x="5114166" y="4636736"/>
                <a:ext cx="153749" cy="307498"/>
              </a:xfrm>
              <a:custGeom>
                <a:avLst/>
                <a:gdLst>
                  <a:gd name="connsiteX0" fmla="*/ 0 w 153749"/>
                  <a:gd name="connsiteY0" fmla="*/ 0 h 307498"/>
                  <a:gd name="connsiteX1" fmla="*/ 105197 w 153749"/>
                  <a:gd name="connsiteY1" fmla="*/ 121381 h 307498"/>
                  <a:gd name="connsiteX2" fmla="*/ 145657 w 153749"/>
                  <a:gd name="connsiteY2" fmla="*/ 234669 h 307498"/>
                  <a:gd name="connsiteX3" fmla="*/ 153749 w 153749"/>
                  <a:gd name="connsiteY3" fmla="*/ 307498 h 307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749" h="307498">
                    <a:moveTo>
                      <a:pt x="0" y="0"/>
                    </a:moveTo>
                    <a:lnTo>
                      <a:pt x="105197" y="121381"/>
                    </a:lnTo>
                    <a:lnTo>
                      <a:pt x="145657" y="234669"/>
                    </a:lnTo>
                    <a:lnTo>
                      <a:pt x="153749" y="307498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D75CF0A2-046C-082E-9C3C-D20DEAF10945}"/>
                  </a:ext>
                </a:extLst>
              </p:cNvPr>
              <p:cNvSpPr/>
              <p:nvPr/>
            </p:nvSpPr>
            <p:spPr>
              <a:xfrm>
                <a:off x="3544312" y="4062202"/>
                <a:ext cx="1319001" cy="1173345"/>
              </a:xfrm>
              <a:custGeom>
                <a:avLst/>
                <a:gdLst>
                  <a:gd name="connsiteX0" fmla="*/ 0 w 1319001"/>
                  <a:gd name="connsiteY0" fmla="*/ 0 h 1173345"/>
                  <a:gd name="connsiteX1" fmla="*/ 242761 w 1319001"/>
                  <a:gd name="connsiteY1" fmla="*/ 161840 h 1173345"/>
                  <a:gd name="connsiteX2" fmla="*/ 347957 w 1319001"/>
                  <a:gd name="connsiteY2" fmla="*/ 250853 h 1173345"/>
                  <a:gd name="connsiteX3" fmla="*/ 550258 w 1319001"/>
                  <a:gd name="connsiteY3" fmla="*/ 364141 h 1173345"/>
                  <a:gd name="connsiteX4" fmla="*/ 744467 w 1319001"/>
                  <a:gd name="connsiteY4" fmla="*/ 469338 h 1173345"/>
                  <a:gd name="connsiteX5" fmla="*/ 801111 w 1319001"/>
                  <a:gd name="connsiteY5" fmla="*/ 509798 h 1173345"/>
                  <a:gd name="connsiteX6" fmla="*/ 962952 w 1319001"/>
                  <a:gd name="connsiteY6" fmla="*/ 647363 h 1173345"/>
                  <a:gd name="connsiteX7" fmla="*/ 1116700 w 1319001"/>
                  <a:gd name="connsiteY7" fmla="*/ 768743 h 1173345"/>
                  <a:gd name="connsiteX8" fmla="*/ 1221897 w 1319001"/>
                  <a:gd name="connsiteY8" fmla="*/ 930584 h 1173345"/>
                  <a:gd name="connsiteX9" fmla="*/ 1270449 w 1319001"/>
                  <a:gd name="connsiteY9" fmla="*/ 1043872 h 1173345"/>
                  <a:gd name="connsiteX10" fmla="*/ 1319001 w 1319001"/>
                  <a:gd name="connsiteY10" fmla="*/ 1173345 h 1173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19001" h="1173345">
                    <a:moveTo>
                      <a:pt x="0" y="0"/>
                    </a:moveTo>
                    <a:lnTo>
                      <a:pt x="242761" y="161840"/>
                    </a:lnTo>
                    <a:lnTo>
                      <a:pt x="347957" y="250853"/>
                    </a:lnTo>
                    <a:lnTo>
                      <a:pt x="550258" y="364141"/>
                    </a:lnTo>
                    <a:lnTo>
                      <a:pt x="744467" y="469338"/>
                    </a:lnTo>
                    <a:lnTo>
                      <a:pt x="801111" y="509798"/>
                    </a:lnTo>
                    <a:lnTo>
                      <a:pt x="962952" y="647363"/>
                    </a:lnTo>
                    <a:lnTo>
                      <a:pt x="1116700" y="768743"/>
                    </a:lnTo>
                    <a:lnTo>
                      <a:pt x="1221897" y="930584"/>
                    </a:lnTo>
                    <a:lnTo>
                      <a:pt x="1270449" y="1043872"/>
                    </a:lnTo>
                    <a:lnTo>
                      <a:pt x="1319001" y="1173345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428021D9-5C22-AE19-B775-D34097065EF4}"/>
                  </a:ext>
                </a:extLst>
              </p:cNvPr>
              <p:cNvSpPr/>
              <p:nvPr/>
            </p:nvSpPr>
            <p:spPr>
              <a:xfrm>
                <a:off x="1278542" y="2524715"/>
                <a:ext cx="695915" cy="428878"/>
              </a:xfrm>
              <a:custGeom>
                <a:avLst/>
                <a:gdLst>
                  <a:gd name="connsiteX0" fmla="*/ 0 w 695915"/>
                  <a:gd name="connsiteY0" fmla="*/ 0 h 428878"/>
                  <a:gd name="connsiteX1" fmla="*/ 218485 w 695915"/>
                  <a:gd name="connsiteY1" fmla="*/ 113289 h 428878"/>
                  <a:gd name="connsiteX2" fmla="*/ 380325 w 695915"/>
                  <a:gd name="connsiteY2" fmla="*/ 210393 h 428878"/>
                  <a:gd name="connsiteX3" fmla="*/ 582626 w 695915"/>
                  <a:gd name="connsiteY3" fmla="*/ 347958 h 428878"/>
                  <a:gd name="connsiteX4" fmla="*/ 695915 w 695915"/>
                  <a:gd name="connsiteY4" fmla="*/ 428878 h 428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915" h="428878">
                    <a:moveTo>
                      <a:pt x="0" y="0"/>
                    </a:moveTo>
                    <a:lnTo>
                      <a:pt x="218485" y="113289"/>
                    </a:lnTo>
                    <a:lnTo>
                      <a:pt x="380325" y="210393"/>
                    </a:lnTo>
                    <a:lnTo>
                      <a:pt x="582626" y="347958"/>
                    </a:lnTo>
                    <a:lnTo>
                      <a:pt x="695915" y="428878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F1446BD4-6752-4310-5798-94451A75649E}"/>
                  </a:ext>
                </a:extLst>
              </p:cNvPr>
              <p:cNvSpPr/>
              <p:nvPr/>
            </p:nvSpPr>
            <p:spPr>
              <a:xfrm>
                <a:off x="5640149" y="3851809"/>
                <a:ext cx="412693" cy="436970"/>
              </a:xfrm>
              <a:custGeom>
                <a:avLst/>
                <a:gdLst>
                  <a:gd name="connsiteX0" fmla="*/ 412693 w 412693"/>
                  <a:gd name="connsiteY0" fmla="*/ 436970 h 436970"/>
                  <a:gd name="connsiteX1" fmla="*/ 364141 w 412693"/>
                  <a:gd name="connsiteY1" fmla="*/ 331773 h 436970"/>
                  <a:gd name="connsiteX2" fmla="*/ 218485 w 412693"/>
                  <a:gd name="connsiteY2" fmla="*/ 202301 h 436970"/>
                  <a:gd name="connsiteX3" fmla="*/ 80920 w 412693"/>
                  <a:gd name="connsiteY3" fmla="*/ 64736 h 436970"/>
                  <a:gd name="connsiteX4" fmla="*/ 0 w 412693"/>
                  <a:gd name="connsiteY4" fmla="*/ 0 h 436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2693" h="436970">
                    <a:moveTo>
                      <a:pt x="412693" y="436970"/>
                    </a:moveTo>
                    <a:lnTo>
                      <a:pt x="364141" y="331773"/>
                    </a:lnTo>
                    <a:lnTo>
                      <a:pt x="218485" y="202301"/>
                    </a:lnTo>
                    <a:lnTo>
                      <a:pt x="80920" y="6473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54048C5A-BF2F-26F8-EB5D-21D1A4C4A652}"/>
                  </a:ext>
                </a:extLst>
              </p:cNvPr>
              <p:cNvSpPr/>
              <p:nvPr/>
            </p:nvSpPr>
            <p:spPr>
              <a:xfrm>
                <a:off x="5575412" y="3293458"/>
                <a:ext cx="801112" cy="679731"/>
              </a:xfrm>
              <a:custGeom>
                <a:avLst/>
                <a:gdLst>
                  <a:gd name="connsiteX0" fmla="*/ 801112 w 801112"/>
                  <a:gd name="connsiteY0" fmla="*/ 679731 h 679731"/>
                  <a:gd name="connsiteX1" fmla="*/ 704007 w 801112"/>
                  <a:gd name="connsiteY1" fmla="*/ 574535 h 679731"/>
                  <a:gd name="connsiteX2" fmla="*/ 590719 w 801112"/>
                  <a:gd name="connsiteY2" fmla="*/ 485522 h 679731"/>
                  <a:gd name="connsiteX3" fmla="*/ 469338 w 801112"/>
                  <a:gd name="connsiteY3" fmla="*/ 404602 h 679731"/>
                  <a:gd name="connsiteX4" fmla="*/ 364142 w 801112"/>
                  <a:gd name="connsiteY4" fmla="*/ 315590 h 679731"/>
                  <a:gd name="connsiteX5" fmla="*/ 283222 w 801112"/>
                  <a:gd name="connsiteY5" fmla="*/ 218485 h 679731"/>
                  <a:gd name="connsiteX6" fmla="*/ 194209 w 801112"/>
                  <a:gd name="connsiteY6" fmla="*/ 105197 h 679731"/>
                  <a:gd name="connsiteX7" fmla="*/ 97105 w 801112"/>
                  <a:gd name="connsiteY7" fmla="*/ 56645 h 679731"/>
                  <a:gd name="connsiteX8" fmla="*/ 0 w 801112"/>
                  <a:gd name="connsiteY8" fmla="*/ 0 h 679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1112" h="679731">
                    <a:moveTo>
                      <a:pt x="801112" y="679731"/>
                    </a:moveTo>
                    <a:lnTo>
                      <a:pt x="704007" y="574535"/>
                    </a:lnTo>
                    <a:lnTo>
                      <a:pt x="590719" y="485522"/>
                    </a:lnTo>
                    <a:lnTo>
                      <a:pt x="469338" y="404602"/>
                    </a:lnTo>
                    <a:lnTo>
                      <a:pt x="364142" y="315590"/>
                    </a:lnTo>
                    <a:lnTo>
                      <a:pt x="283222" y="218485"/>
                    </a:lnTo>
                    <a:lnTo>
                      <a:pt x="194209" y="105197"/>
                    </a:lnTo>
                    <a:lnTo>
                      <a:pt x="97105" y="5664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5876684C-CD7A-D7F9-2739-1CD5DED91946}"/>
                  </a:ext>
                </a:extLst>
              </p:cNvPr>
              <p:cNvSpPr/>
              <p:nvPr/>
            </p:nvSpPr>
            <p:spPr>
              <a:xfrm>
                <a:off x="4094570" y="4620552"/>
                <a:ext cx="930584" cy="550259"/>
              </a:xfrm>
              <a:custGeom>
                <a:avLst/>
                <a:gdLst>
                  <a:gd name="connsiteX0" fmla="*/ 0 w 930584"/>
                  <a:gd name="connsiteY0" fmla="*/ 550259 h 550259"/>
                  <a:gd name="connsiteX1" fmla="*/ 372234 w 930584"/>
                  <a:gd name="connsiteY1" fmla="*/ 323682 h 550259"/>
                  <a:gd name="connsiteX2" fmla="*/ 550258 w 930584"/>
                  <a:gd name="connsiteY2" fmla="*/ 194209 h 550259"/>
                  <a:gd name="connsiteX3" fmla="*/ 776835 w 930584"/>
                  <a:gd name="connsiteY3" fmla="*/ 64736 h 550259"/>
                  <a:gd name="connsiteX4" fmla="*/ 930584 w 930584"/>
                  <a:gd name="connsiteY4" fmla="*/ 0 h 550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0584" h="550259">
                    <a:moveTo>
                      <a:pt x="0" y="550259"/>
                    </a:moveTo>
                    <a:lnTo>
                      <a:pt x="372234" y="323682"/>
                    </a:lnTo>
                    <a:lnTo>
                      <a:pt x="550258" y="194209"/>
                    </a:lnTo>
                    <a:lnTo>
                      <a:pt x="776835" y="64736"/>
                    </a:lnTo>
                    <a:lnTo>
                      <a:pt x="930584" y="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0F7F5467-8731-4C54-FB66-9C07A2853572}"/>
                  </a:ext>
                </a:extLst>
              </p:cNvPr>
              <p:cNvSpPr/>
              <p:nvPr/>
            </p:nvSpPr>
            <p:spPr>
              <a:xfrm>
                <a:off x="3738520" y="4474896"/>
                <a:ext cx="712099" cy="356049"/>
              </a:xfrm>
              <a:custGeom>
                <a:avLst/>
                <a:gdLst>
                  <a:gd name="connsiteX0" fmla="*/ 0 w 712099"/>
                  <a:gd name="connsiteY0" fmla="*/ 356049 h 356049"/>
                  <a:gd name="connsiteX1" fmla="*/ 258945 w 712099"/>
                  <a:gd name="connsiteY1" fmla="*/ 218485 h 356049"/>
                  <a:gd name="connsiteX2" fmla="*/ 420786 w 712099"/>
                  <a:gd name="connsiteY2" fmla="*/ 129472 h 356049"/>
                  <a:gd name="connsiteX3" fmla="*/ 534075 w 712099"/>
                  <a:gd name="connsiteY3" fmla="*/ 56644 h 356049"/>
                  <a:gd name="connsiteX4" fmla="*/ 712099 w 712099"/>
                  <a:gd name="connsiteY4" fmla="*/ 0 h 35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2099" h="356049">
                    <a:moveTo>
                      <a:pt x="0" y="356049"/>
                    </a:moveTo>
                    <a:lnTo>
                      <a:pt x="258945" y="218485"/>
                    </a:lnTo>
                    <a:lnTo>
                      <a:pt x="420786" y="129472"/>
                    </a:lnTo>
                    <a:lnTo>
                      <a:pt x="534075" y="56644"/>
                    </a:lnTo>
                    <a:lnTo>
                      <a:pt x="712099" y="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C04F30A3-8AE1-DCBF-9B5D-E9FDD0B46300}"/>
                  </a:ext>
                </a:extLst>
              </p:cNvPr>
              <p:cNvSpPr/>
              <p:nvPr/>
            </p:nvSpPr>
            <p:spPr>
              <a:xfrm>
                <a:off x="3333919" y="4296871"/>
                <a:ext cx="623086" cy="283221"/>
              </a:xfrm>
              <a:custGeom>
                <a:avLst/>
                <a:gdLst>
                  <a:gd name="connsiteX0" fmla="*/ 623086 w 623086"/>
                  <a:gd name="connsiteY0" fmla="*/ 0 h 283221"/>
                  <a:gd name="connsiteX1" fmla="*/ 412693 w 623086"/>
                  <a:gd name="connsiteY1" fmla="*/ 64736 h 283221"/>
                  <a:gd name="connsiteX2" fmla="*/ 250853 w 623086"/>
                  <a:gd name="connsiteY2" fmla="*/ 137564 h 283221"/>
                  <a:gd name="connsiteX3" fmla="*/ 64736 w 623086"/>
                  <a:gd name="connsiteY3" fmla="*/ 218485 h 283221"/>
                  <a:gd name="connsiteX4" fmla="*/ 0 w 623086"/>
                  <a:gd name="connsiteY4" fmla="*/ 283221 h 283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3086" h="283221">
                    <a:moveTo>
                      <a:pt x="623086" y="0"/>
                    </a:moveTo>
                    <a:lnTo>
                      <a:pt x="412693" y="64736"/>
                    </a:lnTo>
                    <a:lnTo>
                      <a:pt x="250853" y="137564"/>
                    </a:lnTo>
                    <a:lnTo>
                      <a:pt x="64736" y="218485"/>
                    </a:lnTo>
                    <a:lnTo>
                      <a:pt x="0" y="283221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3507F99B-3D6B-0D78-A075-F7F97D7536BC}"/>
                  </a:ext>
                </a:extLst>
              </p:cNvPr>
              <p:cNvSpPr/>
              <p:nvPr/>
            </p:nvSpPr>
            <p:spPr>
              <a:xfrm>
                <a:off x="2937409" y="4070294"/>
                <a:ext cx="614995" cy="331773"/>
              </a:xfrm>
              <a:custGeom>
                <a:avLst/>
                <a:gdLst>
                  <a:gd name="connsiteX0" fmla="*/ 0 w 614995"/>
                  <a:gd name="connsiteY0" fmla="*/ 331773 h 331773"/>
                  <a:gd name="connsiteX1" fmla="*/ 218485 w 614995"/>
                  <a:gd name="connsiteY1" fmla="*/ 210393 h 331773"/>
                  <a:gd name="connsiteX2" fmla="*/ 404602 w 614995"/>
                  <a:gd name="connsiteY2" fmla="*/ 80920 h 331773"/>
                  <a:gd name="connsiteX3" fmla="*/ 509798 w 614995"/>
                  <a:gd name="connsiteY3" fmla="*/ 24276 h 331773"/>
                  <a:gd name="connsiteX4" fmla="*/ 614995 w 614995"/>
                  <a:gd name="connsiteY4" fmla="*/ 0 h 331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4995" h="331773">
                    <a:moveTo>
                      <a:pt x="0" y="331773"/>
                    </a:moveTo>
                    <a:lnTo>
                      <a:pt x="218485" y="210393"/>
                    </a:lnTo>
                    <a:lnTo>
                      <a:pt x="404602" y="80920"/>
                    </a:lnTo>
                    <a:lnTo>
                      <a:pt x="509798" y="24276"/>
                    </a:lnTo>
                    <a:lnTo>
                      <a:pt x="614995" y="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D5DEF5F7-98A9-D71E-572B-D1B90EEA2B3F}"/>
                  </a:ext>
                </a:extLst>
              </p:cNvPr>
              <p:cNvSpPr/>
              <p:nvPr/>
            </p:nvSpPr>
            <p:spPr>
              <a:xfrm>
                <a:off x="2573267" y="3819441"/>
                <a:ext cx="275129" cy="186116"/>
              </a:xfrm>
              <a:custGeom>
                <a:avLst/>
                <a:gdLst>
                  <a:gd name="connsiteX0" fmla="*/ 0 w 275129"/>
                  <a:gd name="connsiteY0" fmla="*/ 186116 h 186116"/>
                  <a:gd name="connsiteX1" fmla="*/ 145657 w 275129"/>
                  <a:gd name="connsiteY1" fmla="*/ 56644 h 186116"/>
                  <a:gd name="connsiteX2" fmla="*/ 275129 w 275129"/>
                  <a:gd name="connsiteY2" fmla="*/ 0 h 186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5129" h="186116">
                    <a:moveTo>
                      <a:pt x="0" y="186116"/>
                    </a:moveTo>
                    <a:lnTo>
                      <a:pt x="145657" y="56644"/>
                    </a:lnTo>
                    <a:lnTo>
                      <a:pt x="275129" y="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A78CEC90-25EF-5D89-7434-C75A3ED5A6B0}"/>
                  </a:ext>
                </a:extLst>
              </p:cNvPr>
              <p:cNvSpPr/>
              <p:nvPr/>
            </p:nvSpPr>
            <p:spPr>
              <a:xfrm>
                <a:off x="2201034" y="3528127"/>
                <a:ext cx="347957" cy="194209"/>
              </a:xfrm>
              <a:custGeom>
                <a:avLst/>
                <a:gdLst>
                  <a:gd name="connsiteX0" fmla="*/ 0 w 347957"/>
                  <a:gd name="connsiteY0" fmla="*/ 194209 h 194209"/>
                  <a:gd name="connsiteX1" fmla="*/ 105196 w 347957"/>
                  <a:gd name="connsiteY1" fmla="*/ 105197 h 194209"/>
                  <a:gd name="connsiteX2" fmla="*/ 234669 w 347957"/>
                  <a:gd name="connsiteY2" fmla="*/ 24277 h 194209"/>
                  <a:gd name="connsiteX3" fmla="*/ 347957 w 347957"/>
                  <a:gd name="connsiteY3" fmla="*/ 0 h 194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957" h="194209">
                    <a:moveTo>
                      <a:pt x="0" y="194209"/>
                    </a:moveTo>
                    <a:lnTo>
                      <a:pt x="105196" y="105197"/>
                    </a:lnTo>
                    <a:lnTo>
                      <a:pt x="234669" y="24277"/>
                    </a:lnTo>
                    <a:lnTo>
                      <a:pt x="347957" y="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DEB40829-75AD-7C3B-7085-B44E9DB8E558}"/>
                  </a:ext>
                </a:extLst>
              </p:cNvPr>
              <p:cNvSpPr/>
              <p:nvPr/>
            </p:nvSpPr>
            <p:spPr>
              <a:xfrm>
                <a:off x="1844984" y="3220630"/>
                <a:ext cx="404602" cy="226577"/>
              </a:xfrm>
              <a:custGeom>
                <a:avLst/>
                <a:gdLst>
                  <a:gd name="connsiteX0" fmla="*/ 0 w 404602"/>
                  <a:gd name="connsiteY0" fmla="*/ 226577 h 226577"/>
                  <a:gd name="connsiteX1" fmla="*/ 194209 w 404602"/>
                  <a:gd name="connsiteY1" fmla="*/ 80920 h 226577"/>
                  <a:gd name="connsiteX2" fmla="*/ 307497 w 404602"/>
                  <a:gd name="connsiteY2" fmla="*/ 24276 h 226577"/>
                  <a:gd name="connsiteX3" fmla="*/ 404602 w 404602"/>
                  <a:gd name="connsiteY3" fmla="*/ 0 h 226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602" h="226577">
                    <a:moveTo>
                      <a:pt x="0" y="226577"/>
                    </a:moveTo>
                    <a:lnTo>
                      <a:pt x="194209" y="80920"/>
                    </a:lnTo>
                    <a:lnTo>
                      <a:pt x="307497" y="24276"/>
                    </a:lnTo>
                    <a:lnTo>
                      <a:pt x="404602" y="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A8473C1D-29BD-3821-4840-28D93E717C42}"/>
                  </a:ext>
                </a:extLst>
              </p:cNvPr>
              <p:cNvSpPr/>
              <p:nvPr/>
            </p:nvSpPr>
            <p:spPr>
              <a:xfrm>
                <a:off x="1432290" y="2929317"/>
                <a:ext cx="509798" cy="315589"/>
              </a:xfrm>
              <a:custGeom>
                <a:avLst/>
                <a:gdLst>
                  <a:gd name="connsiteX0" fmla="*/ 0 w 509798"/>
                  <a:gd name="connsiteY0" fmla="*/ 315589 h 315589"/>
                  <a:gd name="connsiteX1" fmla="*/ 178025 w 509798"/>
                  <a:gd name="connsiteY1" fmla="*/ 202301 h 315589"/>
                  <a:gd name="connsiteX2" fmla="*/ 347958 w 509798"/>
                  <a:gd name="connsiteY2" fmla="*/ 72828 h 315589"/>
                  <a:gd name="connsiteX3" fmla="*/ 509798 w 509798"/>
                  <a:gd name="connsiteY3" fmla="*/ 0 h 315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9798" h="315589">
                    <a:moveTo>
                      <a:pt x="0" y="315589"/>
                    </a:moveTo>
                    <a:lnTo>
                      <a:pt x="178025" y="202301"/>
                    </a:lnTo>
                    <a:lnTo>
                      <a:pt x="347958" y="72828"/>
                    </a:lnTo>
                    <a:lnTo>
                      <a:pt x="509798" y="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2A1A1318-D2C0-1883-9C70-BE22917D4259}"/>
                  </a:ext>
                </a:extLst>
              </p:cNvPr>
              <p:cNvSpPr/>
              <p:nvPr/>
            </p:nvSpPr>
            <p:spPr>
              <a:xfrm>
                <a:off x="1084333" y="2638004"/>
                <a:ext cx="606902" cy="428877"/>
              </a:xfrm>
              <a:custGeom>
                <a:avLst/>
                <a:gdLst>
                  <a:gd name="connsiteX0" fmla="*/ 0 w 606902"/>
                  <a:gd name="connsiteY0" fmla="*/ 428877 h 428877"/>
                  <a:gd name="connsiteX1" fmla="*/ 178025 w 606902"/>
                  <a:gd name="connsiteY1" fmla="*/ 267037 h 428877"/>
                  <a:gd name="connsiteX2" fmla="*/ 364141 w 606902"/>
                  <a:gd name="connsiteY2" fmla="*/ 161840 h 428877"/>
                  <a:gd name="connsiteX3" fmla="*/ 493614 w 606902"/>
                  <a:gd name="connsiteY3" fmla="*/ 89012 h 428877"/>
                  <a:gd name="connsiteX4" fmla="*/ 493614 w 606902"/>
                  <a:gd name="connsiteY4" fmla="*/ 89012 h 428877"/>
                  <a:gd name="connsiteX5" fmla="*/ 606902 w 606902"/>
                  <a:gd name="connsiteY5" fmla="*/ 0 h 428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6902" h="428877">
                    <a:moveTo>
                      <a:pt x="0" y="428877"/>
                    </a:moveTo>
                    <a:lnTo>
                      <a:pt x="178025" y="267037"/>
                    </a:lnTo>
                    <a:lnTo>
                      <a:pt x="364141" y="161840"/>
                    </a:lnTo>
                    <a:lnTo>
                      <a:pt x="493614" y="89012"/>
                    </a:lnTo>
                    <a:lnTo>
                      <a:pt x="493614" y="89012"/>
                    </a:lnTo>
                    <a:lnTo>
                      <a:pt x="606902" y="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E61B4D6E-A1E0-9C6D-7289-13B6C5C4BB26}"/>
                  </a:ext>
                </a:extLst>
              </p:cNvPr>
              <p:cNvSpPr/>
              <p:nvPr/>
            </p:nvSpPr>
            <p:spPr>
              <a:xfrm>
                <a:off x="5696793" y="3414839"/>
                <a:ext cx="614995" cy="720191"/>
              </a:xfrm>
              <a:custGeom>
                <a:avLst/>
                <a:gdLst>
                  <a:gd name="connsiteX0" fmla="*/ 0 w 614995"/>
                  <a:gd name="connsiteY0" fmla="*/ 720191 h 720191"/>
                  <a:gd name="connsiteX1" fmla="*/ 105196 w 614995"/>
                  <a:gd name="connsiteY1" fmla="*/ 590719 h 720191"/>
                  <a:gd name="connsiteX2" fmla="*/ 234669 w 614995"/>
                  <a:gd name="connsiteY2" fmla="*/ 453154 h 720191"/>
                  <a:gd name="connsiteX3" fmla="*/ 356049 w 614995"/>
                  <a:gd name="connsiteY3" fmla="*/ 291313 h 720191"/>
                  <a:gd name="connsiteX4" fmla="*/ 469338 w 614995"/>
                  <a:gd name="connsiteY4" fmla="*/ 153749 h 720191"/>
                  <a:gd name="connsiteX5" fmla="*/ 614995 w 614995"/>
                  <a:gd name="connsiteY5" fmla="*/ 0 h 720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4995" h="720191">
                    <a:moveTo>
                      <a:pt x="0" y="720191"/>
                    </a:moveTo>
                    <a:lnTo>
                      <a:pt x="105196" y="590719"/>
                    </a:lnTo>
                    <a:lnTo>
                      <a:pt x="234669" y="453154"/>
                    </a:lnTo>
                    <a:lnTo>
                      <a:pt x="356049" y="291313"/>
                    </a:lnTo>
                    <a:lnTo>
                      <a:pt x="469338" y="153749"/>
                    </a:lnTo>
                    <a:lnTo>
                      <a:pt x="614995" y="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6D25EF10-6CDD-C041-4B17-A4D53B8FDFB4}"/>
                  </a:ext>
                </a:extLst>
              </p:cNvPr>
              <p:cNvSpPr/>
              <p:nvPr/>
            </p:nvSpPr>
            <p:spPr>
              <a:xfrm>
                <a:off x="5591596" y="3163986"/>
                <a:ext cx="339866" cy="420786"/>
              </a:xfrm>
              <a:custGeom>
                <a:avLst/>
                <a:gdLst>
                  <a:gd name="connsiteX0" fmla="*/ 0 w 339866"/>
                  <a:gd name="connsiteY0" fmla="*/ 420786 h 420786"/>
                  <a:gd name="connsiteX1" fmla="*/ 89013 w 339866"/>
                  <a:gd name="connsiteY1" fmla="*/ 299405 h 420786"/>
                  <a:gd name="connsiteX2" fmla="*/ 161841 w 339866"/>
                  <a:gd name="connsiteY2" fmla="*/ 234669 h 420786"/>
                  <a:gd name="connsiteX3" fmla="*/ 267038 w 339866"/>
                  <a:gd name="connsiteY3" fmla="*/ 105196 h 420786"/>
                  <a:gd name="connsiteX4" fmla="*/ 339866 w 339866"/>
                  <a:gd name="connsiteY4" fmla="*/ 0 h 42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9866" h="420786">
                    <a:moveTo>
                      <a:pt x="0" y="420786"/>
                    </a:moveTo>
                    <a:lnTo>
                      <a:pt x="89013" y="299405"/>
                    </a:lnTo>
                    <a:lnTo>
                      <a:pt x="161841" y="234669"/>
                    </a:lnTo>
                    <a:lnTo>
                      <a:pt x="267038" y="105196"/>
                    </a:lnTo>
                    <a:lnTo>
                      <a:pt x="339866" y="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62F02394-1EBF-7094-BADE-37F3517D3457}"/>
                  </a:ext>
                </a:extLst>
              </p:cNvPr>
              <p:cNvSpPr/>
              <p:nvPr/>
            </p:nvSpPr>
            <p:spPr>
              <a:xfrm>
                <a:off x="5405480" y="2880765"/>
                <a:ext cx="105196" cy="161840"/>
              </a:xfrm>
              <a:custGeom>
                <a:avLst/>
                <a:gdLst>
                  <a:gd name="connsiteX0" fmla="*/ 0 w 105196"/>
                  <a:gd name="connsiteY0" fmla="*/ 161840 h 161840"/>
                  <a:gd name="connsiteX1" fmla="*/ 0 w 105196"/>
                  <a:gd name="connsiteY1" fmla="*/ 161840 h 161840"/>
                  <a:gd name="connsiteX2" fmla="*/ 56644 w 105196"/>
                  <a:gd name="connsiteY2" fmla="*/ 48552 h 161840"/>
                  <a:gd name="connsiteX3" fmla="*/ 105196 w 105196"/>
                  <a:gd name="connsiteY3" fmla="*/ 0 h 161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196" h="161840">
                    <a:moveTo>
                      <a:pt x="0" y="161840"/>
                    </a:moveTo>
                    <a:lnTo>
                      <a:pt x="0" y="161840"/>
                    </a:lnTo>
                    <a:lnTo>
                      <a:pt x="56644" y="48552"/>
                    </a:lnTo>
                    <a:lnTo>
                      <a:pt x="105196" y="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927D3AB9-9717-B8FA-C53B-EF8468529D5B}"/>
                  </a:ext>
                </a:extLst>
              </p:cNvPr>
              <p:cNvSpPr/>
              <p:nvPr/>
            </p:nvSpPr>
            <p:spPr>
              <a:xfrm>
                <a:off x="4992786" y="2548991"/>
                <a:ext cx="137564" cy="137565"/>
              </a:xfrm>
              <a:custGeom>
                <a:avLst/>
                <a:gdLst>
                  <a:gd name="connsiteX0" fmla="*/ 0 w 137564"/>
                  <a:gd name="connsiteY0" fmla="*/ 137565 h 137565"/>
                  <a:gd name="connsiteX1" fmla="*/ 72828 w 137564"/>
                  <a:gd name="connsiteY1" fmla="*/ 48552 h 137565"/>
                  <a:gd name="connsiteX2" fmla="*/ 137564 w 137564"/>
                  <a:gd name="connsiteY2" fmla="*/ 0 h 13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564" h="137565">
                    <a:moveTo>
                      <a:pt x="0" y="137565"/>
                    </a:moveTo>
                    <a:lnTo>
                      <a:pt x="72828" y="48552"/>
                    </a:lnTo>
                    <a:lnTo>
                      <a:pt x="137564" y="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507D5856-243C-4DCE-923C-1788468800E3}"/>
                  </a:ext>
                </a:extLst>
              </p:cNvPr>
              <p:cNvSpPr/>
              <p:nvPr/>
            </p:nvSpPr>
            <p:spPr>
              <a:xfrm>
                <a:off x="4628644" y="2273862"/>
                <a:ext cx="169933" cy="129473"/>
              </a:xfrm>
              <a:custGeom>
                <a:avLst/>
                <a:gdLst>
                  <a:gd name="connsiteX0" fmla="*/ 0 w 169933"/>
                  <a:gd name="connsiteY0" fmla="*/ 129473 h 129473"/>
                  <a:gd name="connsiteX1" fmla="*/ 72829 w 169933"/>
                  <a:gd name="connsiteY1" fmla="*/ 48552 h 129473"/>
                  <a:gd name="connsiteX2" fmla="*/ 169933 w 169933"/>
                  <a:gd name="connsiteY2" fmla="*/ 0 h 129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9933" h="129473">
                    <a:moveTo>
                      <a:pt x="0" y="129473"/>
                    </a:moveTo>
                    <a:lnTo>
                      <a:pt x="72829" y="48552"/>
                    </a:lnTo>
                    <a:lnTo>
                      <a:pt x="169933" y="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D637526B-59CC-B7A3-BBB1-0F20BE8249B4}"/>
                  </a:ext>
                </a:extLst>
              </p:cNvPr>
              <p:cNvSpPr/>
              <p:nvPr/>
            </p:nvSpPr>
            <p:spPr>
              <a:xfrm>
                <a:off x="4207858" y="2055377"/>
                <a:ext cx="121381" cy="161841"/>
              </a:xfrm>
              <a:custGeom>
                <a:avLst/>
                <a:gdLst>
                  <a:gd name="connsiteX0" fmla="*/ 0 w 121381"/>
                  <a:gd name="connsiteY0" fmla="*/ 161841 h 161841"/>
                  <a:gd name="connsiteX1" fmla="*/ 64737 w 121381"/>
                  <a:gd name="connsiteY1" fmla="*/ 56644 h 161841"/>
                  <a:gd name="connsiteX2" fmla="*/ 121381 w 121381"/>
                  <a:gd name="connsiteY2" fmla="*/ 0 h 161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1381" h="161841">
                    <a:moveTo>
                      <a:pt x="0" y="161841"/>
                    </a:moveTo>
                    <a:lnTo>
                      <a:pt x="64737" y="56644"/>
                    </a:lnTo>
                    <a:lnTo>
                      <a:pt x="121381" y="0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0" name="Picture 9" descr="A picture containing plant, clipart&#10;&#10;Description automatically generated">
              <a:extLst>
                <a:ext uri="{FF2B5EF4-FFF2-40B4-BE49-F238E27FC236}">
                  <a16:creationId xmlns:a16="http://schemas.microsoft.com/office/drawing/2014/main" id="{496D1C06-DA64-BE46-047E-0F016FEB4D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88003" y="3682693"/>
              <a:ext cx="300475" cy="300475"/>
            </a:xfrm>
            <a:prstGeom prst="rect">
              <a:avLst/>
            </a:prstGeom>
          </p:spPr>
        </p:pic>
        <p:pic>
          <p:nvPicPr>
            <p:cNvPr id="11" name="Picture 10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CFC316D2-B9D1-DC7F-FFBD-EA5CC49195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6897" y="2422842"/>
              <a:ext cx="192304" cy="192304"/>
            </a:xfrm>
            <a:prstGeom prst="rect">
              <a:avLst/>
            </a:prstGeom>
          </p:spPr>
        </p:pic>
        <p:pic>
          <p:nvPicPr>
            <p:cNvPr id="12" name="Picture 11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328F5CF-B97C-024D-1E2C-3F4724B4A7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266024" y="2605589"/>
              <a:ext cx="240380" cy="240380"/>
            </a:xfrm>
            <a:prstGeom prst="rect">
              <a:avLst/>
            </a:prstGeom>
          </p:spPr>
        </p:pic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5B8B643C-FA76-5A2D-56D7-3DA636CED9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0630" y="2352859"/>
              <a:ext cx="240380" cy="240380"/>
            </a:xfrm>
            <a:prstGeom prst="rect">
              <a:avLst/>
            </a:prstGeom>
          </p:spPr>
        </p:pic>
        <p:pic>
          <p:nvPicPr>
            <p:cNvPr id="14" name="Picture 13" descr="A picture containing text, plant&#10;&#10;Description automatically generated">
              <a:extLst>
                <a:ext uri="{FF2B5EF4-FFF2-40B4-BE49-F238E27FC236}">
                  <a16:creationId xmlns:a16="http://schemas.microsoft.com/office/drawing/2014/main" id="{37AFBD0E-B02E-3E66-820D-089F72BB06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5218" y="3993509"/>
              <a:ext cx="300475" cy="300475"/>
            </a:xfrm>
            <a:prstGeom prst="rect">
              <a:avLst/>
            </a:prstGeom>
          </p:spPr>
        </p:pic>
        <p:pic>
          <p:nvPicPr>
            <p:cNvPr id="15" name="Picture 14" descr="A picture containing text, plant&#10;&#10;Description automatically generated">
              <a:extLst>
                <a:ext uri="{FF2B5EF4-FFF2-40B4-BE49-F238E27FC236}">
                  <a16:creationId xmlns:a16="http://schemas.microsoft.com/office/drawing/2014/main" id="{6A73A229-A649-1D5E-1049-4D31E078F5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0423" y="4044684"/>
              <a:ext cx="375593" cy="375594"/>
            </a:xfrm>
            <a:prstGeom prst="rect">
              <a:avLst/>
            </a:prstGeom>
          </p:spPr>
        </p:pic>
        <p:pic>
          <p:nvPicPr>
            <p:cNvPr id="33" name="Picture 32" descr="A picture containing plant, clipart&#10;&#10;Description automatically generated">
              <a:extLst>
                <a:ext uri="{FF2B5EF4-FFF2-40B4-BE49-F238E27FC236}">
                  <a16:creationId xmlns:a16="http://schemas.microsoft.com/office/drawing/2014/main" id="{8DC70B15-462C-C58F-6333-11CAD4BE17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6384" y="3781075"/>
              <a:ext cx="300475" cy="300475"/>
            </a:xfrm>
            <a:prstGeom prst="rect">
              <a:avLst/>
            </a:prstGeom>
          </p:spPr>
        </p:pic>
        <p:pic>
          <p:nvPicPr>
            <p:cNvPr id="34" name="Picture 33" descr="A picture containing plant, clipart&#10;&#10;Description automatically generated">
              <a:extLst>
                <a:ext uri="{FF2B5EF4-FFF2-40B4-BE49-F238E27FC236}">
                  <a16:creationId xmlns:a16="http://schemas.microsoft.com/office/drawing/2014/main" id="{228038B4-3515-0C5A-0CFB-45CB8059C0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99304" y="3893996"/>
              <a:ext cx="300475" cy="300475"/>
            </a:xfrm>
            <a:prstGeom prst="rect">
              <a:avLst/>
            </a:prstGeom>
          </p:spPr>
        </p:pic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38210652-0A9B-7CDF-922B-1D62CE3551B6}"/>
                </a:ext>
              </a:extLst>
            </p:cNvPr>
            <p:cNvGrpSpPr/>
            <p:nvPr/>
          </p:nvGrpSpPr>
          <p:grpSpPr>
            <a:xfrm>
              <a:off x="2289687" y="3198640"/>
              <a:ext cx="1476532" cy="1278230"/>
              <a:chOff x="2289976" y="3206306"/>
              <a:chExt cx="1476532" cy="1278230"/>
            </a:xfrm>
          </p:grpSpPr>
          <p:grpSp>
            <p:nvGrpSpPr>
              <p:cNvPr id="83" name="Group 82">
                <a:extLst>
                  <a:ext uri="{FF2B5EF4-FFF2-40B4-BE49-F238E27FC236}">
                    <a16:creationId xmlns:a16="http://schemas.microsoft.com/office/drawing/2014/main" id="{73EA459B-3862-3A90-AEBA-4DF6E86E36C4}"/>
                  </a:ext>
                </a:extLst>
              </p:cNvPr>
              <p:cNvGrpSpPr/>
              <p:nvPr/>
            </p:nvGrpSpPr>
            <p:grpSpPr>
              <a:xfrm>
                <a:off x="3329737" y="3206306"/>
                <a:ext cx="436771" cy="329634"/>
                <a:chOff x="3304607" y="2138694"/>
                <a:chExt cx="523264" cy="394910"/>
              </a:xfrm>
            </p:grpSpPr>
            <p:pic>
              <p:nvPicPr>
                <p:cNvPr id="85" name="Picture 84">
                  <a:extLst>
                    <a:ext uri="{FF2B5EF4-FFF2-40B4-BE49-F238E27FC236}">
                      <a16:creationId xmlns:a16="http://schemas.microsoft.com/office/drawing/2014/main" id="{92C27135-0D3F-41FF-2039-15F0466C1B9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3548889" y="2254622"/>
                  <a:ext cx="278982" cy="278982"/>
                </a:xfrm>
                <a:prstGeom prst="rect">
                  <a:avLst/>
                </a:prstGeom>
              </p:spPr>
            </p:pic>
            <p:pic>
              <p:nvPicPr>
                <p:cNvPr id="89" name="Picture 88">
                  <a:extLst>
                    <a:ext uri="{FF2B5EF4-FFF2-40B4-BE49-F238E27FC236}">
                      <a16:creationId xmlns:a16="http://schemas.microsoft.com/office/drawing/2014/main" id="{3878FD00-7AC6-B961-8EB9-1B9BE108B18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3304607" y="2138694"/>
                  <a:ext cx="278982" cy="278982"/>
                </a:xfrm>
                <a:prstGeom prst="rect">
                  <a:avLst/>
                </a:prstGeom>
              </p:spPr>
            </p:pic>
          </p:grp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AC93A1A0-AE71-D11C-63E1-039DD9D47C19}"/>
                  </a:ext>
                </a:extLst>
              </p:cNvPr>
              <p:cNvSpPr/>
              <p:nvPr/>
            </p:nvSpPr>
            <p:spPr>
              <a:xfrm>
                <a:off x="2289976" y="3379304"/>
                <a:ext cx="1264468" cy="1105232"/>
              </a:xfrm>
              <a:custGeom>
                <a:avLst/>
                <a:gdLst>
                  <a:gd name="connsiteX0" fmla="*/ 0 w 1264468"/>
                  <a:gd name="connsiteY0" fmla="*/ 1105232 h 1105232"/>
                  <a:gd name="connsiteX1" fmla="*/ 270344 w 1264468"/>
                  <a:gd name="connsiteY1" fmla="*/ 1001865 h 1105232"/>
                  <a:gd name="connsiteX2" fmla="*/ 508883 w 1264468"/>
                  <a:gd name="connsiteY2" fmla="*/ 922352 h 1105232"/>
                  <a:gd name="connsiteX3" fmla="*/ 699714 w 1264468"/>
                  <a:gd name="connsiteY3" fmla="*/ 755374 h 1105232"/>
                  <a:gd name="connsiteX4" fmla="*/ 842838 w 1264468"/>
                  <a:gd name="connsiteY4" fmla="*/ 596348 h 1105232"/>
                  <a:gd name="connsiteX5" fmla="*/ 938254 w 1264468"/>
                  <a:gd name="connsiteY5" fmla="*/ 492981 h 1105232"/>
                  <a:gd name="connsiteX6" fmla="*/ 985961 w 1264468"/>
                  <a:gd name="connsiteY6" fmla="*/ 421419 h 1105232"/>
                  <a:gd name="connsiteX7" fmla="*/ 1025718 w 1264468"/>
                  <a:gd name="connsiteY7" fmla="*/ 341906 h 1105232"/>
                  <a:gd name="connsiteX8" fmla="*/ 1113182 w 1264468"/>
                  <a:gd name="connsiteY8" fmla="*/ 214686 h 1105232"/>
                  <a:gd name="connsiteX9" fmla="*/ 1240403 w 1264468"/>
                  <a:gd name="connsiteY9" fmla="*/ 55659 h 1105232"/>
                  <a:gd name="connsiteX10" fmla="*/ 1264257 w 1264468"/>
                  <a:gd name="connsiteY10" fmla="*/ 0 h 1105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4468" h="1105232">
                    <a:moveTo>
                      <a:pt x="0" y="1105232"/>
                    </a:moveTo>
                    <a:cubicBezTo>
                      <a:pt x="92765" y="1068788"/>
                      <a:pt x="185530" y="1032345"/>
                      <a:pt x="270344" y="1001865"/>
                    </a:cubicBezTo>
                    <a:cubicBezTo>
                      <a:pt x="355158" y="971385"/>
                      <a:pt x="437321" y="963434"/>
                      <a:pt x="508883" y="922352"/>
                    </a:cubicBezTo>
                    <a:cubicBezTo>
                      <a:pt x="580445" y="881270"/>
                      <a:pt x="644055" y="809708"/>
                      <a:pt x="699714" y="755374"/>
                    </a:cubicBezTo>
                    <a:cubicBezTo>
                      <a:pt x="755373" y="701040"/>
                      <a:pt x="803081" y="640080"/>
                      <a:pt x="842838" y="596348"/>
                    </a:cubicBezTo>
                    <a:cubicBezTo>
                      <a:pt x="882595" y="552616"/>
                      <a:pt x="914400" y="522136"/>
                      <a:pt x="938254" y="492981"/>
                    </a:cubicBezTo>
                    <a:cubicBezTo>
                      <a:pt x="962108" y="463826"/>
                      <a:pt x="971384" y="446598"/>
                      <a:pt x="985961" y="421419"/>
                    </a:cubicBezTo>
                    <a:cubicBezTo>
                      <a:pt x="1000538" y="396240"/>
                      <a:pt x="1004515" y="376361"/>
                      <a:pt x="1025718" y="341906"/>
                    </a:cubicBezTo>
                    <a:cubicBezTo>
                      <a:pt x="1046921" y="307451"/>
                      <a:pt x="1077401" y="262394"/>
                      <a:pt x="1113182" y="214686"/>
                    </a:cubicBezTo>
                    <a:cubicBezTo>
                      <a:pt x="1148963" y="166978"/>
                      <a:pt x="1215224" y="91440"/>
                      <a:pt x="1240403" y="55659"/>
                    </a:cubicBezTo>
                    <a:cubicBezTo>
                      <a:pt x="1265582" y="19878"/>
                      <a:pt x="1264919" y="9939"/>
                      <a:pt x="1264257" y="0"/>
                    </a:cubicBezTo>
                  </a:path>
                </a:pathLst>
              </a:custGeom>
              <a:noFill/>
              <a:ln>
                <a:prstDash val="dash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384EFF38-5EE4-4CD6-2E1B-6CD4412DA00B}"/>
                </a:ext>
              </a:extLst>
            </p:cNvPr>
            <p:cNvGrpSpPr/>
            <p:nvPr/>
          </p:nvGrpSpPr>
          <p:grpSpPr>
            <a:xfrm>
              <a:off x="2318073" y="2206507"/>
              <a:ext cx="1342703" cy="1715577"/>
              <a:chOff x="3581072" y="1727177"/>
              <a:chExt cx="1342703" cy="1715577"/>
            </a:xfrm>
          </p:grpSpPr>
          <p:sp>
            <p:nvSpPr>
              <p:cNvPr id="81" name="Isosceles Triangle 80">
                <a:extLst>
                  <a:ext uri="{FF2B5EF4-FFF2-40B4-BE49-F238E27FC236}">
                    <a16:creationId xmlns:a16="http://schemas.microsoft.com/office/drawing/2014/main" id="{68C986C3-08F6-EEC0-43E3-B5735EE7DEED}"/>
                  </a:ext>
                </a:extLst>
              </p:cNvPr>
              <p:cNvSpPr/>
              <p:nvPr/>
            </p:nvSpPr>
            <p:spPr>
              <a:xfrm rot="2198212">
                <a:off x="3581072" y="1899099"/>
                <a:ext cx="1142347" cy="1543655"/>
              </a:xfrm>
              <a:prstGeom prst="triangle">
                <a:avLst/>
              </a:prstGeom>
              <a:gradFill flip="none" rotWithShape="1">
                <a:gsLst>
                  <a:gs pos="50000">
                    <a:schemeClr val="bg1">
                      <a:alpha val="30000"/>
                    </a:schemeClr>
                  </a:gs>
                  <a:gs pos="0">
                    <a:schemeClr val="accent4">
                      <a:lumMod val="20000"/>
                      <a:lumOff val="8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82" name="Picture 81">
                <a:extLst>
                  <a:ext uri="{FF2B5EF4-FFF2-40B4-BE49-F238E27FC236}">
                    <a16:creationId xmlns:a16="http://schemas.microsoft.com/office/drawing/2014/main" id="{A6A3579C-BC20-F4E4-47DB-1C1BD32A5E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7926364">
                <a:off x="4487224" y="1727177"/>
                <a:ext cx="436551" cy="436551"/>
              </a:xfrm>
              <a:prstGeom prst="rect">
                <a:avLst/>
              </a:prstGeom>
            </p:spPr>
          </p:pic>
        </p:grpSp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686C08BC-9ED4-CBDE-0A4A-46837C34674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18900000">
              <a:off x="2752770" y="3891488"/>
              <a:ext cx="216342" cy="216342"/>
            </a:xfrm>
            <a:prstGeom prst="rect">
              <a:avLst/>
            </a:prstGeom>
          </p:spPr>
        </p:pic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6C948D7F-A724-9D81-33D2-FF70E9F7F2CA}"/>
                </a:ext>
              </a:extLst>
            </p:cNvPr>
            <p:cNvGrpSpPr/>
            <p:nvPr/>
          </p:nvGrpSpPr>
          <p:grpSpPr>
            <a:xfrm>
              <a:off x="2221645" y="3140058"/>
              <a:ext cx="451254" cy="414215"/>
              <a:chOff x="2472025" y="2509118"/>
              <a:chExt cx="540614" cy="496240"/>
            </a:xfrm>
          </p:grpSpPr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2F1A314E-1C40-6DE8-0F94-EBB12EDF79D2}"/>
                  </a:ext>
                </a:extLst>
              </p:cNvPr>
              <p:cNvSpPr/>
              <p:nvPr/>
            </p:nvSpPr>
            <p:spPr>
              <a:xfrm>
                <a:off x="2472025" y="2509118"/>
                <a:ext cx="466378" cy="366986"/>
              </a:xfrm>
              <a:custGeom>
                <a:avLst/>
                <a:gdLst>
                  <a:gd name="connsiteX0" fmla="*/ 436970 w 493615"/>
                  <a:gd name="connsiteY0" fmla="*/ 388418 h 388418"/>
                  <a:gd name="connsiteX1" fmla="*/ 0 w 493615"/>
                  <a:gd name="connsiteY1" fmla="*/ 283221 h 388418"/>
                  <a:gd name="connsiteX2" fmla="*/ 161841 w 493615"/>
                  <a:gd name="connsiteY2" fmla="*/ 267037 h 388418"/>
                  <a:gd name="connsiteX3" fmla="*/ 242762 w 493615"/>
                  <a:gd name="connsiteY3" fmla="*/ 250853 h 388418"/>
                  <a:gd name="connsiteX4" fmla="*/ 331774 w 493615"/>
                  <a:gd name="connsiteY4" fmla="*/ 210393 h 388418"/>
                  <a:gd name="connsiteX5" fmla="*/ 364142 w 493615"/>
                  <a:gd name="connsiteY5" fmla="*/ 186117 h 388418"/>
                  <a:gd name="connsiteX6" fmla="*/ 388418 w 493615"/>
                  <a:gd name="connsiteY6" fmla="*/ 137565 h 388418"/>
                  <a:gd name="connsiteX7" fmla="*/ 420786 w 493615"/>
                  <a:gd name="connsiteY7" fmla="*/ 80920 h 388418"/>
                  <a:gd name="connsiteX8" fmla="*/ 436970 w 493615"/>
                  <a:gd name="connsiteY8" fmla="*/ 0 h 388418"/>
                  <a:gd name="connsiteX9" fmla="*/ 493615 w 493615"/>
                  <a:gd name="connsiteY9" fmla="*/ 129473 h 388418"/>
                  <a:gd name="connsiteX10" fmla="*/ 493615 w 493615"/>
                  <a:gd name="connsiteY10" fmla="*/ 226577 h 388418"/>
                  <a:gd name="connsiteX11" fmla="*/ 436970 w 493615"/>
                  <a:gd name="connsiteY11" fmla="*/ 388418 h 388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93615" h="388418">
                    <a:moveTo>
                      <a:pt x="436970" y="388418"/>
                    </a:moveTo>
                    <a:lnTo>
                      <a:pt x="0" y="283221"/>
                    </a:lnTo>
                    <a:lnTo>
                      <a:pt x="161841" y="267037"/>
                    </a:lnTo>
                    <a:lnTo>
                      <a:pt x="242762" y="250853"/>
                    </a:lnTo>
                    <a:lnTo>
                      <a:pt x="331774" y="210393"/>
                    </a:lnTo>
                    <a:lnTo>
                      <a:pt x="364142" y="186117"/>
                    </a:lnTo>
                    <a:lnTo>
                      <a:pt x="388418" y="137565"/>
                    </a:lnTo>
                    <a:lnTo>
                      <a:pt x="420786" y="80920"/>
                    </a:lnTo>
                    <a:lnTo>
                      <a:pt x="436970" y="0"/>
                    </a:lnTo>
                    <a:lnTo>
                      <a:pt x="493615" y="129473"/>
                    </a:lnTo>
                    <a:lnTo>
                      <a:pt x="493615" y="226577"/>
                    </a:lnTo>
                    <a:lnTo>
                      <a:pt x="436970" y="38841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80" name="Picture 79">
                <a:extLst>
                  <a:ext uri="{FF2B5EF4-FFF2-40B4-BE49-F238E27FC236}">
                    <a16:creationId xmlns:a16="http://schemas.microsoft.com/office/drawing/2014/main" id="{154D993B-1EBF-BC0D-1A97-7C761B2145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742656" y="2735375"/>
                <a:ext cx="269983" cy="269983"/>
              </a:xfrm>
              <a:prstGeom prst="rect">
                <a:avLst/>
              </a:prstGeom>
            </p:spPr>
          </p:pic>
        </p:grpSp>
      </p:grpSp>
      <p:pic>
        <p:nvPicPr>
          <p:cNvPr id="57" name="Picture 56">
            <a:extLst>
              <a:ext uri="{FF2B5EF4-FFF2-40B4-BE49-F238E27FC236}">
                <a16:creationId xmlns:a16="http://schemas.microsoft.com/office/drawing/2014/main" id="{204DEBD5-1C1F-5149-115D-649EF026D6F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6167" y="5225516"/>
            <a:ext cx="895738" cy="895738"/>
          </a:xfrm>
          <a:prstGeom prst="rect">
            <a:avLst/>
          </a:prstGeom>
        </p:spPr>
      </p:pic>
      <p:sp>
        <p:nvSpPr>
          <p:cNvPr id="94" name="Title 1">
            <a:extLst>
              <a:ext uri="{FF2B5EF4-FFF2-40B4-BE49-F238E27FC236}">
                <a16:creationId xmlns:a16="http://schemas.microsoft.com/office/drawing/2014/main" id="{9E376124-1A41-1056-7E59-D0CD954A1E77}"/>
              </a:ext>
            </a:extLst>
          </p:cNvPr>
          <p:cNvSpPr txBox="1">
            <a:spLocks/>
          </p:cNvSpPr>
          <p:nvPr/>
        </p:nvSpPr>
        <p:spPr>
          <a:xfrm>
            <a:off x="4395592" y="1210037"/>
            <a:ext cx="1616272" cy="49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600" spc="-5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Forecasting</a:t>
            </a:r>
          </a:p>
        </p:txBody>
      </p:sp>
      <p:sp>
        <p:nvSpPr>
          <p:cNvPr id="95" name="Title 1">
            <a:extLst>
              <a:ext uri="{FF2B5EF4-FFF2-40B4-BE49-F238E27FC236}">
                <a16:creationId xmlns:a16="http://schemas.microsoft.com/office/drawing/2014/main" id="{1EDC44B9-E3F7-4177-4F82-3FB4B4E6CDD8}"/>
              </a:ext>
            </a:extLst>
          </p:cNvPr>
          <p:cNvSpPr txBox="1">
            <a:spLocks/>
          </p:cNvSpPr>
          <p:nvPr/>
        </p:nvSpPr>
        <p:spPr>
          <a:xfrm>
            <a:off x="6230291" y="1209946"/>
            <a:ext cx="1616272" cy="49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600" spc="-5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Monitoring</a:t>
            </a:r>
          </a:p>
        </p:txBody>
      </p: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F9414161-67F1-3EA6-422B-83F1DE8A3667}"/>
              </a:ext>
            </a:extLst>
          </p:cNvPr>
          <p:cNvGrpSpPr/>
          <p:nvPr/>
        </p:nvGrpSpPr>
        <p:grpSpPr>
          <a:xfrm>
            <a:off x="5645115" y="4729710"/>
            <a:ext cx="967745" cy="1180132"/>
            <a:chOff x="7697898" y="2477272"/>
            <a:chExt cx="967745" cy="1151058"/>
          </a:xfrm>
        </p:grpSpPr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5DDA4C6A-92E6-8679-6F53-E22C7934347B}"/>
                </a:ext>
              </a:extLst>
            </p:cNvPr>
            <p:cNvGrpSpPr/>
            <p:nvPr/>
          </p:nvGrpSpPr>
          <p:grpSpPr>
            <a:xfrm>
              <a:off x="7697898" y="2741248"/>
              <a:ext cx="967745" cy="887082"/>
              <a:chOff x="2175080" y="2601642"/>
              <a:chExt cx="1039112" cy="952500"/>
            </a:xfrm>
          </p:grpSpPr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C3C76354-89DD-7362-3BB4-2928712F29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190788" y="2601642"/>
                <a:ext cx="952500" cy="952500"/>
              </a:xfrm>
              <a:prstGeom prst="rect">
                <a:avLst/>
              </a:prstGeom>
            </p:spPr>
          </p:pic>
          <p:pic>
            <p:nvPicPr>
              <p:cNvPr id="58" name="Picture 57">
                <a:extLst>
                  <a:ext uri="{FF2B5EF4-FFF2-40B4-BE49-F238E27FC236}">
                    <a16:creationId xmlns:a16="http://schemas.microsoft.com/office/drawing/2014/main" id="{EB1B1AA8-3BD8-EFCC-2430-971C1FCD8C3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/>
              <a:srcRect t="4549" b="-4549"/>
              <a:stretch/>
            </p:blipFill>
            <p:spPr>
              <a:xfrm>
                <a:off x="2175080" y="2758056"/>
                <a:ext cx="395671" cy="395671"/>
              </a:xfrm>
              <a:prstGeom prst="rect">
                <a:avLst/>
              </a:prstGeom>
            </p:spPr>
          </p:pic>
          <p:pic>
            <p:nvPicPr>
              <p:cNvPr id="60" name="Picture 59">
                <a:extLst>
                  <a:ext uri="{FF2B5EF4-FFF2-40B4-BE49-F238E27FC236}">
                    <a16:creationId xmlns:a16="http://schemas.microsoft.com/office/drawing/2014/main" id="{E90C33BF-D170-8A72-7ED5-7730A59D620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/>
              <a:srcRect t="4549" b="-4549"/>
              <a:stretch/>
            </p:blipFill>
            <p:spPr>
              <a:xfrm>
                <a:off x="2818521" y="2758056"/>
                <a:ext cx="395671" cy="395671"/>
              </a:xfrm>
              <a:prstGeom prst="rect">
                <a:avLst/>
              </a:prstGeom>
            </p:spPr>
          </p:pic>
        </p:grpSp>
        <p:pic>
          <p:nvPicPr>
            <p:cNvPr id="113" name="Picture 112">
              <a:extLst>
                <a:ext uri="{FF2B5EF4-FFF2-40B4-BE49-F238E27FC236}">
                  <a16:creationId xmlns:a16="http://schemas.microsoft.com/office/drawing/2014/main" id="{81221656-2D39-CBFB-B792-81A24A6A3CF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003868" y="2477272"/>
              <a:ext cx="304399" cy="304399"/>
            </a:xfrm>
            <a:prstGeom prst="rect">
              <a:avLst/>
            </a:prstGeom>
          </p:spPr>
        </p:pic>
      </p:grpSp>
      <p:sp>
        <p:nvSpPr>
          <p:cNvPr id="169" name="TextBox 168">
            <a:extLst>
              <a:ext uri="{FF2B5EF4-FFF2-40B4-BE49-F238E27FC236}">
                <a16:creationId xmlns:a16="http://schemas.microsoft.com/office/drawing/2014/main" id="{93190BCC-687B-E7E7-B48C-9D5E24801239}"/>
              </a:ext>
            </a:extLst>
          </p:cNvPr>
          <p:cNvSpPr txBox="1"/>
          <p:nvPr/>
        </p:nvSpPr>
        <p:spPr>
          <a:xfrm>
            <a:off x="4952795" y="4690121"/>
            <a:ext cx="2307042" cy="163121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SG" sz="5000" dirty="0">
                <a:latin typeface="Edwardian Script ITC" panose="030303020407070D0804" pitchFamily="66" charset="0"/>
              </a:rPr>
              <a:t>Thank you!</a:t>
            </a:r>
          </a:p>
          <a:p>
            <a:endParaRPr lang="en-US" sz="5000" dirty="0">
              <a:latin typeface="Edwardian Script ITC" panose="030303020407070D08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743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4" grpId="0" animBg="1"/>
      <p:bldP spid="94" grpId="1" animBg="1"/>
      <p:bldP spid="95" grpId="0" animBg="1"/>
      <p:bldP spid="95" grpId="1" animBg="1"/>
      <p:bldP spid="16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4BA5204-A293-497C-BDAA-C8E6FD09F7B7}"/>
              </a:ext>
            </a:extLst>
          </p:cNvPr>
          <p:cNvSpPr txBox="1"/>
          <p:nvPr/>
        </p:nvSpPr>
        <p:spPr>
          <a:xfrm>
            <a:off x="1184744" y="883548"/>
            <a:ext cx="9827813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Bjerklie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D. M., Dingman, S. L., Vorosmarty, C. J.,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Bolste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C. H., &amp;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Congalton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R. G. (2003). Evaluating the potential for measuring river discharge from space. Journal of Hydrology, 278(1-4), 17-38.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200" dirty="0">
                <a:solidFill>
                  <a:srgbClr val="0563C1"/>
                </a:solidFill>
                <a:latin typeface="Arial" panose="020B060402020202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10.1016/s</a:t>
            </a:r>
            <a:r>
              <a:rPr lang="en-US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0022-1694(03)00129-x</a:t>
            </a:r>
            <a:endParaRPr lang="en-US" sz="1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Bonnema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M., &amp; Hossain, F. (2017). Inferring reservoir operating patterns across the Mekong Basin using only space observations.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Water Resources Research, 53(5),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3791-3810.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10.1002/2016wr019978</a:t>
            </a:r>
            <a:endParaRPr lang="en-US" sz="1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Dang, T. D., Chowdhury, A. K., &amp; </a:t>
            </a:r>
            <a:r>
              <a:rPr lang="en-US" sz="12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Galelli</a:t>
            </a: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, S. (2020). On the representation of water reservoir storage and operations in large-scale hydrological models: Implications on model parameterization and climate change impact assessments.</a:t>
            </a:r>
            <a:r>
              <a:rPr lang="en-US" sz="1200" b="0" i="1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Hydrology and Earth System Sciences, 24(1), </a:t>
            </a: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397-416. </a:t>
            </a:r>
            <a:r>
              <a:rPr lang="en-US" sz="12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200" b="0" i="0" u="none" strike="noStrike" baseline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10.5194/hess-24-397-2020</a:t>
            </a:r>
            <a:endParaRPr lang="en-US" sz="1200" b="0" i="0" u="none" strike="noStrike" baseline="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Dang, T. D., Vu, D. T., Chowdhury, A. K., &amp; </a:t>
            </a:r>
            <a:r>
              <a:rPr lang="en-US" sz="12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Galelli</a:t>
            </a: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, S. (2020). A software package for the representation and optimization of water reservoir operations in the VIC hydrologic model. </a:t>
            </a:r>
            <a:r>
              <a:rPr lang="en-US" sz="1200" b="0" i="1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Environmental Modelling &amp; Software, 126</a:t>
            </a: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, 104673. </a:t>
            </a:r>
            <a:r>
              <a:rPr lang="en-US" sz="12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200" b="0" i="0" u="none" strike="noStrike" baseline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10.1016/j.envsoft.2020.104673</a:t>
            </a:r>
            <a:endParaRPr lang="en-US" sz="1200" b="0" i="0" u="none" strike="noStrike" baseline="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Do, P., Tian, F., Zhu, T., </a:t>
            </a:r>
            <a:r>
              <a:rPr lang="en-US" sz="12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Zohidov</a:t>
            </a: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, B., Ni, G., Lu, H., &amp; Liu, H. (2020). Exploring synergies in the water-food-energy nexus by using an integrated hydro-economic optimization model for the </a:t>
            </a:r>
            <a:r>
              <a:rPr lang="en-US" sz="12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Lancang</a:t>
            </a: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-Mekong River Basin. </a:t>
            </a:r>
            <a:r>
              <a:rPr lang="en-US" sz="1200" b="0" i="1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Science of The Total Environment, 728,</a:t>
            </a: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137996. </a:t>
            </a:r>
            <a:r>
              <a:rPr lang="en-US" sz="12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200" b="0" i="0" u="none" strike="noStrike" baseline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10.1016/j.scitotenv.2020.137996</a:t>
            </a:r>
            <a:endParaRPr lang="en-US" sz="1200" b="0" i="0" u="none" strike="noStrike" baseline="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i="0" u="none" strike="noStrike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Döll</a:t>
            </a:r>
            <a:r>
              <a:rPr lang="en-US" sz="120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P., </a:t>
            </a:r>
            <a:r>
              <a:rPr lang="en-US" sz="1200" i="0" u="none" strike="noStrike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Berkhoff</a:t>
            </a:r>
            <a:r>
              <a:rPr lang="en-US" sz="120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K., Bormann, H., </a:t>
            </a:r>
            <a:r>
              <a:rPr lang="en-US" sz="1200" i="0" u="none" strike="noStrike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Fohrer</a:t>
            </a:r>
            <a:r>
              <a:rPr lang="en-US" sz="120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N., </a:t>
            </a:r>
            <a:r>
              <a:rPr lang="en-US" sz="1200" i="0" u="none" strike="noStrike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Gerten</a:t>
            </a:r>
            <a:r>
              <a:rPr lang="en-US" sz="120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D., Hagemann, S., and </a:t>
            </a:r>
            <a:r>
              <a:rPr lang="en-US" sz="1200" i="0" u="none" strike="noStrike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Krol</a:t>
            </a:r>
            <a:r>
              <a:rPr lang="en-US" sz="120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M. (2008). Advances and visions in large-scale hydrological modelling: Findings from the 11th Workshop on Large-Scale Hydrological Modelling. </a:t>
            </a:r>
            <a:r>
              <a:rPr lang="en-US" sz="1200" i="1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Advances in Geosci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ences</a:t>
            </a:r>
            <a:r>
              <a:rPr lang="en-US" sz="1200" i="1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18</a:t>
            </a:r>
            <a:r>
              <a:rPr lang="en-US" sz="120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51-61, </a:t>
            </a:r>
            <a:r>
              <a:rPr lang="en-US" sz="1200" i="0" u="none" strike="noStrike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200" i="0" u="none" strike="noStrike" dirty="0">
                <a:solidFill>
                  <a:srgbClr val="0070C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10.5194/adgeo-18-51-2008</a:t>
            </a:r>
            <a:endParaRPr lang="en-US" sz="1200" i="0" u="none" strike="noStrike" dirty="0">
              <a:solidFill>
                <a:srgbClr val="0070C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Duan, Z., &amp;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Bastiaanssen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W. G. M. (2013). Estimating water volume variations in lakes and reservoirs from four operational satellite altimetry databases and satellite imagery data.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Remote Sensing of Environment, 134,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403-416.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200" dirty="0">
                <a:solidFill>
                  <a:srgbClr val="0563C1"/>
                </a:solidFill>
                <a:latin typeface="Arial" panose="020B0604020202020204" pitchFamily="34" charset="0"/>
                <a:cs typeface="Arial" panose="020B0604020202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10.1016/j.rse.</a:t>
            </a:r>
            <a:r>
              <a:rPr lang="en-US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2013.03.010</a:t>
            </a:r>
            <a:endParaRPr lang="en-US" sz="1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Gao, H., Birkett, C., &amp;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Lettenmaier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D. P. (2012). Global monitoring of large reservoir storage from satellite remote sensing.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Water Resources Research, 48(9),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w09504.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10.1029/2012wr012063</a:t>
            </a:r>
            <a:endParaRPr lang="en-US" sz="1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Gleason , C. J., &amp; Smith , L. C. (2014), Toward global mapping of river discharge using satellite images and at-many-stations hydraulic geometry.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Proceedings of the National Academy of Sciences of the United States of America, 111(13),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4788-479.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10.1073/pnas.1317606111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nn-NO" sz="1200" dirty="0">
                <a:latin typeface="Arial" panose="020B0604020202020204" pitchFamily="34" charset="0"/>
                <a:cs typeface="Arial" panose="020B0604020202020204" pitchFamily="34" charset="0"/>
              </a:rPr>
              <a:t>Huang, Q., Long, D., Du, M., Han, Z., &amp; Han, P. (2020).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Daily continuous river discharge estimation for ungauged basins using a hydrologic model calibrated by satellite altimetry: Implications for the SWOT mission.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Water Resources Research, 56(7),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e2020WR027309.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200" i="0" u="none" strike="noStrike" dirty="0">
                <a:solidFill>
                  <a:srgbClr val="0070C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10.1029/2020wr027309</a:t>
            </a:r>
            <a:endParaRPr lang="en-US" sz="1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2DC8C7-CBA8-4628-8E95-183C3B40D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A30C8C96-9A58-4EE6-A7AA-182F0BFB4876}" type="slidenum">
              <a:rPr lang="en-US" smtClean="0"/>
              <a:t>46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24516F-ACCA-FF2F-D37E-D0A77247C659}"/>
              </a:ext>
            </a:extLst>
          </p:cNvPr>
          <p:cNvSpPr txBox="1"/>
          <p:nvPr/>
        </p:nvSpPr>
        <p:spPr>
          <a:xfrm>
            <a:off x="1184744" y="396213"/>
            <a:ext cx="9700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298411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4BA5204-A293-497C-BDAA-C8E6FD09F7B7}"/>
              </a:ext>
            </a:extLst>
          </p:cNvPr>
          <p:cNvSpPr txBox="1"/>
          <p:nvPr/>
        </p:nvSpPr>
        <p:spPr>
          <a:xfrm>
            <a:off x="1184744" y="886444"/>
            <a:ext cx="9822512" cy="4847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Liu, G., Schwartz , F. W., Tseng, K., &amp; Shum, C. K. (2015). Discharge and water-depth estimates for ungauged rivers: Combining hydrologic, hydraulic, and inverse modeling with stage and water-area measurements from satellites</a:t>
            </a: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200" i="1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Water Resources Research, 51(8), </a:t>
            </a:r>
            <a:r>
              <a:rPr lang="en-US" sz="120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6017-6035. </a:t>
            </a:r>
            <a:r>
              <a:rPr lang="en-US" sz="120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200" u="none" strike="noStrike" baseline="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10.1002/2015wr016971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Liu, K.-T., Tseng, K.-H., Shum, C. K., Liu, C.-Y.,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Kuo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C.-Y., Liu, G., . . . Shang, K. (2016). Assessment of the impact of reservoirs in the Upper Mekong River using satellite radar altimetry and remote sensing imageries.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Remote Sensing, 8(5),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367.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200" i="0" u="none" strike="noStrike" dirty="0">
                <a:solidFill>
                  <a:srgbClr val="0070C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10.3390/rs8050367</a:t>
            </a:r>
            <a:endParaRPr lang="en-US" sz="1200" i="0" u="none" strike="noStrike" dirty="0">
              <a:solidFill>
                <a:srgbClr val="0070C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Markert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K. N.,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Pulla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S. T., Lee, H.,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Markert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A. M., Anderson, E. R.,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Okeowo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M. A., &amp; Limaye, A. S. (2019).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AltEx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: An open source web application and toolkit for accessing and exploring altimetry datasets.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Environmental Modelling &amp; Software, 117,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164-175,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10.1016/j.envsoft.2019.03.021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McCracken, M. &amp; Wolf, A. T. (2019). Updating the Register of International River Basins of the world.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International Journal of Water Resources Development, 35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732–782.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10.1080/07900627.2019.1572497</a:t>
            </a:r>
            <a:endParaRPr lang="en-US" sz="1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Pekel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J.-F., Cottam, A., Gorelick, N., &amp;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Belward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A. S. (2016). High-resolution mapping of global surface water and its long-term changes.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Nature, 540,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418-422.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10.1038/nature20584</a:t>
            </a:r>
            <a:endParaRPr lang="en-US" sz="1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Tang, Q., Oki, T.,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Kanae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S. (2006). A distributed biosphere hydrological model (DBHM) for large river basin,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Proceedings of Hydraulic Engineering, 50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37-42.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10.2208/prohe.50.37</a:t>
            </a:r>
            <a:endParaRPr lang="en-US" sz="1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Turner, S. W. D., Doering, K., &amp;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Voisin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N. (2020). Data-driven reservoir simulation in a large-scale hydrological and water resource model.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Water Resources Research, 56(10),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e2020wr027902.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10.1029/2020wr027902</a:t>
            </a:r>
            <a:endParaRPr lang="en-US" sz="1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Wolf, A. T., Kramer, A.,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Carius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A., &amp;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Dabelko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G. D. (2005)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State of the World 2005: Redefining global security.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Newyork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sz="1200" dirty="0">
                <a:latin typeface="Arial" panose="020B0604020202020204" pitchFamily="34" charset="0"/>
                <a:cs typeface="Arial" panose="020B0604020202020204" pitchFamily="34" charset="0"/>
              </a:rPr>
              <a:t>W. W. Norton &amp; Company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Zhang, S., Gao, H., &amp; Naz, B. S. (2014). Monitoring reservoir storage in South Asia from </a:t>
            </a:r>
            <a:r>
              <a:rPr lang="en-US" sz="12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multisatellite</a:t>
            </a: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remote sensing. </a:t>
            </a:r>
            <a:r>
              <a:rPr lang="en-US" sz="1200" i="1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Water Resources Research, 50(11), </a:t>
            </a: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8927-8943. </a:t>
            </a:r>
            <a:r>
              <a:rPr lang="en-US" sz="12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200" i="0" u="none" strike="noStrike" dirty="0">
                <a:solidFill>
                  <a:srgbClr val="0070C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10.1002/2014wr015829</a:t>
            </a:r>
            <a:endParaRPr lang="en-US" sz="1200" i="0" u="none" strike="noStrike" dirty="0">
              <a:solidFill>
                <a:srgbClr val="0070C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Zhai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K., Wu, X., Qin, Y., &amp; Du, P. (2015). Comparison of surface water extraction performances of different classic water indices using OLI and TM imageries in different situations.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Geospatial Information Science, 18(1),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34-42.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10.1080/10095020.2015.1017911</a:t>
            </a:r>
            <a:endParaRPr lang="en-US" sz="1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BD30F33-1370-4832-8FFF-6CBB8C321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A30C8C96-9A58-4EE6-A7AA-182F0BFB4876}" type="slidenum">
              <a:rPr lang="en-US" smtClean="0"/>
              <a:t>47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7CEB77-1845-A5B6-E637-1ABF5659D596}"/>
              </a:ext>
            </a:extLst>
          </p:cNvPr>
          <p:cNvSpPr txBox="1"/>
          <p:nvPr/>
        </p:nvSpPr>
        <p:spPr>
          <a:xfrm>
            <a:off x="1184744" y="396213"/>
            <a:ext cx="9700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000" dirty="0">
                <a:latin typeface="Arial" panose="020B0604020202020204" pitchFamily="34" charset="0"/>
                <a:cs typeface="Arial" panose="020B0604020202020204" pitchFamily="34" charset="0"/>
              </a:rPr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269759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1" name="Picture 4120">
            <a:extLst>
              <a:ext uri="{FF2B5EF4-FFF2-40B4-BE49-F238E27FC236}">
                <a16:creationId xmlns:a16="http://schemas.microsoft.com/office/drawing/2014/main" id="{9A7B867A-3E24-CD37-00E8-F055743690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8551" y="1297946"/>
            <a:ext cx="7624138" cy="5395175"/>
          </a:xfrm>
          <a:prstGeom prst="rect">
            <a:avLst/>
          </a:prstGeom>
        </p:spPr>
      </p:pic>
      <p:pic>
        <p:nvPicPr>
          <p:cNvPr id="4119" name="Picture 4118">
            <a:extLst>
              <a:ext uri="{FF2B5EF4-FFF2-40B4-BE49-F238E27FC236}">
                <a16:creationId xmlns:a16="http://schemas.microsoft.com/office/drawing/2014/main" id="{8D9B6420-BCF0-4508-6C76-241428319A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8552" y="1297946"/>
            <a:ext cx="7624136" cy="5395175"/>
          </a:xfrm>
          <a:prstGeom prst="rect">
            <a:avLst/>
          </a:prstGeom>
        </p:spPr>
      </p:pic>
      <p:pic>
        <p:nvPicPr>
          <p:cNvPr id="4118" name="Picture 4117">
            <a:extLst>
              <a:ext uri="{FF2B5EF4-FFF2-40B4-BE49-F238E27FC236}">
                <a16:creationId xmlns:a16="http://schemas.microsoft.com/office/drawing/2014/main" id="{A66C4D8E-08C9-440E-B23D-647587AAB4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8552" y="1297946"/>
            <a:ext cx="7624136" cy="5395174"/>
          </a:xfrm>
          <a:prstGeom prst="rect">
            <a:avLst/>
          </a:prstGeom>
        </p:spPr>
      </p:pic>
      <p:pic>
        <p:nvPicPr>
          <p:cNvPr id="4117" name="Picture 4116">
            <a:extLst>
              <a:ext uri="{FF2B5EF4-FFF2-40B4-BE49-F238E27FC236}">
                <a16:creationId xmlns:a16="http://schemas.microsoft.com/office/drawing/2014/main" id="{9354D8BA-5F9B-D023-189B-B0BF59E1DF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8552" y="1297946"/>
            <a:ext cx="7624135" cy="5395174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08E861C0-B678-10F9-FB82-6088C11493B6}"/>
              </a:ext>
            </a:extLst>
          </p:cNvPr>
          <p:cNvSpPr txBox="1">
            <a:spLocks/>
          </p:cNvSpPr>
          <p:nvPr/>
        </p:nvSpPr>
        <p:spPr>
          <a:xfrm>
            <a:off x="474919" y="354864"/>
            <a:ext cx="11405192" cy="492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spc="-7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Using Satellite Observations to </a:t>
            </a:r>
            <a:r>
              <a:rPr lang="en-US" sz="2200" spc="5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Address Power Asymmetries </a:t>
            </a:r>
            <a:r>
              <a:rPr lang="en-US" sz="2200" spc="-5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 </a:t>
            </a:r>
            <a:r>
              <a:rPr lang="en-US" sz="2200" spc="-5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Transboundary River Basins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300161A-A732-EDCC-AF16-ECE9681B0E5F}"/>
              </a:ext>
            </a:extLst>
          </p:cNvPr>
          <p:cNvSpPr txBox="1">
            <a:spLocks/>
          </p:cNvSpPr>
          <p:nvPr/>
        </p:nvSpPr>
        <p:spPr>
          <a:xfrm>
            <a:off x="474919" y="354754"/>
            <a:ext cx="11405192" cy="49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spc="-7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Using Satellite Observations to </a:t>
            </a:r>
            <a:r>
              <a:rPr lang="en-US" sz="2200" spc="5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Address </a:t>
            </a:r>
            <a:r>
              <a:rPr lang="en-US" sz="2200" spc="5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Power Asymmetries </a:t>
            </a:r>
            <a:r>
              <a:rPr lang="en-US" sz="2200" spc="-5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 Transboundary River Basins</a:t>
            </a:r>
          </a:p>
        </p:txBody>
      </p:sp>
      <p:sp>
        <p:nvSpPr>
          <p:cNvPr id="49" name="Trapezoid 48">
            <a:extLst>
              <a:ext uri="{FF2B5EF4-FFF2-40B4-BE49-F238E27FC236}">
                <a16:creationId xmlns:a16="http://schemas.microsoft.com/office/drawing/2014/main" id="{2745CDCB-FCA2-25CE-1490-2209213E8E11}"/>
              </a:ext>
            </a:extLst>
          </p:cNvPr>
          <p:cNvSpPr/>
          <p:nvPr/>
        </p:nvSpPr>
        <p:spPr>
          <a:xfrm rot="10800000">
            <a:off x="10796528" y="2714712"/>
            <a:ext cx="697094" cy="2915096"/>
          </a:xfrm>
          <a:prstGeom prst="trapezoid">
            <a:avLst>
              <a:gd name="adj" fmla="val 0"/>
            </a:avLst>
          </a:prstGeom>
          <a:solidFill>
            <a:srgbClr val="CDE7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82" name="Trapezoid 4281">
            <a:extLst>
              <a:ext uri="{FF2B5EF4-FFF2-40B4-BE49-F238E27FC236}">
                <a16:creationId xmlns:a16="http://schemas.microsoft.com/office/drawing/2014/main" id="{EF67A476-E61A-E74E-3CFE-5DAF1321057A}"/>
              </a:ext>
            </a:extLst>
          </p:cNvPr>
          <p:cNvSpPr/>
          <p:nvPr/>
        </p:nvSpPr>
        <p:spPr>
          <a:xfrm rot="10800000">
            <a:off x="10789232" y="2714712"/>
            <a:ext cx="697094" cy="2915096"/>
          </a:xfrm>
          <a:prstGeom prst="trapezoid">
            <a:avLst>
              <a:gd name="adj" fmla="val 31135"/>
            </a:avLst>
          </a:prstGeom>
          <a:solidFill>
            <a:srgbClr val="CDE7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83" name="Group 4282">
            <a:extLst>
              <a:ext uri="{FF2B5EF4-FFF2-40B4-BE49-F238E27FC236}">
                <a16:creationId xmlns:a16="http://schemas.microsoft.com/office/drawing/2014/main" id="{E915CA42-5297-7756-8D4E-93D10E986046}"/>
              </a:ext>
            </a:extLst>
          </p:cNvPr>
          <p:cNvGrpSpPr/>
          <p:nvPr/>
        </p:nvGrpSpPr>
        <p:grpSpPr>
          <a:xfrm>
            <a:off x="10882642" y="2778657"/>
            <a:ext cx="524866" cy="2597205"/>
            <a:chOff x="9492038" y="2561524"/>
            <a:chExt cx="545222" cy="2697933"/>
          </a:xfrm>
          <a:solidFill>
            <a:srgbClr val="CDE7F9"/>
          </a:solidFill>
        </p:grpSpPr>
        <p:grpSp>
          <p:nvGrpSpPr>
            <p:cNvPr id="4275" name="Group 4274">
              <a:extLst>
                <a:ext uri="{FF2B5EF4-FFF2-40B4-BE49-F238E27FC236}">
                  <a16:creationId xmlns:a16="http://schemas.microsoft.com/office/drawing/2014/main" id="{55665D57-03D6-8F3B-63B5-9CAD7C663C4F}"/>
                </a:ext>
              </a:extLst>
            </p:cNvPr>
            <p:cNvGrpSpPr/>
            <p:nvPr/>
          </p:nvGrpSpPr>
          <p:grpSpPr>
            <a:xfrm>
              <a:off x="9492038" y="2561524"/>
              <a:ext cx="545222" cy="2447187"/>
              <a:chOff x="9477290" y="2613142"/>
              <a:chExt cx="545222" cy="2447187"/>
            </a:xfrm>
            <a:grpFill/>
          </p:grpSpPr>
          <p:sp>
            <p:nvSpPr>
              <p:cNvPr id="4272" name="Oval 4271">
                <a:extLst>
                  <a:ext uri="{FF2B5EF4-FFF2-40B4-BE49-F238E27FC236}">
                    <a16:creationId xmlns:a16="http://schemas.microsoft.com/office/drawing/2014/main" id="{ECEACDA9-F0BD-DA42-DC8B-F81693B12824}"/>
                  </a:ext>
                </a:extLst>
              </p:cNvPr>
              <p:cNvSpPr/>
              <p:nvPr/>
            </p:nvSpPr>
            <p:spPr>
              <a:xfrm>
                <a:off x="9477293" y="2613142"/>
                <a:ext cx="545219" cy="5452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74" name="Isosceles Triangle 4273">
                <a:extLst>
                  <a:ext uri="{FF2B5EF4-FFF2-40B4-BE49-F238E27FC236}">
                    <a16:creationId xmlns:a16="http://schemas.microsoft.com/office/drawing/2014/main" id="{BA4E82C2-DD36-8FB7-6592-C68A467EE60F}"/>
                  </a:ext>
                </a:extLst>
              </p:cNvPr>
              <p:cNvSpPr/>
              <p:nvPr/>
            </p:nvSpPr>
            <p:spPr>
              <a:xfrm rot="10800000">
                <a:off x="9477290" y="2930467"/>
                <a:ext cx="540518" cy="212986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4276" name="Group 4275">
              <a:extLst>
                <a:ext uri="{FF2B5EF4-FFF2-40B4-BE49-F238E27FC236}">
                  <a16:creationId xmlns:a16="http://schemas.microsoft.com/office/drawing/2014/main" id="{15067C65-8B47-B2DE-7BBF-EC6ECCA0B4E2}"/>
                </a:ext>
              </a:extLst>
            </p:cNvPr>
            <p:cNvGrpSpPr/>
            <p:nvPr/>
          </p:nvGrpSpPr>
          <p:grpSpPr>
            <a:xfrm rot="10800000">
              <a:off x="9712970" y="5109056"/>
              <a:ext cx="87716" cy="150401"/>
              <a:chOff x="9477292" y="2598394"/>
              <a:chExt cx="545220" cy="934850"/>
            </a:xfrm>
            <a:grpFill/>
          </p:grpSpPr>
          <p:sp>
            <p:nvSpPr>
              <p:cNvPr id="4277" name="Oval 4276">
                <a:extLst>
                  <a:ext uri="{FF2B5EF4-FFF2-40B4-BE49-F238E27FC236}">
                    <a16:creationId xmlns:a16="http://schemas.microsoft.com/office/drawing/2014/main" id="{33D3B456-95E2-6333-9C45-7F90858BF667}"/>
                  </a:ext>
                </a:extLst>
              </p:cNvPr>
              <p:cNvSpPr/>
              <p:nvPr/>
            </p:nvSpPr>
            <p:spPr>
              <a:xfrm>
                <a:off x="9477293" y="2598394"/>
                <a:ext cx="545219" cy="5452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78" name="Isosceles Triangle 4277">
                <a:extLst>
                  <a:ext uri="{FF2B5EF4-FFF2-40B4-BE49-F238E27FC236}">
                    <a16:creationId xmlns:a16="http://schemas.microsoft.com/office/drawing/2014/main" id="{00119B6E-FF3D-586F-BF89-CDB7C492A871}"/>
                  </a:ext>
                </a:extLst>
              </p:cNvPr>
              <p:cNvSpPr/>
              <p:nvPr/>
            </p:nvSpPr>
            <p:spPr>
              <a:xfrm rot="10800000">
                <a:off x="9477292" y="2901249"/>
                <a:ext cx="544142" cy="631995"/>
              </a:xfrm>
              <a:prstGeom prst="triangle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279" name="Group 4278">
            <a:extLst>
              <a:ext uri="{FF2B5EF4-FFF2-40B4-BE49-F238E27FC236}">
                <a16:creationId xmlns:a16="http://schemas.microsoft.com/office/drawing/2014/main" id="{B456DB6B-9FDD-C3B5-2000-19FCC190C165}"/>
              </a:ext>
            </a:extLst>
          </p:cNvPr>
          <p:cNvGrpSpPr/>
          <p:nvPr/>
        </p:nvGrpSpPr>
        <p:grpSpPr>
          <a:xfrm>
            <a:off x="10955184" y="2856838"/>
            <a:ext cx="358070" cy="1607173"/>
            <a:chOff x="9477290" y="2613142"/>
            <a:chExt cx="545222" cy="2447187"/>
          </a:xfrm>
          <a:solidFill>
            <a:srgbClr val="CDE7F9"/>
          </a:solidFill>
        </p:grpSpPr>
        <p:sp>
          <p:nvSpPr>
            <p:cNvPr id="4280" name="Oval 4279">
              <a:extLst>
                <a:ext uri="{FF2B5EF4-FFF2-40B4-BE49-F238E27FC236}">
                  <a16:creationId xmlns:a16="http://schemas.microsoft.com/office/drawing/2014/main" id="{9C5803FF-8180-14EF-D9E1-F036396DE87E}"/>
                </a:ext>
              </a:extLst>
            </p:cNvPr>
            <p:cNvSpPr/>
            <p:nvPr/>
          </p:nvSpPr>
          <p:spPr>
            <a:xfrm>
              <a:off x="9477293" y="2613142"/>
              <a:ext cx="545219" cy="5452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81" name="Isosceles Triangle 4280">
              <a:extLst>
                <a:ext uri="{FF2B5EF4-FFF2-40B4-BE49-F238E27FC236}">
                  <a16:creationId xmlns:a16="http://schemas.microsoft.com/office/drawing/2014/main" id="{8AE0F6B6-BF22-D3AE-7336-28C0F39A460B}"/>
                </a:ext>
              </a:extLst>
            </p:cNvPr>
            <p:cNvSpPr/>
            <p:nvPr/>
          </p:nvSpPr>
          <p:spPr>
            <a:xfrm rot="10800000">
              <a:off x="9477290" y="2930467"/>
              <a:ext cx="540518" cy="212986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4</a:t>
            </a:fld>
            <a:endParaRPr lang="en-US" dirty="0"/>
          </a:p>
        </p:txBody>
      </p:sp>
      <p:sp>
        <p:nvSpPr>
          <p:cNvPr id="4173" name="AutoShape 8" descr="Tree icon">
            <a:extLst>
              <a:ext uri="{FF2B5EF4-FFF2-40B4-BE49-F238E27FC236}">
                <a16:creationId xmlns:a16="http://schemas.microsoft.com/office/drawing/2014/main" id="{B44019CB-69CD-C71F-6716-865868D1D96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4383" name="Straight Connector 4382">
            <a:extLst>
              <a:ext uri="{FF2B5EF4-FFF2-40B4-BE49-F238E27FC236}">
                <a16:creationId xmlns:a16="http://schemas.microsoft.com/office/drawing/2014/main" id="{F2D707CA-A538-D32C-58E1-D6EDDC248CD3}"/>
              </a:ext>
            </a:extLst>
          </p:cNvPr>
          <p:cNvCxnSpPr/>
          <p:nvPr/>
        </p:nvCxnSpPr>
        <p:spPr>
          <a:xfrm flipH="1">
            <a:off x="9995067" y="4498035"/>
            <a:ext cx="968640" cy="0"/>
          </a:xfrm>
          <a:prstGeom prst="line">
            <a:avLst/>
          </a:prstGeom>
          <a:ln w="57150" cap="rnd">
            <a:solidFill>
              <a:srgbClr val="B4DBF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84" name="Picture 4383">
            <a:extLst>
              <a:ext uri="{FF2B5EF4-FFF2-40B4-BE49-F238E27FC236}">
                <a16:creationId xmlns:a16="http://schemas.microsoft.com/office/drawing/2014/main" id="{94F3F417-A3AE-36B0-E361-A60C933453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08533" y="4367196"/>
            <a:ext cx="223988" cy="223988"/>
          </a:xfrm>
          <a:prstGeom prst="rect">
            <a:avLst/>
          </a:prstGeom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41111077-6AF8-52E6-1E74-A7446D0B55CD}"/>
              </a:ext>
            </a:extLst>
          </p:cNvPr>
          <p:cNvGrpSpPr/>
          <p:nvPr/>
        </p:nvGrpSpPr>
        <p:grpSpPr>
          <a:xfrm>
            <a:off x="9467001" y="3827811"/>
            <a:ext cx="1264480" cy="824723"/>
            <a:chOff x="8553708" y="3631539"/>
            <a:chExt cx="1264480" cy="824723"/>
          </a:xfrm>
        </p:grpSpPr>
        <p:pic>
          <p:nvPicPr>
            <p:cNvPr id="4368" name="Picture 4367" descr="A picture containing text, plant&#10;&#10;Description automatically generated">
              <a:extLst>
                <a:ext uri="{FF2B5EF4-FFF2-40B4-BE49-F238E27FC236}">
                  <a16:creationId xmlns:a16="http://schemas.microsoft.com/office/drawing/2014/main" id="{96CB19AA-E31E-1949-1C3A-19CE21C9B2C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53498" y="3755532"/>
              <a:ext cx="306506" cy="306506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45BD0A31-6F7B-DFE6-E7D1-3924C52CA9A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506859" y="3952344"/>
              <a:ext cx="248656" cy="248656"/>
            </a:xfrm>
            <a:prstGeom prst="rect">
              <a:avLst/>
            </a:prstGeom>
          </p:spPr>
        </p:pic>
        <p:pic>
          <p:nvPicPr>
            <p:cNvPr id="4369" name="Picture 4368">
              <a:extLst>
                <a:ext uri="{FF2B5EF4-FFF2-40B4-BE49-F238E27FC236}">
                  <a16:creationId xmlns:a16="http://schemas.microsoft.com/office/drawing/2014/main" id="{F709DB40-F540-E0BA-7FB9-0DE40E09B4D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553708" y="3631539"/>
              <a:ext cx="824722" cy="824723"/>
            </a:xfrm>
            <a:prstGeom prst="rect">
              <a:avLst/>
            </a:prstGeom>
          </p:spPr>
        </p:pic>
        <p:pic>
          <p:nvPicPr>
            <p:cNvPr id="4371" name="Picture 4370">
              <a:extLst>
                <a:ext uri="{FF2B5EF4-FFF2-40B4-BE49-F238E27FC236}">
                  <a16:creationId xmlns:a16="http://schemas.microsoft.com/office/drawing/2014/main" id="{DC20097A-F992-8623-3C24-281D3E71EDA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273052" y="4076672"/>
              <a:ext cx="189409" cy="189409"/>
            </a:xfrm>
            <a:prstGeom prst="rect">
              <a:avLst/>
            </a:prstGeom>
          </p:spPr>
        </p:pic>
        <p:pic>
          <p:nvPicPr>
            <p:cNvPr id="4372" name="Picture 4371">
              <a:extLst>
                <a:ext uri="{FF2B5EF4-FFF2-40B4-BE49-F238E27FC236}">
                  <a16:creationId xmlns:a16="http://schemas.microsoft.com/office/drawing/2014/main" id="{9C859CE7-9320-2C84-7804-88B6EBDCAB5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9586873" y="4077848"/>
              <a:ext cx="187053" cy="187053"/>
            </a:xfrm>
            <a:prstGeom prst="rect">
              <a:avLst/>
            </a:prstGeom>
          </p:spPr>
        </p:pic>
        <p:pic>
          <p:nvPicPr>
            <p:cNvPr id="4373" name="Picture 4372">
              <a:extLst>
                <a:ext uri="{FF2B5EF4-FFF2-40B4-BE49-F238E27FC236}">
                  <a16:creationId xmlns:a16="http://schemas.microsoft.com/office/drawing/2014/main" id="{DB63D13C-EC55-0F71-983F-C3B770ED60D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9313276" y="4077849"/>
              <a:ext cx="187053" cy="187053"/>
            </a:xfrm>
            <a:prstGeom prst="rect">
              <a:avLst/>
            </a:prstGeom>
          </p:spPr>
        </p:pic>
        <p:grpSp>
          <p:nvGrpSpPr>
            <p:cNvPr id="4375" name="Group 4374">
              <a:extLst>
                <a:ext uri="{FF2B5EF4-FFF2-40B4-BE49-F238E27FC236}">
                  <a16:creationId xmlns:a16="http://schemas.microsoft.com/office/drawing/2014/main" id="{5E3F7808-B6EA-EB03-5ECA-C889665C6BFF}"/>
                </a:ext>
              </a:extLst>
            </p:cNvPr>
            <p:cNvGrpSpPr/>
            <p:nvPr/>
          </p:nvGrpSpPr>
          <p:grpSpPr>
            <a:xfrm>
              <a:off x="9161900" y="4255051"/>
              <a:ext cx="656288" cy="101867"/>
              <a:chOff x="10558955" y="4031522"/>
              <a:chExt cx="1131763" cy="360966"/>
            </a:xfrm>
          </p:grpSpPr>
          <p:pic>
            <p:nvPicPr>
              <p:cNvPr id="4376" name="Picture 4375">
                <a:extLst>
                  <a:ext uri="{FF2B5EF4-FFF2-40B4-BE49-F238E27FC236}">
                    <a16:creationId xmlns:a16="http://schemas.microsoft.com/office/drawing/2014/main" id="{C4E83F39-D35B-13C0-0CCA-6D20A9EC11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0558955" y="4031522"/>
                <a:ext cx="356837" cy="356837"/>
              </a:xfrm>
              <a:prstGeom prst="rect">
                <a:avLst/>
              </a:prstGeom>
            </p:spPr>
          </p:pic>
          <p:pic>
            <p:nvPicPr>
              <p:cNvPr id="4377" name="Picture 4376">
                <a:extLst>
                  <a:ext uri="{FF2B5EF4-FFF2-40B4-BE49-F238E27FC236}">
                    <a16:creationId xmlns:a16="http://schemas.microsoft.com/office/drawing/2014/main" id="{D30859D5-086C-C7B7-0010-E6437FBC87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0693230" y="4031522"/>
                <a:ext cx="356837" cy="356837"/>
              </a:xfrm>
              <a:prstGeom prst="rect">
                <a:avLst/>
              </a:prstGeom>
            </p:spPr>
          </p:pic>
          <p:pic>
            <p:nvPicPr>
              <p:cNvPr id="4378" name="Picture 4377">
                <a:extLst>
                  <a:ext uri="{FF2B5EF4-FFF2-40B4-BE49-F238E27FC236}">
                    <a16:creationId xmlns:a16="http://schemas.microsoft.com/office/drawing/2014/main" id="{6A17B0F9-1D44-C3FD-624E-4F7E094D77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0825759" y="4035651"/>
                <a:ext cx="356837" cy="356837"/>
              </a:xfrm>
              <a:prstGeom prst="rect">
                <a:avLst/>
              </a:prstGeom>
            </p:spPr>
          </p:pic>
          <p:pic>
            <p:nvPicPr>
              <p:cNvPr id="4379" name="Picture 4378">
                <a:extLst>
                  <a:ext uri="{FF2B5EF4-FFF2-40B4-BE49-F238E27FC236}">
                    <a16:creationId xmlns:a16="http://schemas.microsoft.com/office/drawing/2014/main" id="{DDF2BD3C-61F8-6D1E-4BB7-B1143410C0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0981104" y="4031522"/>
                <a:ext cx="356837" cy="356837"/>
              </a:xfrm>
              <a:prstGeom prst="rect">
                <a:avLst/>
              </a:prstGeom>
            </p:spPr>
          </p:pic>
          <p:pic>
            <p:nvPicPr>
              <p:cNvPr id="4380" name="Picture 4379">
                <a:extLst>
                  <a:ext uri="{FF2B5EF4-FFF2-40B4-BE49-F238E27FC236}">
                    <a16:creationId xmlns:a16="http://schemas.microsoft.com/office/drawing/2014/main" id="{480C2D40-12DF-0140-F95A-1FCF2676C9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1113399" y="4035650"/>
                <a:ext cx="356837" cy="356837"/>
              </a:xfrm>
              <a:prstGeom prst="rect">
                <a:avLst/>
              </a:prstGeom>
            </p:spPr>
          </p:pic>
          <p:pic>
            <p:nvPicPr>
              <p:cNvPr id="4381" name="Picture 4380">
                <a:extLst>
                  <a:ext uri="{FF2B5EF4-FFF2-40B4-BE49-F238E27FC236}">
                    <a16:creationId xmlns:a16="http://schemas.microsoft.com/office/drawing/2014/main" id="{3A0B0E88-35FC-C117-A8C7-DAA76C7D18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1246440" y="4035649"/>
                <a:ext cx="356837" cy="356837"/>
              </a:xfrm>
              <a:prstGeom prst="rect">
                <a:avLst/>
              </a:prstGeom>
            </p:spPr>
          </p:pic>
          <p:pic>
            <p:nvPicPr>
              <p:cNvPr id="4382" name="Picture 4381">
                <a:extLst>
                  <a:ext uri="{FF2B5EF4-FFF2-40B4-BE49-F238E27FC236}">
                    <a16:creationId xmlns:a16="http://schemas.microsoft.com/office/drawing/2014/main" id="{2DD4AB01-5309-1EF6-735E-352600435E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1333881" y="4031522"/>
                <a:ext cx="356837" cy="356837"/>
              </a:xfrm>
              <a:prstGeom prst="rect">
                <a:avLst/>
              </a:prstGeom>
            </p:spPr>
          </p:pic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F818736-918E-E7D8-FCF3-CD9A1F4EBB63}"/>
              </a:ext>
            </a:extLst>
          </p:cNvPr>
          <p:cNvGrpSpPr/>
          <p:nvPr/>
        </p:nvGrpSpPr>
        <p:grpSpPr>
          <a:xfrm>
            <a:off x="10661923" y="1762213"/>
            <a:ext cx="952500" cy="952500"/>
            <a:chOff x="7947734" y="1028121"/>
            <a:chExt cx="952500" cy="952500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F820F85-F2AD-10B8-A79D-674959E8101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7947734" y="1028121"/>
              <a:ext cx="952500" cy="952500"/>
            </a:xfrm>
            <a:prstGeom prst="rect">
              <a:avLst/>
            </a:prstGeom>
          </p:spPr>
        </p:pic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636875F-9B38-C758-1B5D-988230130596}"/>
                </a:ext>
              </a:extLst>
            </p:cNvPr>
            <p:cNvCxnSpPr>
              <a:cxnSpLocks/>
            </p:cNvCxnSpPr>
            <p:nvPr/>
          </p:nvCxnSpPr>
          <p:spPr>
            <a:xfrm>
              <a:off x="7974550" y="1972200"/>
              <a:ext cx="890050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DEB26E7-6009-1475-C756-F6FAC3615DDF}"/>
              </a:ext>
            </a:extLst>
          </p:cNvPr>
          <p:cNvGrpSpPr/>
          <p:nvPr/>
        </p:nvGrpSpPr>
        <p:grpSpPr>
          <a:xfrm>
            <a:off x="10665151" y="1759647"/>
            <a:ext cx="952500" cy="952500"/>
            <a:chOff x="8930486" y="1032006"/>
            <a:chExt cx="952500" cy="952500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E024783D-E078-6AF7-323D-BDD0392702D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8930486" y="1032006"/>
              <a:ext cx="952500" cy="952500"/>
            </a:xfrm>
            <a:prstGeom prst="rect">
              <a:avLst/>
            </a:prstGeom>
          </p:spPr>
        </p:pic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9F48C51C-C0E7-F3ED-B3A4-4363E08489BD}"/>
                </a:ext>
              </a:extLst>
            </p:cNvPr>
            <p:cNvCxnSpPr>
              <a:cxnSpLocks/>
            </p:cNvCxnSpPr>
            <p:nvPr/>
          </p:nvCxnSpPr>
          <p:spPr>
            <a:xfrm>
              <a:off x="8967453" y="1978550"/>
              <a:ext cx="890050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099" name="Group 4098">
            <a:extLst>
              <a:ext uri="{FF2B5EF4-FFF2-40B4-BE49-F238E27FC236}">
                <a16:creationId xmlns:a16="http://schemas.microsoft.com/office/drawing/2014/main" id="{E64CCDD0-B216-F82E-BE34-435663265BBA}"/>
              </a:ext>
            </a:extLst>
          </p:cNvPr>
          <p:cNvGrpSpPr/>
          <p:nvPr/>
        </p:nvGrpSpPr>
        <p:grpSpPr>
          <a:xfrm>
            <a:off x="9535842" y="2778657"/>
            <a:ext cx="1528693" cy="894116"/>
            <a:chOff x="9527821" y="2579331"/>
            <a:chExt cx="1528693" cy="894116"/>
          </a:xfrm>
        </p:grpSpPr>
        <p:cxnSp>
          <p:nvCxnSpPr>
            <p:cNvPr id="4362" name="Straight Connector 4361">
              <a:extLst>
                <a:ext uri="{FF2B5EF4-FFF2-40B4-BE49-F238E27FC236}">
                  <a16:creationId xmlns:a16="http://schemas.microsoft.com/office/drawing/2014/main" id="{1AF1C910-AD7B-FDD1-1958-A46499F8655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134129" y="3380686"/>
              <a:ext cx="845274" cy="0"/>
            </a:xfrm>
            <a:prstGeom prst="line">
              <a:avLst/>
            </a:prstGeom>
            <a:ln w="57150" cap="rnd">
              <a:solidFill>
                <a:srgbClr val="B4DBF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363" name="Picture 4362">
              <a:extLst>
                <a:ext uri="{FF2B5EF4-FFF2-40B4-BE49-F238E27FC236}">
                  <a16:creationId xmlns:a16="http://schemas.microsoft.com/office/drawing/2014/main" id="{16B58E93-E720-3639-9652-D99A85A2FA0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833459" y="3250392"/>
              <a:ext cx="223055" cy="223055"/>
            </a:xfrm>
            <a:prstGeom prst="rect">
              <a:avLst/>
            </a:prstGeom>
          </p:spPr>
        </p:pic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2AA108A6-DF9B-5987-A224-F1D10A58AA64}"/>
                </a:ext>
              </a:extLst>
            </p:cNvPr>
            <p:cNvGrpSpPr/>
            <p:nvPr/>
          </p:nvGrpSpPr>
          <p:grpSpPr>
            <a:xfrm>
              <a:off x="9527821" y="2579331"/>
              <a:ext cx="1212824" cy="875629"/>
              <a:chOff x="7707931" y="2574901"/>
              <a:chExt cx="1212824" cy="875629"/>
            </a:xfrm>
          </p:grpSpPr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821A2EE3-7D1E-FC8C-3FDD-198C55E583B8}"/>
                  </a:ext>
                </a:extLst>
              </p:cNvPr>
              <p:cNvGrpSpPr/>
              <p:nvPr/>
            </p:nvGrpSpPr>
            <p:grpSpPr>
              <a:xfrm>
                <a:off x="7707931" y="2688794"/>
                <a:ext cx="532051" cy="594066"/>
                <a:chOff x="10048674" y="2391528"/>
                <a:chExt cx="596675" cy="666222"/>
              </a:xfrm>
            </p:grpSpPr>
            <p:pic>
              <p:nvPicPr>
                <p:cNvPr id="4357" name="Picture 4356">
                  <a:extLst>
                    <a:ext uri="{FF2B5EF4-FFF2-40B4-BE49-F238E27FC236}">
                      <a16:creationId xmlns:a16="http://schemas.microsoft.com/office/drawing/2014/main" id="{B18B8550-45FC-77CA-58A5-19461585D32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0048674" y="2461075"/>
                  <a:ext cx="596675" cy="596675"/>
                </a:xfrm>
                <a:prstGeom prst="rect">
                  <a:avLst/>
                </a:prstGeom>
              </p:spPr>
            </p:pic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E922FA5A-506B-C03A-6B4C-F5371AA9AAC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10091220" y="2391528"/>
                  <a:ext cx="254290" cy="254290"/>
                </a:xfrm>
                <a:prstGeom prst="rect">
                  <a:avLst/>
                </a:prstGeom>
              </p:spPr>
            </p:pic>
          </p:grp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5E3B4D5D-698E-9CE7-9C3F-9274911D3A35}"/>
                  </a:ext>
                </a:extLst>
              </p:cNvPr>
              <p:cNvGrpSpPr/>
              <p:nvPr/>
            </p:nvGrpSpPr>
            <p:grpSpPr>
              <a:xfrm>
                <a:off x="8172177" y="2574901"/>
                <a:ext cx="748578" cy="875629"/>
                <a:chOff x="8584248" y="2342018"/>
                <a:chExt cx="701290" cy="820315"/>
              </a:xfrm>
            </p:grpSpPr>
            <p:pic>
              <p:nvPicPr>
                <p:cNvPr id="30" name="Picture 29">
                  <a:extLst>
                    <a:ext uri="{FF2B5EF4-FFF2-40B4-BE49-F238E27FC236}">
                      <a16:creationId xmlns:a16="http://schemas.microsoft.com/office/drawing/2014/main" id="{54C7C056-B980-74DF-BCAA-1C5206070FA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8584248" y="2484695"/>
                  <a:ext cx="677638" cy="677638"/>
                </a:xfrm>
                <a:prstGeom prst="rect">
                  <a:avLst/>
                </a:prstGeom>
              </p:spPr>
            </p:pic>
            <p:pic>
              <p:nvPicPr>
                <p:cNvPr id="32" name="Picture 31">
                  <a:extLst>
                    <a:ext uri="{FF2B5EF4-FFF2-40B4-BE49-F238E27FC236}">
                      <a16:creationId xmlns:a16="http://schemas.microsoft.com/office/drawing/2014/main" id="{2768CB4A-A7DF-7F88-705B-7E423655EAC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8998394" y="2342018"/>
                  <a:ext cx="287144" cy="287144"/>
                </a:xfrm>
                <a:prstGeom prst="rect">
                  <a:avLst/>
                </a:prstGeom>
              </p:spPr>
            </p:pic>
          </p:grpSp>
        </p:grp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1E79ABA8-D0DC-5767-6667-EF0DBDEEC5ED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1013219" y="1827282"/>
            <a:ext cx="253353" cy="253352"/>
          </a:xfrm>
          <a:prstGeom prst="rect">
            <a:avLst/>
          </a:prstGeom>
        </p:spPr>
      </p:pic>
      <p:grpSp>
        <p:nvGrpSpPr>
          <p:cNvPr id="4100" name="Group 4099">
            <a:extLst>
              <a:ext uri="{FF2B5EF4-FFF2-40B4-BE49-F238E27FC236}">
                <a16:creationId xmlns:a16="http://schemas.microsoft.com/office/drawing/2014/main" id="{A94A3025-0233-6333-1EA9-1F5AE2A12D1C}"/>
              </a:ext>
            </a:extLst>
          </p:cNvPr>
          <p:cNvGrpSpPr/>
          <p:nvPr/>
        </p:nvGrpSpPr>
        <p:grpSpPr>
          <a:xfrm>
            <a:off x="9587193" y="4992401"/>
            <a:ext cx="1389976" cy="785418"/>
            <a:chOff x="9579172" y="4793075"/>
            <a:chExt cx="1389976" cy="785418"/>
          </a:xfrm>
        </p:grpSpPr>
        <p:pic>
          <p:nvPicPr>
            <p:cNvPr id="4175" name="Picture 4174">
              <a:extLst>
                <a:ext uri="{FF2B5EF4-FFF2-40B4-BE49-F238E27FC236}">
                  <a16:creationId xmlns:a16="http://schemas.microsoft.com/office/drawing/2014/main" id="{AB3D0010-2B26-4F9E-B4A1-36FB79AB76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10401293" y="4796202"/>
              <a:ext cx="456297" cy="456298"/>
            </a:xfrm>
            <a:prstGeom prst="rect">
              <a:avLst/>
            </a:prstGeom>
          </p:spPr>
        </p:pic>
        <p:grpSp>
          <p:nvGrpSpPr>
            <p:cNvPr id="4098" name="Group 4097">
              <a:extLst>
                <a:ext uri="{FF2B5EF4-FFF2-40B4-BE49-F238E27FC236}">
                  <a16:creationId xmlns:a16="http://schemas.microsoft.com/office/drawing/2014/main" id="{B1D340EF-F051-9466-A04B-62C87A6556A9}"/>
                </a:ext>
              </a:extLst>
            </p:cNvPr>
            <p:cNvGrpSpPr/>
            <p:nvPr/>
          </p:nvGrpSpPr>
          <p:grpSpPr>
            <a:xfrm>
              <a:off x="9579172" y="4793075"/>
              <a:ext cx="1389976" cy="785418"/>
              <a:chOff x="9579172" y="4793075"/>
              <a:chExt cx="1389976" cy="785418"/>
            </a:xfrm>
          </p:grpSpPr>
          <p:grpSp>
            <p:nvGrpSpPr>
              <p:cNvPr id="4193" name="Group 4192">
                <a:extLst>
                  <a:ext uri="{FF2B5EF4-FFF2-40B4-BE49-F238E27FC236}">
                    <a16:creationId xmlns:a16="http://schemas.microsoft.com/office/drawing/2014/main" id="{B9474964-6C07-A77F-6EBA-8860B65688FD}"/>
                  </a:ext>
                </a:extLst>
              </p:cNvPr>
              <p:cNvGrpSpPr/>
              <p:nvPr/>
            </p:nvGrpSpPr>
            <p:grpSpPr>
              <a:xfrm>
                <a:off x="10129520" y="5237110"/>
                <a:ext cx="839628" cy="341382"/>
                <a:chOff x="10709260" y="4794243"/>
                <a:chExt cx="1102131" cy="389165"/>
              </a:xfrm>
            </p:grpSpPr>
            <p:pic>
              <p:nvPicPr>
                <p:cNvPr id="4188" name="Picture 4187">
                  <a:extLst>
                    <a:ext uri="{FF2B5EF4-FFF2-40B4-BE49-F238E27FC236}">
                      <a16:creationId xmlns:a16="http://schemas.microsoft.com/office/drawing/2014/main" id="{90669696-2645-629B-6510-6527EA30969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10709260" y="4794243"/>
                  <a:ext cx="389164" cy="389164"/>
                </a:xfrm>
                <a:prstGeom prst="rect">
                  <a:avLst/>
                </a:prstGeom>
              </p:spPr>
            </p:pic>
            <p:pic>
              <p:nvPicPr>
                <p:cNvPr id="4192" name="Picture 4191">
                  <a:extLst>
                    <a:ext uri="{FF2B5EF4-FFF2-40B4-BE49-F238E27FC236}">
                      <a16:creationId xmlns:a16="http://schemas.microsoft.com/office/drawing/2014/main" id="{63E6B596-21D6-663A-6D9C-0D92E93EE26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11422227" y="4794244"/>
                  <a:ext cx="389164" cy="389164"/>
                </a:xfrm>
                <a:prstGeom prst="rect">
                  <a:avLst/>
                </a:prstGeom>
              </p:spPr>
            </p:pic>
          </p:grpSp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60C30D95-C3F1-F270-5101-FE8C9A6A7D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9708286" y="4793075"/>
                <a:ext cx="498883" cy="498883"/>
              </a:xfrm>
              <a:prstGeom prst="rect">
                <a:avLst/>
              </a:prstGeom>
            </p:spPr>
          </p:pic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0786B3BE-5B8A-544F-72C6-19915DB4FC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 flipH="1">
                <a:off x="10398508" y="5237112"/>
                <a:ext cx="296474" cy="341381"/>
              </a:xfrm>
              <a:prstGeom prst="rect">
                <a:avLst/>
              </a:prstGeom>
            </p:spPr>
          </p:pic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E06C6B07-7976-A9F4-005C-5816F51DDA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 flipH="1">
                <a:off x="9851756" y="5237110"/>
                <a:ext cx="296474" cy="341381"/>
              </a:xfrm>
              <a:prstGeom prst="rect">
                <a:avLst/>
              </a:prstGeom>
            </p:spPr>
          </p:pic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F62788F7-C611-ED04-9601-E9F53B0022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9579172" y="5237110"/>
                <a:ext cx="296474" cy="341381"/>
              </a:xfrm>
              <a:prstGeom prst="rect">
                <a:avLst/>
              </a:prstGeom>
            </p:spPr>
          </p:pic>
        </p:grpSp>
      </p:grpSp>
      <p:pic>
        <p:nvPicPr>
          <p:cNvPr id="48" name="Picture 47">
            <a:extLst>
              <a:ext uri="{FF2B5EF4-FFF2-40B4-BE49-F238E27FC236}">
                <a16:creationId xmlns:a16="http://schemas.microsoft.com/office/drawing/2014/main" id="{28468ABE-1437-371B-2AA4-039A8516D8A8}"/>
              </a:ext>
            </a:extLst>
          </p:cNvPr>
          <p:cNvPicPr>
            <a:picLocks noChangeAspect="1"/>
          </p:cNvPicPr>
          <p:nvPr/>
        </p:nvPicPr>
        <p:blipFill rotWithShape="1">
          <a:blip r:embed="rId22"/>
          <a:srcRect t="-3" b="13643"/>
          <a:stretch/>
        </p:blipFill>
        <p:spPr>
          <a:xfrm>
            <a:off x="9687831" y="4878446"/>
            <a:ext cx="296474" cy="256032"/>
          </a:xfrm>
          <a:prstGeom prst="rect">
            <a:avLst/>
          </a:prstGeom>
        </p:spPr>
      </p:pic>
      <p:sp>
        <p:nvSpPr>
          <p:cNvPr id="50" name="Trapezoid 49">
            <a:extLst>
              <a:ext uri="{FF2B5EF4-FFF2-40B4-BE49-F238E27FC236}">
                <a16:creationId xmlns:a16="http://schemas.microsoft.com/office/drawing/2014/main" id="{08859C9D-64AE-5BE1-4958-232BE309F1D9}"/>
              </a:ext>
            </a:extLst>
          </p:cNvPr>
          <p:cNvSpPr/>
          <p:nvPr/>
        </p:nvSpPr>
        <p:spPr>
          <a:xfrm rot="10800000">
            <a:off x="9569066" y="5224339"/>
            <a:ext cx="1303840" cy="334911"/>
          </a:xfrm>
          <a:prstGeom prst="trapezoid">
            <a:avLst>
              <a:gd name="adj" fmla="val 0"/>
            </a:avLst>
          </a:prstGeom>
          <a:solidFill>
            <a:srgbClr val="CDE7F9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8CD1D981-1D09-6B44-BF5F-5CD145C604CF}"/>
              </a:ext>
            </a:extLst>
          </p:cNvPr>
          <p:cNvGrpSpPr/>
          <p:nvPr/>
        </p:nvGrpSpPr>
        <p:grpSpPr>
          <a:xfrm>
            <a:off x="9491580" y="5333687"/>
            <a:ext cx="1608434" cy="338568"/>
            <a:chOff x="9489150" y="5127707"/>
            <a:chExt cx="1608434" cy="338568"/>
          </a:xfrm>
        </p:grpSpPr>
        <p:pic>
          <p:nvPicPr>
            <p:cNvPr id="4186" name="Picture 4185">
              <a:extLst>
                <a:ext uri="{FF2B5EF4-FFF2-40B4-BE49-F238E27FC236}">
                  <a16:creationId xmlns:a16="http://schemas.microsoft.com/office/drawing/2014/main" id="{C84A3EB2-55D2-5D86-7A6C-249937EA4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9489150" y="5130832"/>
              <a:ext cx="334910" cy="334910"/>
            </a:xfrm>
            <a:prstGeom prst="rect">
              <a:avLst/>
            </a:prstGeom>
          </p:spPr>
        </p:pic>
        <p:pic>
          <p:nvPicPr>
            <p:cNvPr id="4194" name="Picture 4193">
              <a:extLst>
                <a:ext uri="{FF2B5EF4-FFF2-40B4-BE49-F238E27FC236}">
                  <a16:creationId xmlns:a16="http://schemas.microsoft.com/office/drawing/2014/main" id="{CA5CEB6A-30B1-5581-46A6-A70388B3DD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9615174" y="5130832"/>
              <a:ext cx="334910" cy="334910"/>
            </a:xfrm>
            <a:prstGeom prst="rect">
              <a:avLst/>
            </a:prstGeom>
          </p:spPr>
        </p:pic>
        <p:pic>
          <p:nvPicPr>
            <p:cNvPr id="4196" name="Picture 4195">
              <a:extLst>
                <a:ext uri="{FF2B5EF4-FFF2-40B4-BE49-F238E27FC236}">
                  <a16:creationId xmlns:a16="http://schemas.microsoft.com/office/drawing/2014/main" id="{A6D1E077-9162-CF3B-B2F8-51426B6059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9875310" y="5130832"/>
              <a:ext cx="334910" cy="334910"/>
            </a:xfrm>
            <a:prstGeom prst="rect">
              <a:avLst/>
            </a:prstGeom>
          </p:spPr>
        </p:pic>
        <p:pic>
          <p:nvPicPr>
            <p:cNvPr id="4198" name="Picture 4197">
              <a:extLst>
                <a:ext uri="{FF2B5EF4-FFF2-40B4-BE49-F238E27FC236}">
                  <a16:creationId xmlns:a16="http://schemas.microsoft.com/office/drawing/2014/main" id="{FE45D696-882B-FDE9-4E3A-0C0311463E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0129366" y="5129681"/>
              <a:ext cx="334910" cy="33491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46FBFF4C-1590-A440-6CBD-A7E4BDC90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0382089" y="5131365"/>
              <a:ext cx="334910" cy="334910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8FCF9E59-EFE9-310F-E4E8-10EF8536D7B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0506955" y="5131364"/>
              <a:ext cx="334910" cy="334910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9D3B3DE1-A888-88FA-965F-C38FB32A68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0762674" y="5127707"/>
              <a:ext cx="334910" cy="334910"/>
            </a:xfrm>
            <a:prstGeom prst="rect">
              <a:avLst/>
            </a:prstGeom>
          </p:spPr>
        </p:pic>
      </p:grpSp>
      <p:grpSp>
        <p:nvGrpSpPr>
          <p:cNvPr id="4097" name="Group 4096">
            <a:extLst>
              <a:ext uri="{FF2B5EF4-FFF2-40B4-BE49-F238E27FC236}">
                <a16:creationId xmlns:a16="http://schemas.microsoft.com/office/drawing/2014/main" id="{349776A1-B605-289D-344D-9004E7D25CBF}"/>
              </a:ext>
            </a:extLst>
          </p:cNvPr>
          <p:cNvGrpSpPr/>
          <p:nvPr/>
        </p:nvGrpSpPr>
        <p:grpSpPr>
          <a:xfrm>
            <a:off x="9747841" y="4693403"/>
            <a:ext cx="1223452" cy="970698"/>
            <a:chOff x="9739820" y="4494077"/>
            <a:chExt cx="1223452" cy="970698"/>
          </a:xfrm>
        </p:grpSpPr>
        <p:pic>
          <p:nvPicPr>
            <p:cNvPr id="4190" name="Picture 4189">
              <a:extLst>
                <a:ext uri="{FF2B5EF4-FFF2-40B4-BE49-F238E27FC236}">
                  <a16:creationId xmlns:a16="http://schemas.microsoft.com/office/drawing/2014/main" id="{B3C618C6-90BE-C311-362A-868272A412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 flipH="1">
              <a:off x="10314480" y="4494077"/>
              <a:ext cx="606127" cy="606126"/>
            </a:xfrm>
            <a:prstGeom prst="rect">
              <a:avLst/>
            </a:prstGeom>
          </p:spPr>
        </p:pic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710FDA92-A766-11D4-C7D0-0812452C4FA9}"/>
                </a:ext>
              </a:extLst>
            </p:cNvPr>
            <p:cNvGrpSpPr/>
            <p:nvPr/>
          </p:nvGrpSpPr>
          <p:grpSpPr>
            <a:xfrm>
              <a:off x="9739820" y="5127890"/>
              <a:ext cx="1223452" cy="336885"/>
              <a:chOff x="9739820" y="5127890"/>
              <a:chExt cx="1223452" cy="336885"/>
            </a:xfrm>
          </p:grpSpPr>
          <p:pic>
            <p:nvPicPr>
              <p:cNvPr id="4195" name="Picture 4194">
                <a:extLst>
                  <a:ext uri="{FF2B5EF4-FFF2-40B4-BE49-F238E27FC236}">
                    <a16:creationId xmlns:a16="http://schemas.microsoft.com/office/drawing/2014/main" id="{154922FF-2523-6A35-06F5-F931179ED1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9739820" y="5128914"/>
                <a:ext cx="334910" cy="334910"/>
              </a:xfrm>
              <a:prstGeom prst="rect">
                <a:avLst/>
              </a:prstGeom>
            </p:spPr>
          </p:pic>
          <p:pic>
            <p:nvPicPr>
              <p:cNvPr id="4197" name="Picture 4196">
                <a:extLst>
                  <a:ext uri="{FF2B5EF4-FFF2-40B4-BE49-F238E27FC236}">
                    <a16:creationId xmlns:a16="http://schemas.microsoft.com/office/drawing/2014/main" id="{183EE69F-112E-C380-C857-4A3BCF8B9E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9997833" y="5129865"/>
                <a:ext cx="334910" cy="334910"/>
              </a:xfrm>
              <a:prstGeom prst="rect">
                <a:avLst/>
              </a:prstGeom>
            </p:spPr>
          </p:pic>
          <p:pic>
            <p:nvPicPr>
              <p:cNvPr id="60" name="Picture 59">
                <a:extLst>
                  <a:ext uri="{FF2B5EF4-FFF2-40B4-BE49-F238E27FC236}">
                    <a16:creationId xmlns:a16="http://schemas.microsoft.com/office/drawing/2014/main" id="{57F8E1FC-2423-0D0E-3E9F-545FC12F16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0250773" y="5127890"/>
                <a:ext cx="334910" cy="334910"/>
              </a:xfrm>
              <a:prstGeom prst="rect">
                <a:avLst/>
              </a:prstGeom>
            </p:spPr>
          </p:pic>
          <p:pic>
            <p:nvPicPr>
              <p:cNvPr id="61" name="Picture 60">
                <a:extLst>
                  <a:ext uri="{FF2B5EF4-FFF2-40B4-BE49-F238E27FC236}">
                    <a16:creationId xmlns:a16="http://schemas.microsoft.com/office/drawing/2014/main" id="{1DE644A0-DC88-5CA1-A6C2-64EBBE251E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0628362" y="5129573"/>
                <a:ext cx="334910" cy="334910"/>
              </a:xfrm>
              <a:prstGeom prst="rect">
                <a:avLst/>
              </a:prstGeom>
            </p:spPr>
          </p:pic>
        </p:grp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D91D6A3F-D443-2401-645E-5280ABBC75B6}"/>
              </a:ext>
            </a:extLst>
          </p:cNvPr>
          <p:cNvGrpSpPr/>
          <p:nvPr/>
        </p:nvGrpSpPr>
        <p:grpSpPr>
          <a:xfrm>
            <a:off x="3924820" y="4480430"/>
            <a:ext cx="1846368" cy="646331"/>
            <a:chOff x="8812386" y="2108151"/>
            <a:chExt cx="1846368" cy="646331"/>
          </a:xfrm>
        </p:grpSpPr>
        <p:sp>
          <p:nvSpPr>
            <p:cNvPr id="56" name="Speech Bubble: Rectangle with Corners Rounded 55">
              <a:extLst>
                <a:ext uri="{FF2B5EF4-FFF2-40B4-BE49-F238E27FC236}">
                  <a16:creationId xmlns:a16="http://schemas.microsoft.com/office/drawing/2014/main" id="{935385C9-B771-469B-359D-E931987AC99E}"/>
                </a:ext>
              </a:extLst>
            </p:cNvPr>
            <p:cNvSpPr/>
            <p:nvPr/>
          </p:nvSpPr>
          <p:spPr>
            <a:xfrm>
              <a:off x="8813467" y="2108151"/>
              <a:ext cx="1831735" cy="646331"/>
            </a:xfrm>
            <a:prstGeom prst="wedgeRoundRectCallout">
              <a:avLst>
                <a:gd name="adj1" fmla="val -17210"/>
                <a:gd name="adj2" fmla="val 27372"/>
                <a:gd name="adj3" fmla="val 16667"/>
              </a:avLst>
            </a:pr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4258972A-E706-3679-003F-552095F86601}"/>
                </a:ext>
              </a:extLst>
            </p:cNvPr>
            <p:cNvSpPr txBox="1"/>
            <p:nvPr/>
          </p:nvSpPr>
          <p:spPr>
            <a:xfrm>
              <a:off x="8812386" y="2204096"/>
              <a:ext cx="18463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SG" sz="12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Different views </a:t>
              </a:r>
            </a:p>
            <a:p>
              <a:pPr algn="ctr"/>
              <a:r>
                <a:rPr lang="en-SG" sz="12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on water </a:t>
              </a:r>
              <a:r>
                <a:rPr lang="en-US" sz="12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uses</a:t>
              </a:r>
            </a:p>
          </p:txBody>
        </p:sp>
      </p:grpSp>
      <p:grpSp>
        <p:nvGrpSpPr>
          <p:cNvPr id="4128" name="Group 4127">
            <a:extLst>
              <a:ext uri="{FF2B5EF4-FFF2-40B4-BE49-F238E27FC236}">
                <a16:creationId xmlns:a16="http://schemas.microsoft.com/office/drawing/2014/main" id="{52059762-3921-BCAD-FDEF-79BC23B6C05A}"/>
              </a:ext>
            </a:extLst>
          </p:cNvPr>
          <p:cNvGrpSpPr/>
          <p:nvPr/>
        </p:nvGrpSpPr>
        <p:grpSpPr>
          <a:xfrm>
            <a:off x="3939333" y="5261616"/>
            <a:ext cx="1846368" cy="646331"/>
            <a:chOff x="8812386" y="2108151"/>
            <a:chExt cx="1846368" cy="646331"/>
          </a:xfrm>
        </p:grpSpPr>
        <p:sp>
          <p:nvSpPr>
            <p:cNvPr id="4129" name="Speech Bubble: Rectangle with Corners Rounded 4128">
              <a:extLst>
                <a:ext uri="{FF2B5EF4-FFF2-40B4-BE49-F238E27FC236}">
                  <a16:creationId xmlns:a16="http://schemas.microsoft.com/office/drawing/2014/main" id="{9DD30473-2A83-73A5-2D68-9ACFFA45727B}"/>
                </a:ext>
              </a:extLst>
            </p:cNvPr>
            <p:cNvSpPr/>
            <p:nvPr/>
          </p:nvSpPr>
          <p:spPr>
            <a:xfrm>
              <a:off x="8813467" y="2108151"/>
              <a:ext cx="1831735" cy="646331"/>
            </a:xfrm>
            <a:prstGeom prst="wedgeRoundRectCallout">
              <a:avLst>
                <a:gd name="adj1" fmla="val -17210"/>
                <a:gd name="adj2" fmla="val 27372"/>
                <a:gd name="adj3" fmla="val 16667"/>
              </a:avLst>
            </a:pr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30" name="TextBox 4129">
              <a:extLst>
                <a:ext uri="{FF2B5EF4-FFF2-40B4-BE49-F238E27FC236}">
                  <a16:creationId xmlns:a16="http://schemas.microsoft.com/office/drawing/2014/main" id="{D35B3E20-EAA5-651E-96C1-BF84FF476B14}"/>
                </a:ext>
              </a:extLst>
            </p:cNvPr>
            <p:cNvSpPr txBox="1"/>
            <p:nvPr/>
          </p:nvSpPr>
          <p:spPr>
            <a:xfrm>
              <a:off x="8812386" y="2195389"/>
              <a:ext cx="18463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Natural power asymmetry</a:t>
              </a:r>
            </a:p>
          </p:txBody>
        </p:sp>
      </p:grpSp>
      <p:grpSp>
        <p:nvGrpSpPr>
          <p:cNvPr id="4138" name="Group 4137">
            <a:extLst>
              <a:ext uri="{FF2B5EF4-FFF2-40B4-BE49-F238E27FC236}">
                <a16:creationId xmlns:a16="http://schemas.microsoft.com/office/drawing/2014/main" id="{BCE7A0F2-1B99-D2AB-7073-B238C125005D}"/>
              </a:ext>
            </a:extLst>
          </p:cNvPr>
          <p:cNvGrpSpPr/>
          <p:nvPr/>
        </p:nvGrpSpPr>
        <p:grpSpPr>
          <a:xfrm>
            <a:off x="6095511" y="5257410"/>
            <a:ext cx="1846368" cy="646331"/>
            <a:chOff x="8812386" y="2108151"/>
            <a:chExt cx="1846368" cy="646331"/>
          </a:xfrm>
        </p:grpSpPr>
        <p:sp>
          <p:nvSpPr>
            <p:cNvPr id="4139" name="Speech Bubble: Rectangle with Corners Rounded 4138">
              <a:extLst>
                <a:ext uri="{FF2B5EF4-FFF2-40B4-BE49-F238E27FC236}">
                  <a16:creationId xmlns:a16="http://schemas.microsoft.com/office/drawing/2014/main" id="{EB057C20-DCB5-19F7-2D86-6A3A4DBFB4A7}"/>
                </a:ext>
              </a:extLst>
            </p:cNvPr>
            <p:cNvSpPr/>
            <p:nvPr/>
          </p:nvSpPr>
          <p:spPr>
            <a:xfrm>
              <a:off x="8813467" y="2108151"/>
              <a:ext cx="1831735" cy="646331"/>
            </a:xfrm>
            <a:prstGeom prst="wedgeRoundRectCallout">
              <a:avLst>
                <a:gd name="adj1" fmla="val -17210"/>
                <a:gd name="adj2" fmla="val 27372"/>
                <a:gd name="adj3" fmla="val 16667"/>
              </a:avLst>
            </a:pr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42" name="TextBox 4141">
              <a:extLst>
                <a:ext uri="{FF2B5EF4-FFF2-40B4-BE49-F238E27FC236}">
                  <a16:creationId xmlns:a16="http://schemas.microsoft.com/office/drawing/2014/main" id="{824D0866-6749-47DB-F5BB-59234DDF4BCF}"/>
                </a:ext>
              </a:extLst>
            </p:cNvPr>
            <p:cNvSpPr txBox="1"/>
            <p:nvPr/>
          </p:nvSpPr>
          <p:spPr>
            <a:xfrm>
              <a:off x="8812386" y="2209287"/>
              <a:ext cx="18463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Environmental and socio-economic impacts </a:t>
              </a:r>
            </a:p>
          </p:txBody>
        </p:sp>
      </p:grpSp>
      <p:sp>
        <p:nvSpPr>
          <p:cNvPr id="4152" name="TextBox 4151">
            <a:extLst>
              <a:ext uri="{FF2B5EF4-FFF2-40B4-BE49-F238E27FC236}">
                <a16:creationId xmlns:a16="http://schemas.microsoft.com/office/drawing/2014/main" id="{D4BE7B5F-2615-EAA3-2599-4C4F3DB52B0A}"/>
              </a:ext>
            </a:extLst>
          </p:cNvPr>
          <p:cNvSpPr txBox="1"/>
          <p:nvPr/>
        </p:nvSpPr>
        <p:spPr>
          <a:xfrm>
            <a:off x="6093545" y="5987236"/>
            <a:ext cx="18317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12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Effect</a:t>
            </a:r>
            <a:endParaRPr lang="en-US" sz="12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7D43B77-03A9-3D6C-4AD1-A159F4E1EF04}"/>
              </a:ext>
            </a:extLst>
          </p:cNvPr>
          <p:cNvSpPr txBox="1"/>
          <p:nvPr/>
        </p:nvSpPr>
        <p:spPr>
          <a:xfrm>
            <a:off x="7923136" y="5987550"/>
            <a:ext cx="18463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12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Downstream</a:t>
            </a:r>
            <a:endParaRPr lang="en-US" sz="12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DB0E1D2-90CD-0743-7F77-C28D96F0AC32}"/>
              </a:ext>
            </a:extLst>
          </p:cNvPr>
          <p:cNvSpPr txBox="1"/>
          <p:nvPr/>
        </p:nvSpPr>
        <p:spPr>
          <a:xfrm>
            <a:off x="3939333" y="5990053"/>
            <a:ext cx="18328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12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Cause</a:t>
            </a:r>
            <a:endParaRPr lang="en-US" sz="12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072F3345-106A-28EB-8650-17D04F152733}"/>
              </a:ext>
            </a:extLst>
          </p:cNvPr>
          <p:cNvCxnSpPr>
            <a:stCxn id="37" idx="3"/>
            <a:endCxn id="4152" idx="1"/>
          </p:cNvCxnSpPr>
          <p:nvPr/>
        </p:nvCxnSpPr>
        <p:spPr>
          <a:xfrm flipV="1">
            <a:off x="5772149" y="6125736"/>
            <a:ext cx="321396" cy="28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111" name="Picture 4110">
            <a:extLst>
              <a:ext uri="{FF2B5EF4-FFF2-40B4-BE49-F238E27FC236}">
                <a16:creationId xmlns:a16="http://schemas.microsoft.com/office/drawing/2014/main" id="{30D8E984-05DB-2E13-ED89-927D35C31874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8616994" y="5497564"/>
            <a:ext cx="447768" cy="447768"/>
          </a:xfrm>
          <a:prstGeom prst="rect">
            <a:avLst/>
          </a:prstGeom>
        </p:spPr>
      </p:pic>
      <p:pic>
        <p:nvPicPr>
          <p:cNvPr id="4113" name="Picture 4112">
            <a:extLst>
              <a:ext uri="{FF2B5EF4-FFF2-40B4-BE49-F238E27FC236}">
                <a16:creationId xmlns:a16="http://schemas.microsoft.com/office/drawing/2014/main" id="{BEBC2D5A-A35E-F82F-161F-8FA6DF3DFC8B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617841" y="5497919"/>
            <a:ext cx="446921" cy="446921"/>
          </a:xfrm>
          <a:prstGeom prst="rect">
            <a:avLst/>
          </a:prstGeom>
        </p:spPr>
      </p:pic>
      <p:sp>
        <p:nvSpPr>
          <p:cNvPr id="4122" name="TextBox 4121">
            <a:extLst>
              <a:ext uri="{FF2B5EF4-FFF2-40B4-BE49-F238E27FC236}">
                <a16:creationId xmlns:a16="http://schemas.microsoft.com/office/drawing/2014/main" id="{7DB17D88-8631-7821-3098-30FBC3F09C3C}"/>
              </a:ext>
            </a:extLst>
          </p:cNvPr>
          <p:cNvSpPr txBox="1"/>
          <p:nvPr/>
        </p:nvSpPr>
        <p:spPr>
          <a:xfrm>
            <a:off x="5103366" y="4212106"/>
            <a:ext cx="29324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archived from </a:t>
            </a:r>
            <a:r>
              <a:rPr lang="en-US" sz="800" b="1" i="0" dirty="0">
                <a:solidFill>
                  <a:schemeClr val="bg2">
                    <a:lumMod val="9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McCracken and Wolf </a:t>
            </a:r>
            <a:r>
              <a:rPr lang="en-US" sz="800" b="0" i="0" dirty="0">
                <a:solidFill>
                  <a:schemeClr val="bg2">
                    <a:lumMod val="9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(2019)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4123" name="Group 4122">
            <a:extLst>
              <a:ext uri="{FF2B5EF4-FFF2-40B4-BE49-F238E27FC236}">
                <a16:creationId xmlns:a16="http://schemas.microsoft.com/office/drawing/2014/main" id="{D638609E-3657-7E29-81A9-40295B4A29F8}"/>
              </a:ext>
            </a:extLst>
          </p:cNvPr>
          <p:cNvGrpSpPr/>
          <p:nvPr/>
        </p:nvGrpSpPr>
        <p:grpSpPr>
          <a:xfrm>
            <a:off x="513918" y="1402847"/>
            <a:ext cx="3390172" cy="4271488"/>
            <a:chOff x="513918" y="1402847"/>
            <a:chExt cx="3390172" cy="4271488"/>
          </a:xfrm>
        </p:grpSpPr>
        <p:grpSp>
          <p:nvGrpSpPr>
            <p:cNvPr id="4124" name="Group 4123">
              <a:extLst>
                <a:ext uri="{FF2B5EF4-FFF2-40B4-BE49-F238E27FC236}">
                  <a16:creationId xmlns:a16="http://schemas.microsoft.com/office/drawing/2014/main" id="{4A35E902-3456-F376-2B14-32BAEB70E7FC}"/>
                </a:ext>
              </a:extLst>
            </p:cNvPr>
            <p:cNvGrpSpPr/>
            <p:nvPr/>
          </p:nvGrpSpPr>
          <p:grpSpPr>
            <a:xfrm>
              <a:off x="586632" y="1402847"/>
              <a:ext cx="3317458" cy="3867324"/>
              <a:chOff x="586632" y="1402847"/>
              <a:chExt cx="3317458" cy="3867324"/>
            </a:xfrm>
          </p:grpSpPr>
          <p:pic>
            <p:nvPicPr>
              <p:cNvPr id="4126" name="Picture 4125" descr="A picture containing map, text&#10;&#10;Description automatically generated">
                <a:extLst>
                  <a:ext uri="{FF2B5EF4-FFF2-40B4-BE49-F238E27FC236}">
                    <a16:creationId xmlns:a16="http://schemas.microsoft.com/office/drawing/2014/main" id="{FDE8D3C2-6D6C-B80C-C842-8F37FC30AA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7169" y="1402847"/>
                <a:ext cx="2813652" cy="3867324"/>
              </a:xfrm>
              <a:prstGeom prst="rect">
                <a:avLst/>
              </a:prstGeom>
            </p:spPr>
          </p:pic>
          <p:pic>
            <p:nvPicPr>
              <p:cNvPr id="4127" name="Picture 4126" descr="A picture containing text, screenshot, font&#10;&#10;Description automatically generated">
                <a:extLst>
                  <a:ext uri="{FF2B5EF4-FFF2-40B4-BE49-F238E27FC236}">
                    <a16:creationId xmlns:a16="http://schemas.microsoft.com/office/drawing/2014/main" id="{58B1A4A0-B979-9C13-B294-E4EBBA8FF1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6632" y="4325637"/>
                <a:ext cx="964579" cy="943380"/>
              </a:xfrm>
              <a:prstGeom prst="rect">
                <a:avLst/>
              </a:prstGeom>
            </p:spPr>
          </p:pic>
          <p:sp>
            <p:nvSpPr>
              <p:cNvPr id="4131" name="Rectangle 4130">
                <a:extLst>
                  <a:ext uri="{FF2B5EF4-FFF2-40B4-BE49-F238E27FC236}">
                    <a16:creationId xmlns:a16="http://schemas.microsoft.com/office/drawing/2014/main" id="{2385FD1B-EFB8-0DB9-3480-481FC7465A8B}"/>
                  </a:ext>
                </a:extLst>
              </p:cNvPr>
              <p:cNvSpPr/>
              <p:nvPr/>
            </p:nvSpPr>
            <p:spPr>
              <a:xfrm>
                <a:off x="3347499" y="1417594"/>
                <a:ext cx="556591" cy="4741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125" name="TextBox 4124">
              <a:extLst>
                <a:ext uri="{FF2B5EF4-FFF2-40B4-BE49-F238E27FC236}">
                  <a16:creationId xmlns:a16="http://schemas.microsoft.com/office/drawing/2014/main" id="{5298E658-F563-704A-CD92-EEBEC5854397}"/>
                </a:ext>
              </a:extLst>
            </p:cNvPr>
            <p:cNvSpPr txBox="1"/>
            <p:nvPr/>
          </p:nvSpPr>
          <p:spPr>
            <a:xfrm>
              <a:off x="513918" y="5335781"/>
              <a:ext cx="29324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800" dirty="0">
                  <a:solidFill>
                    <a:schemeClr val="bg2">
                      <a:lumMod val="9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Data archived from </a:t>
              </a:r>
              <a:r>
                <a:rPr lang="en-US" sz="800" b="1" dirty="0">
                  <a:solidFill>
                    <a:schemeClr val="bg2">
                      <a:lumMod val="9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WLE Mekong </a:t>
              </a:r>
              <a:r>
                <a:rPr lang="en-US" sz="800" dirty="0">
                  <a:solidFill>
                    <a:schemeClr val="bg2">
                      <a:lumMod val="9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(2016),</a:t>
              </a:r>
            </a:p>
            <a:p>
              <a:r>
                <a:rPr lang="en-US" sz="800" b="1" dirty="0">
                  <a:solidFill>
                    <a:schemeClr val="bg2">
                      <a:lumMod val="9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Schmitt et al</a:t>
              </a:r>
              <a:r>
                <a:rPr lang="en-US" sz="800" dirty="0">
                  <a:solidFill>
                    <a:schemeClr val="bg2">
                      <a:lumMod val="9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(2019), and </a:t>
              </a:r>
              <a:r>
                <a:rPr lang="en-US" sz="800" b="1" dirty="0">
                  <a:solidFill>
                    <a:schemeClr val="bg2">
                      <a:lumMod val="9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Wang et al</a:t>
              </a:r>
              <a:r>
                <a:rPr lang="en-US" sz="800" dirty="0">
                  <a:solidFill>
                    <a:schemeClr val="bg2">
                      <a:lumMod val="9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(2022)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4183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8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0"/>
                            </p:stCondLst>
                            <p:childTnLst>
                              <p:par>
                                <p:cTn id="9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00"/>
                            </p:stCondLst>
                            <p:childTnLst>
                              <p:par>
                                <p:cTn id="9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4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0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500"/>
                            </p:stCondLst>
                            <p:childTnLst>
                              <p:par>
                                <p:cTn id="10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43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  <p:bldP spid="4282" grpId="0" animBg="1"/>
      <p:bldP spid="4282" grpId="1" animBg="1"/>
      <p:bldP spid="50" grpId="0" animBg="1"/>
      <p:bldP spid="50" grpId="1" animBg="1"/>
      <p:bldP spid="4152" grpId="0"/>
      <p:bldP spid="31" grpId="0"/>
      <p:bldP spid="37" grpId="0"/>
      <p:bldP spid="41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3" name="Picture 4112">
            <a:extLst>
              <a:ext uri="{FF2B5EF4-FFF2-40B4-BE49-F238E27FC236}">
                <a16:creationId xmlns:a16="http://schemas.microsoft.com/office/drawing/2014/main" id="{BEBC2D5A-A35E-F82F-161F-8FA6DF3DFC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7841" y="5497919"/>
            <a:ext cx="446921" cy="44692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08E861C0-B678-10F9-FB82-6088C11493B6}"/>
              </a:ext>
            </a:extLst>
          </p:cNvPr>
          <p:cNvSpPr txBox="1">
            <a:spLocks/>
          </p:cNvSpPr>
          <p:nvPr/>
        </p:nvSpPr>
        <p:spPr>
          <a:xfrm>
            <a:off x="474919" y="354864"/>
            <a:ext cx="11405192" cy="492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spc="-7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Using Satellite Observations to </a:t>
            </a:r>
            <a:r>
              <a:rPr lang="en-US" sz="2200" spc="5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Address Power Asymmetries </a:t>
            </a:r>
            <a:r>
              <a:rPr lang="en-US" sz="2200" spc="-5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 </a:t>
            </a:r>
            <a:r>
              <a:rPr lang="en-US" sz="2200" spc="-5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Transboundary River Basins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300161A-A732-EDCC-AF16-ECE9681B0E5F}"/>
              </a:ext>
            </a:extLst>
          </p:cNvPr>
          <p:cNvSpPr txBox="1">
            <a:spLocks/>
          </p:cNvSpPr>
          <p:nvPr/>
        </p:nvSpPr>
        <p:spPr>
          <a:xfrm>
            <a:off x="474919" y="354754"/>
            <a:ext cx="11405192" cy="49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spc="-7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Using Satellite Observations to </a:t>
            </a:r>
            <a:r>
              <a:rPr lang="en-US" sz="2200" spc="5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Address </a:t>
            </a:r>
            <a:r>
              <a:rPr lang="en-US" sz="2200" spc="5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Power Asymmetries </a:t>
            </a:r>
            <a:r>
              <a:rPr lang="en-US" sz="2200" spc="-5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 Transboundary River Basins</a:t>
            </a:r>
          </a:p>
        </p:txBody>
      </p:sp>
      <p:grpSp>
        <p:nvGrpSpPr>
          <p:cNvPr id="4279" name="Group 4278">
            <a:extLst>
              <a:ext uri="{FF2B5EF4-FFF2-40B4-BE49-F238E27FC236}">
                <a16:creationId xmlns:a16="http://schemas.microsoft.com/office/drawing/2014/main" id="{B456DB6B-9FDD-C3B5-2000-19FCC190C165}"/>
              </a:ext>
            </a:extLst>
          </p:cNvPr>
          <p:cNvGrpSpPr/>
          <p:nvPr/>
        </p:nvGrpSpPr>
        <p:grpSpPr>
          <a:xfrm>
            <a:off x="10955184" y="2856838"/>
            <a:ext cx="358070" cy="1607173"/>
            <a:chOff x="9477290" y="2613142"/>
            <a:chExt cx="545222" cy="2447187"/>
          </a:xfrm>
          <a:solidFill>
            <a:srgbClr val="CDE7F9"/>
          </a:solidFill>
        </p:grpSpPr>
        <p:sp>
          <p:nvSpPr>
            <p:cNvPr id="4280" name="Oval 4279">
              <a:extLst>
                <a:ext uri="{FF2B5EF4-FFF2-40B4-BE49-F238E27FC236}">
                  <a16:creationId xmlns:a16="http://schemas.microsoft.com/office/drawing/2014/main" id="{9C5803FF-8180-14EF-D9E1-F036396DE87E}"/>
                </a:ext>
              </a:extLst>
            </p:cNvPr>
            <p:cNvSpPr/>
            <p:nvPr/>
          </p:nvSpPr>
          <p:spPr>
            <a:xfrm>
              <a:off x="9477293" y="2613142"/>
              <a:ext cx="545219" cy="5452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81" name="Isosceles Triangle 4280">
              <a:extLst>
                <a:ext uri="{FF2B5EF4-FFF2-40B4-BE49-F238E27FC236}">
                  <a16:creationId xmlns:a16="http://schemas.microsoft.com/office/drawing/2014/main" id="{8AE0F6B6-BF22-D3AE-7336-28C0F39A460B}"/>
                </a:ext>
              </a:extLst>
            </p:cNvPr>
            <p:cNvSpPr/>
            <p:nvPr/>
          </p:nvSpPr>
          <p:spPr>
            <a:xfrm rot="10800000">
              <a:off x="9477290" y="2930467"/>
              <a:ext cx="540518" cy="212986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5</a:t>
            </a:fld>
            <a:endParaRPr lang="en-US" dirty="0"/>
          </a:p>
        </p:txBody>
      </p:sp>
      <p:sp>
        <p:nvSpPr>
          <p:cNvPr id="4173" name="AutoShape 8" descr="Tree icon">
            <a:extLst>
              <a:ext uri="{FF2B5EF4-FFF2-40B4-BE49-F238E27FC236}">
                <a16:creationId xmlns:a16="http://schemas.microsoft.com/office/drawing/2014/main" id="{B44019CB-69CD-C71F-6716-865868D1D96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384" name="Picture 4383">
            <a:extLst>
              <a:ext uri="{FF2B5EF4-FFF2-40B4-BE49-F238E27FC236}">
                <a16:creationId xmlns:a16="http://schemas.microsoft.com/office/drawing/2014/main" id="{94F3F417-A3AE-36B0-E361-A60C933453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8533" y="4367196"/>
            <a:ext cx="223988" cy="223988"/>
          </a:xfrm>
          <a:prstGeom prst="rect">
            <a:avLst/>
          </a:prstGeom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41111077-6AF8-52E6-1E74-A7446D0B55CD}"/>
              </a:ext>
            </a:extLst>
          </p:cNvPr>
          <p:cNvGrpSpPr/>
          <p:nvPr/>
        </p:nvGrpSpPr>
        <p:grpSpPr>
          <a:xfrm>
            <a:off x="9467001" y="3827811"/>
            <a:ext cx="1264480" cy="824723"/>
            <a:chOff x="8553708" y="3631539"/>
            <a:chExt cx="1264480" cy="824723"/>
          </a:xfrm>
        </p:grpSpPr>
        <p:pic>
          <p:nvPicPr>
            <p:cNvPr id="4368" name="Picture 4367" descr="A picture containing text, plant&#10;&#10;Description automatically generated">
              <a:extLst>
                <a:ext uri="{FF2B5EF4-FFF2-40B4-BE49-F238E27FC236}">
                  <a16:creationId xmlns:a16="http://schemas.microsoft.com/office/drawing/2014/main" id="{96CB19AA-E31E-1949-1C3A-19CE21C9B2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53498" y="3755532"/>
              <a:ext cx="306506" cy="306506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45BD0A31-6F7B-DFE6-E7D1-3924C52CA9A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506859" y="3952344"/>
              <a:ext cx="248656" cy="248656"/>
            </a:xfrm>
            <a:prstGeom prst="rect">
              <a:avLst/>
            </a:prstGeom>
          </p:spPr>
        </p:pic>
        <p:pic>
          <p:nvPicPr>
            <p:cNvPr id="4369" name="Picture 4368">
              <a:extLst>
                <a:ext uri="{FF2B5EF4-FFF2-40B4-BE49-F238E27FC236}">
                  <a16:creationId xmlns:a16="http://schemas.microsoft.com/office/drawing/2014/main" id="{F709DB40-F540-E0BA-7FB9-0DE40E09B4D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553708" y="3631539"/>
              <a:ext cx="824722" cy="824723"/>
            </a:xfrm>
            <a:prstGeom prst="rect">
              <a:avLst/>
            </a:prstGeom>
          </p:spPr>
        </p:pic>
        <p:pic>
          <p:nvPicPr>
            <p:cNvPr id="4371" name="Picture 4370">
              <a:extLst>
                <a:ext uri="{FF2B5EF4-FFF2-40B4-BE49-F238E27FC236}">
                  <a16:creationId xmlns:a16="http://schemas.microsoft.com/office/drawing/2014/main" id="{DC20097A-F992-8623-3C24-281D3E71EDA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273052" y="4076672"/>
              <a:ext cx="189409" cy="189409"/>
            </a:xfrm>
            <a:prstGeom prst="rect">
              <a:avLst/>
            </a:prstGeom>
          </p:spPr>
        </p:pic>
        <p:pic>
          <p:nvPicPr>
            <p:cNvPr id="4372" name="Picture 4371">
              <a:extLst>
                <a:ext uri="{FF2B5EF4-FFF2-40B4-BE49-F238E27FC236}">
                  <a16:creationId xmlns:a16="http://schemas.microsoft.com/office/drawing/2014/main" id="{9C859CE7-9320-2C84-7804-88B6EBDCAB5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586873" y="4077848"/>
              <a:ext cx="187053" cy="187053"/>
            </a:xfrm>
            <a:prstGeom prst="rect">
              <a:avLst/>
            </a:prstGeom>
          </p:spPr>
        </p:pic>
        <p:pic>
          <p:nvPicPr>
            <p:cNvPr id="4373" name="Picture 4372">
              <a:extLst>
                <a:ext uri="{FF2B5EF4-FFF2-40B4-BE49-F238E27FC236}">
                  <a16:creationId xmlns:a16="http://schemas.microsoft.com/office/drawing/2014/main" id="{DB63D13C-EC55-0F71-983F-C3B770ED60D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313276" y="4077849"/>
              <a:ext cx="187053" cy="187053"/>
            </a:xfrm>
            <a:prstGeom prst="rect">
              <a:avLst/>
            </a:prstGeom>
          </p:spPr>
        </p:pic>
        <p:grpSp>
          <p:nvGrpSpPr>
            <p:cNvPr id="4375" name="Group 4374">
              <a:extLst>
                <a:ext uri="{FF2B5EF4-FFF2-40B4-BE49-F238E27FC236}">
                  <a16:creationId xmlns:a16="http://schemas.microsoft.com/office/drawing/2014/main" id="{5E3F7808-B6EA-EB03-5ECA-C889665C6BFF}"/>
                </a:ext>
              </a:extLst>
            </p:cNvPr>
            <p:cNvGrpSpPr/>
            <p:nvPr/>
          </p:nvGrpSpPr>
          <p:grpSpPr>
            <a:xfrm>
              <a:off x="9161900" y="4255051"/>
              <a:ext cx="656288" cy="101867"/>
              <a:chOff x="10558955" y="4031522"/>
              <a:chExt cx="1131763" cy="360966"/>
            </a:xfrm>
          </p:grpSpPr>
          <p:pic>
            <p:nvPicPr>
              <p:cNvPr id="4376" name="Picture 4375">
                <a:extLst>
                  <a:ext uri="{FF2B5EF4-FFF2-40B4-BE49-F238E27FC236}">
                    <a16:creationId xmlns:a16="http://schemas.microsoft.com/office/drawing/2014/main" id="{C4E83F39-D35B-13C0-0CCA-6D20A9EC11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558955" y="4031522"/>
                <a:ext cx="356837" cy="356837"/>
              </a:xfrm>
              <a:prstGeom prst="rect">
                <a:avLst/>
              </a:prstGeom>
            </p:spPr>
          </p:pic>
          <p:pic>
            <p:nvPicPr>
              <p:cNvPr id="4377" name="Picture 4376">
                <a:extLst>
                  <a:ext uri="{FF2B5EF4-FFF2-40B4-BE49-F238E27FC236}">
                    <a16:creationId xmlns:a16="http://schemas.microsoft.com/office/drawing/2014/main" id="{D30859D5-086C-C7B7-0010-E6437FBC87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693230" y="4031522"/>
                <a:ext cx="356837" cy="356837"/>
              </a:xfrm>
              <a:prstGeom prst="rect">
                <a:avLst/>
              </a:prstGeom>
            </p:spPr>
          </p:pic>
          <p:pic>
            <p:nvPicPr>
              <p:cNvPr id="4378" name="Picture 4377">
                <a:extLst>
                  <a:ext uri="{FF2B5EF4-FFF2-40B4-BE49-F238E27FC236}">
                    <a16:creationId xmlns:a16="http://schemas.microsoft.com/office/drawing/2014/main" id="{6A17B0F9-1D44-C3FD-624E-4F7E094D77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825759" y="4035651"/>
                <a:ext cx="356837" cy="356837"/>
              </a:xfrm>
              <a:prstGeom prst="rect">
                <a:avLst/>
              </a:prstGeom>
            </p:spPr>
          </p:pic>
          <p:pic>
            <p:nvPicPr>
              <p:cNvPr id="4379" name="Picture 4378">
                <a:extLst>
                  <a:ext uri="{FF2B5EF4-FFF2-40B4-BE49-F238E27FC236}">
                    <a16:creationId xmlns:a16="http://schemas.microsoft.com/office/drawing/2014/main" id="{DDF2BD3C-61F8-6D1E-4BB7-B1143410C0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981104" y="4031522"/>
                <a:ext cx="356837" cy="356837"/>
              </a:xfrm>
              <a:prstGeom prst="rect">
                <a:avLst/>
              </a:prstGeom>
            </p:spPr>
          </p:pic>
          <p:pic>
            <p:nvPicPr>
              <p:cNvPr id="4380" name="Picture 4379">
                <a:extLst>
                  <a:ext uri="{FF2B5EF4-FFF2-40B4-BE49-F238E27FC236}">
                    <a16:creationId xmlns:a16="http://schemas.microsoft.com/office/drawing/2014/main" id="{480C2D40-12DF-0140-F95A-1FCF2676C9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1113399" y="4035650"/>
                <a:ext cx="356837" cy="356837"/>
              </a:xfrm>
              <a:prstGeom prst="rect">
                <a:avLst/>
              </a:prstGeom>
            </p:spPr>
          </p:pic>
          <p:pic>
            <p:nvPicPr>
              <p:cNvPr id="4381" name="Picture 4380">
                <a:extLst>
                  <a:ext uri="{FF2B5EF4-FFF2-40B4-BE49-F238E27FC236}">
                    <a16:creationId xmlns:a16="http://schemas.microsoft.com/office/drawing/2014/main" id="{3A0B0E88-35FC-C117-A8C7-DAA76C7D18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1246440" y="4035649"/>
                <a:ext cx="356837" cy="356837"/>
              </a:xfrm>
              <a:prstGeom prst="rect">
                <a:avLst/>
              </a:prstGeom>
            </p:spPr>
          </p:pic>
          <p:pic>
            <p:nvPicPr>
              <p:cNvPr id="4382" name="Picture 4381">
                <a:extLst>
                  <a:ext uri="{FF2B5EF4-FFF2-40B4-BE49-F238E27FC236}">
                    <a16:creationId xmlns:a16="http://schemas.microsoft.com/office/drawing/2014/main" id="{2DD4AB01-5309-1EF6-735E-352600435E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1333881" y="4031522"/>
                <a:ext cx="356837" cy="356837"/>
              </a:xfrm>
              <a:prstGeom prst="rect">
                <a:avLst/>
              </a:prstGeom>
            </p:spPr>
          </p:pic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F818736-918E-E7D8-FCF3-CD9A1F4EBB63}"/>
              </a:ext>
            </a:extLst>
          </p:cNvPr>
          <p:cNvGrpSpPr/>
          <p:nvPr/>
        </p:nvGrpSpPr>
        <p:grpSpPr>
          <a:xfrm>
            <a:off x="10661923" y="1762213"/>
            <a:ext cx="952500" cy="952500"/>
            <a:chOff x="7947734" y="1028121"/>
            <a:chExt cx="952500" cy="952500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F820F85-F2AD-10B8-A79D-674959E8101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947734" y="1028121"/>
              <a:ext cx="952500" cy="952500"/>
            </a:xfrm>
            <a:prstGeom prst="rect">
              <a:avLst/>
            </a:prstGeom>
          </p:spPr>
        </p:pic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636875F-9B38-C758-1B5D-988230130596}"/>
                </a:ext>
              </a:extLst>
            </p:cNvPr>
            <p:cNvCxnSpPr>
              <a:cxnSpLocks/>
            </p:cNvCxnSpPr>
            <p:nvPr/>
          </p:nvCxnSpPr>
          <p:spPr>
            <a:xfrm>
              <a:off x="7974550" y="1972200"/>
              <a:ext cx="890050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099" name="Group 4098">
            <a:extLst>
              <a:ext uri="{FF2B5EF4-FFF2-40B4-BE49-F238E27FC236}">
                <a16:creationId xmlns:a16="http://schemas.microsoft.com/office/drawing/2014/main" id="{E64CCDD0-B216-F82E-BE34-435663265BBA}"/>
              </a:ext>
            </a:extLst>
          </p:cNvPr>
          <p:cNvGrpSpPr/>
          <p:nvPr/>
        </p:nvGrpSpPr>
        <p:grpSpPr>
          <a:xfrm>
            <a:off x="9535842" y="2778657"/>
            <a:ext cx="1528693" cy="894116"/>
            <a:chOff x="9527821" y="2579331"/>
            <a:chExt cx="1528693" cy="894116"/>
          </a:xfrm>
        </p:grpSpPr>
        <p:cxnSp>
          <p:nvCxnSpPr>
            <p:cNvPr id="4362" name="Straight Connector 4361">
              <a:extLst>
                <a:ext uri="{FF2B5EF4-FFF2-40B4-BE49-F238E27FC236}">
                  <a16:creationId xmlns:a16="http://schemas.microsoft.com/office/drawing/2014/main" id="{1AF1C910-AD7B-FDD1-1958-A46499F8655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134129" y="3380686"/>
              <a:ext cx="845274" cy="0"/>
            </a:xfrm>
            <a:prstGeom prst="line">
              <a:avLst/>
            </a:prstGeom>
            <a:ln w="57150" cap="rnd">
              <a:solidFill>
                <a:srgbClr val="B4DBF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363" name="Picture 4362">
              <a:extLst>
                <a:ext uri="{FF2B5EF4-FFF2-40B4-BE49-F238E27FC236}">
                  <a16:creationId xmlns:a16="http://schemas.microsoft.com/office/drawing/2014/main" id="{16B58E93-E720-3639-9652-D99A85A2FA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33459" y="3250392"/>
              <a:ext cx="223055" cy="223055"/>
            </a:xfrm>
            <a:prstGeom prst="rect">
              <a:avLst/>
            </a:prstGeom>
          </p:spPr>
        </p:pic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2AA108A6-DF9B-5987-A224-F1D10A58AA64}"/>
                </a:ext>
              </a:extLst>
            </p:cNvPr>
            <p:cNvGrpSpPr/>
            <p:nvPr/>
          </p:nvGrpSpPr>
          <p:grpSpPr>
            <a:xfrm>
              <a:off x="9527821" y="2579331"/>
              <a:ext cx="1212824" cy="875629"/>
              <a:chOff x="7707931" y="2574901"/>
              <a:chExt cx="1212824" cy="875629"/>
            </a:xfrm>
          </p:grpSpPr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821A2EE3-7D1E-FC8C-3FDD-198C55E583B8}"/>
                  </a:ext>
                </a:extLst>
              </p:cNvPr>
              <p:cNvGrpSpPr/>
              <p:nvPr/>
            </p:nvGrpSpPr>
            <p:grpSpPr>
              <a:xfrm>
                <a:off x="7707931" y="2688794"/>
                <a:ext cx="532051" cy="594066"/>
                <a:chOff x="10048674" y="2391528"/>
                <a:chExt cx="596675" cy="666222"/>
              </a:xfrm>
            </p:grpSpPr>
            <p:pic>
              <p:nvPicPr>
                <p:cNvPr id="4357" name="Picture 4356">
                  <a:extLst>
                    <a:ext uri="{FF2B5EF4-FFF2-40B4-BE49-F238E27FC236}">
                      <a16:creationId xmlns:a16="http://schemas.microsoft.com/office/drawing/2014/main" id="{B18B8550-45FC-77CA-58A5-19461585D32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0048674" y="2461075"/>
                  <a:ext cx="596675" cy="596675"/>
                </a:xfrm>
                <a:prstGeom prst="rect">
                  <a:avLst/>
                </a:prstGeom>
              </p:spPr>
            </p:pic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E922FA5A-506B-C03A-6B4C-F5371AA9AAC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10091220" y="2391528"/>
                  <a:ext cx="254290" cy="254290"/>
                </a:xfrm>
                <a:prstGeom prst="rect">
                  <a:avLst/>
                </a:prstGeom>
              </p:spPr>
            </p:pic>
          </p:grp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5E3B4D5D-698E-9CE7-9C3F-9274911D3A35}"/>
                  </a:ext>
                </a:extLst>
              </p:cNvPr>
              <p:cNvGrpSpPr/>
              <p:nvPr/>
            </p:nvGrpSpPr>
            <p:grpSpPr>
              <a:xfrm>
                <a:off x="8172177" y="2574901"/>
                <a:ext cx="748578" cy="875629"/>
                <a:chOff x="8584248" y="2342018"/>
                <a:chExt cx="701290" cy="820315"/>
              </a:xfrm>
            </p:grpSpPr>
            <p:pic>
              <p:nvPicPr>
                <p:cNvPr id="30" name="Picture 29">
                  <a:extLst>
                    <a:ext uri="{FF2B5EF4-FFF2-40B4-BE49-F238E27FC236}">
                      <a16:creationId xmlns:a16="http://schemas.microsoft.com/office/drawing/2014/main" id="{54C7C056-B980-74DF-BCAA-1C5206070FA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8584248" y="2484695"/>
                  <a:ext cx="677638" cy="677638"/>
                </a:xfrm>
                <a:prstGeom prst="rect">
                  <a:avLst/>
                </a:prstGeom>
              </p:spPr>
            </p:pic>
            <p:pic>
              <p:nvPicPr>
                <p:cNvPr id="32" name="Picture 31">
                  <a:extLst>
                    <a:ext uri="{FF2B5EF4-FFF2-40B4-BE49-F238E27FC236}">
                      <a16:creationId xmlns:a16="http://schemas.microsoft.com/office/drawing/2014/main" id="{2768CB4A-A7DF-7F88-705B-7E423655EAC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8998394" y="2342018"/>
                  <a:ext cx="287144" cy="287144"/>
                </a:xfrm>
                <a:prstGeom prst="rect">
                  <a:avLst/>
                </a:prstGeom>
              </p:spPr>
            </p:pic>
          </p:grpSp>
        </p:grp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1E79ABA8-D0DC-5767-6667-EF0DBDEEC5E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013219" y="1827282"/>
            <a:ext cx="253353" cy="253352"/>
          </a:xfrm>
          <a:prstGeom prst="rect">
            <a:avLst/>
          </a:prstGeom>
        </p:spPr>
      </p:pic>
      <p:grpSp>
        <p:nvGrpSpPr>
          <p:cNvPr id="4100" name="Group 4099">
            <a:extLst>
              <a:ext uri="{FF2B5EF4-FFF2-40B4-BE49-F238E27FC236}">
                <a16:creationId xmlns:a16="http://schemas.microsoft.com/office/drawing/2014/main" id="{A94A3025-0233-6333-1EA9-1F5AE2A12D1C}"/>
              </a:ext>
            </a:extLst>
          </p:cNvPr>
          <p:cNvGrpSpPr/>
          <p:nvPr/>
        </p:nvGrpSpPr>
        <p:grpSpPr>
          <a:xfrm>
            <a:off x="9587193" y="4992401"/>
            <a:ext cx="1389976" cy="785418"/>
            <a:chOff x="9579172" y="4793075"/>
            <a:chExt cx="1389976" cy="785418"/>
          </a:xfrm>
        </p:grpSpPr>
        <p:pic>
          <p:nvPicPr>
            <p:cNvPr id="4175" name="Picture 4174">
              <a:extLst>
                <a:ext uri="{FF2B5EF4-FFF2-40B4-BE49-F238E27FC236}">
                  <a16:creationId xmlns:a16="http://schemas.microsoft.com/office/drawing/2014/main" id="{AB3D0010-2B26-4F9E-B4A1-36FB79AB76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0401293" y="4796202"/>
              <a:ext cx="456297" cy="456298"/>
            </a:xfrm>
            <a:prstGeom prst="rect">
              <a:avLst/>
            </a:prstGeom>
          </p:spPr>
        </p:pic>
        <p:grpSp>
          <p:nvGrpSpPr>
            <p:cNvPr id="4098" name="Group 4097">
              <a:extLst>
                <a:ext uri="{FF2B5EF4-FFF2-40B4-BE49-F238E27FC236}">
                  <a16:creationId xmlns:a16="http://schemas.microsoft.com/office/drawing/2014/main" id="{B1D340EF-F051-9466-A04B-62C87A6556A9}"/>
                </a:ext>
              </a:extLst>
            </p:cNvPr>
            <p:cNvGrpSpPr/>
            <p:nvPr/>
          </p:nvGrpSpPr>
          <p:grpSpPr>
            <a:xfrm>
              <a:off x="9579172" y="4793075"/>
              <a:ext cx="1389976" cy="785418"/>
              <a:chOff x="9579172" y="4793075"/>
              <a:chExt cx="1389976" cy="785418"/>
            </a:xfrm>
          </p:grpSpPr>
          <p:grpSp>
            <p:nvGrpSpPr>
              <p:cNvPr id="4193" name="Group 4192">
                <a:extLst>
                  <a:ext uri="{FF2B5EF4-FFF2-40B4-BE49-F238E27FC236}">
                    <a16:creationId xmlns:a16="http://schemas.microsoft.com/office/drawing/2014/main" id="{B9474964-6C07-A77F-6EBA-8860B65688FD}"/>
                  </a:ext>
                </a:extLst>
              </p:cNvPr>
              <p:cNvGrpSpPr/>
              <p:nvPr/>
            </p:nvGrpSpPr>
            <p:grpSpPr>
              <a:xfrm>
                <a:off x="10129520" y="5237110"/>
                <a:ext cx="839628" cy="341382"/>
                <a:chOff x="10709260" y="4794243"/>
                <a:chExt cx="1102131" cy="389165"/>
              </a:xfrm>
            </p:grpSpPr>
            <p:pic>
              <p:nvPicPr>
                <p:cNvPr id="4188" name="Picture 4187">
                  <a:extLst>
                    <a:ext uri="{FF2B5EF4-FFF2-40B4-BE49-F238E27FC236}">
                      <a16:creationId xmlns:a16="http://schemas.microsoft.com/office/drawing/2014/main" id="{90669696-2645-629B-6510-6527EA30969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10709260" y="4794243"/>
                  <a:ext cx="389164" cy="389164"/>
                </a:xfrm>
                <a:prstGeom prst="rect">
                  <a:avLst/>
                </a:prstGeom>
              </p:spPr>
            </p:pic>
            <p:pic>
              <p:nvPicPr>
                <p:cNvPr id="4192" name="Picture 4191">
                  <a:extLst>
                    <a:ext uri="{FF2B5EF4-FFF2-40B4-BE49-F238E27FC236}">
                      <a16:creationId xmlns:a16="http://schemas.microsoft.com/office/drawing/2014/main" id="{63E6B596-21D6-663A-6D9C-0D92E93EE26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11422227" y="4794244"/>
                  <a:ext cx="389164" cy="389164"/>
                </a:xfrm>
                <a:prstGeom prst="rect">
                  <a:avLst/>
                </a:prstGeom>
              </p:spPr>
            </p:pic>
          </p:grpSp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60C30D95-C3F1-F270-5101-FE8C9A6A7D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9708286" y="4793075"/>
                <a:ext cx="498883" cy="498883"/>
              </a:xfrm>
              <a:prstGeom prst="rect">
                <a:avLst/>
              </a:prstGeom>
            </p:spPr>
          </p:pic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0786B3BE-5B8A-544F-72C6-19915DB4FC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 flipH="1">
                <a:off x="10398508" y="5237112"/>
                <a:ext cx="296474" cy="341381"/>
              </a:xfrm>
              <a:prstGeom prst="rect">
                <a:avLst/>
              </a:prstGeom>
            </p:spPr>
          </p:pic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E06C6B07-7976-A9F4-005C-5816F51DDA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 flipH="1">
                <a:off x="9851756" y="5237110"/>
                <a:ext cx="296474" cy="341381"/>
              </a:xfrm>
              <a:prstGeom prst="rect">
                <a:avLst/>
              </a:prstGeom>
            </p:spPr>
          </p:pic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F62788F7-C611-ED04-9601-E9F53B0022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9579172" y="5237110"/>
                <a:ext cx="296474" cy="341381"/>
              </a:xfrm>
              <a:prstGeom prst="rect">
                <a:avLst/>
              </a:prstGeom>
            </p:spPr>
          </p:pic>
        </p:grp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D91D6A3F-D443-2401-645E-5280ABBC75B6}"/>
              </a:ext>
            </a:extLst>
          </p:cNvPr>
          <p:cNvGrpSpPr/>
          <p:nvPr/>
        </p:nvGrpSpPr>
        <p:grpSpPr>
          <a:xfrm>
            <a:off x="3924820" y="4480430"/>
            <a:ext cx="1846368" cy="646331"/>
            <a:chOff x="8812386" y="2108151"/>
            <a:chExt cx="1846368" cy="646331"/>
          </a:xfrm>
        </p:grpSpPr>
        <p:sp>
          <p:nvSpPr>
            <p:cNvPr id="56" name="Speech Bubble: Rectangle with Corners Rounded 55">
              <a:extLst>
                <a:ext uri="{FF2B5EF4-FFF2-40B4-BE49-F238E27FC236}">
                  <a16:creationId xmlns:a16="http://schemas.microsoft.com/office/drawing/2014/main" id="{935385C9-B771-469B-359D-E931987AC99E}"/>
                </a:ext>
              </a:extLst>
            </p:cNvPr>
            <p:cNvSpPr/>
            <p:nvPr/>
          </p:nvSpPr>
          <p:spPr>
            <a:xfrm>
              <a:off x="8813467" y="2108151"/>
              <a:ext cx="1831735" cy="646331"/>
            </a:xfrm>
            <a:prstGeom prst="wedgeRoundRectCallout">
              <a:avLst>
                <a:gd name="adj1" fmla="val -17210"/>
                <a:gd name="adj2" fmla="val 27372"/>
                <a:gd name="adj3" fmla="val 16667"/>
              </a:avLst>
            </a:pr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4258972A-E706-3679-003F-552095F86601}"/>
                </a:ext>
              </a:extLst>
            </p:cNvPr>
            <p:cNvSpPr txBox="1"/>
            <p:nvPr/>
          </p:nvSpPr>
          <p:spPr>
            <a:xfrm>
              <a:off x="8812386" y="2204098"/>
              <a:ext cx="18463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SG" sz="12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Different views </a:t>
              </a:r>
            </a:p>
            <a:p>
              <a:pPr algn="ctr"/>
              <a:r>
                <a:rPr lang="en-SG" sz="12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on water </a:t>
              </a:r>
              <a:r>
                <a:rPr lang="en-US" sz="12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uses</a:t>
              </a:r>
            </a:p>
          </p:txBody>
        </p:sp>
      </p:grpSp>
      <p:grpSp>
        <p:nvGrpSpPr>
          <p:cNvPr id="4128" name="Group 4127">
            <a:extLst>
              <a:ext uri="{FF2B5EF4-FFF2-40B4-BE49-F238E27FC236}">
                <a16:creationId xmlns:a16="http://schemas.microsoft.com/office/drawing/2014/main" id="{52059762-3921-BCAD-FDEF-79BC23B6C05A}"/>
              </a:ext>
            </a:extLst>
          </p:cNvPr>
          <p:cNvGrpSpPr/>
          <p:nvPr/>
        </p:nvGrpSpPr>
        <p:grpSpPr>
          <a:xfrm>
            <a:off x="3939333" y="5261616"/>
            <a:ext cx="1846368" cy="646331"/>
            <a:chOff x="8812386" y="2108151"/>
            <a:chExt cx="1846368" cy="646331"/>
          </a:xfrm>
        </p:grpSpPr>
        <p:sp>
          <p:nvSpPr>
            <p:cNvPr id="4129" name="Speech Bubble: Rectangle with Corners Rounded 4128">
              <a:extLst>
                <a:ext uri="{FF2B5EF4-FFF2-40B4-BE49-F238E27FC236}">
                  <a16:creationId xmlns:a16="http://schemas.microsoft.com/office/drawing/2014/main" id="{9DD30473-2A83-73A5-2D68-9ACFFA45727B}"/>
                </a:ext>
              </a:extLst>
            </p:cNvPr>
            <p:cNvSpPr/>
            <p:nvPr/>
          </p:nvSpPr>
          <p:spPr>
            <a:xfrm>
              <a:off x="8813467" y="2108151"/>
              <a:ext cx="1831735" cy="646331"/>
            </a:xfrm>
            <a:prstGeom prst="wedgeRoundRectCallout">
              <a:avLst>
                <a:gd name="adj1" fmla="val -17210"/>
                <a:gd name="adj2" fmla="val 27372"/>
                <a:gd name="adj3" fmla="val 16667"/>
              </a:avLst>
            </a:pr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30" name="TextBox 4129">
              <a:extLst>
                <a:ext uri="{FF2B5EF4-FFF2-40B4-BE49-F238E27FC236}">
                  <a16:creationId xmlns:a16="http://schemas.microsoft.com/office/drawing/2014/main" id="{D35B3E20-EAA5-651E-96C1-BF84FF476B14}"/>
                </a:ext>
              </a:extLst>
            </p:cNvPr>
            <p:cNvSpPr txBox="1"/>
            <p:nvPr/>
          </p:nvSpPr>
          <p:spPr>
            <a:xfrm>
              <a:off x="8812386" y="2195389"/>
              <a:ext cx="18463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Natural power asymmetry</a:t>
              </a:r>
            </a:p>
          </p:txBody>
        </p:sp>
      </p:grpSp>
      <p:grpSp>
        <p:nvGrpSpPr>
          <p:cNvPr id="4138" name="Group 4137">
            <a:extLst>
              <a:ext uri="{FF2B5EF4-FFF2-40B4-BE49-F238E27FC236}">
                <a16:creationId xmlns:a16="http://schemas.microsoft.com/office/drawing/2014/main" id="{BCE7A0F2-1B99-D2AB-7073-B238C125005D}"/>
              </a:ext>
            </a:extLst>
          </p:cNvPr>
          <p:cNvGrpSpPr/>
          <p:nvPr/>
        </p:nvGrpSpPr>
        <p:grpSpPr>
          <a:xfrm>
            <a:off x="6095511" y="5257410"/>
            <a:ext cx="1846368" cy="646331"/>
            <a:chOff x="8812386" y="2108151"/>
            <a:chExt cx="1846368" cy="646331"/>
          </a:xfrm>
        </p:grpSpPr>
        <p:sp>
          <p:nvSpPr>
            <p:cNvPr id="4139" name="Speech Bubble: Rectangle with Corners Rounded 4138">
              <a:extLst>
                <a:ext uri="{FF2B5EF4-FFF2-40B4-BE49-F238E27FC236}">
                  <a16:creationId xmlns:a16="http://schemas.microsoft.com/office/drawing/2014/main" id="{EB057C20-DCB5-19F7-2D86-6A3A4DBFB4A7}"/>
                </a:ext>
              </a:extLst>
            </p:cNvPr>
            <p:cNvSpPr/>
            <p:nvPr/>
          </p:nvSpPr>
          <p:spPr>
            <a:xfrm>
              <a:off x="8813467" y="2108151"/>
              <a:ext cx="1831735" cy="646331"/>
            </a:xfrm>
            <a:prstGeom prst="wedgeRoundRectCallout">
              <a:avLst>
                <a:gd name="adj1" fmla="val -17210"/>
                <a:gd name="adj2" fmla="val 27372"/>
                <a:gd name="adj3" fmla="val 16667"/>
              </a:avLst>
            </a:pr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42" name="TextBox 4141">
              <a:extLst>
                <a:ext uri="{FF2B5EF4-FFF2-40B4-BE49-F238E27FC236}">
                  <a16:creationId xmlns:a16="http://schemas.microsoft.com/office/drawing/2014/main" id="{824D0866-6749-47DB-F5BB-59234DDF4BCF}"/>
                </a:ext>
              </a:extLst>
            </p:cNvPr>
            <p:cNvSpPr txBox="1"/>
            <p:nvPr/>
          </p:nvSpPr>
          <p:spPr>
            <a:xfrm>
              <a:off x="8812386" y="2209287"/>
              <a:ext cx="18463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Environmental and socio-economic impacts </a:t>
              </a:r>
            </a:p>
          </p:txBody>
        </p:sp>
      </p:grpSp>
      <p:sp>
        <p:nvSpPr>
          <p:cNvPr id="4152" name="TextBox 4151">
            <a:extLst>
              <a:ext uri="{FF2B5EF4-FFF2-40B4-BE49-F238E27FC236}">
                <a16:creationId xmlns:a16="http://schemas.microsoft.com/office/drawing/2014/main" id="{D4BE7B5F-2615-EAA3-2599-4C4F3DB52B0A}"/>
              </a:ext>
            </a:extLst>
          </p:cNvPr>
          <p:cNvSpPr txBox="1"/>
          <p:nvPr/>
        </p:nvSpPr>
        <p:spPr>
          <a:xfrm>
            <a:off x="6093545" y="5987236"/>
            <a:ext cx="18317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12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Effect</a:t>
            </a:r>
            <a:endParaRPr lang="en-US" sz="12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7D43B77-03A9-3D6C-4AD1-A159F4E1EF04}"/>
              </a:ext>
            </a:extLst>
          </p:cNvPr>
          <p:cNvSpPr txBox="1"/>
          <p:nvPr/>
        </p:nvSpPr>
        <p:spPr>
          <a:xfrm>
            <a:off x="7923136" y="5987550"/>
            <a:ext cx="18463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12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Downstream</a:t>
            </a:r>
            <a:endParaRPr lang="en-US" sz="12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DB0E1D2-90CD-0743-7F77-C28D96F0AC32}"/>
              </a:ext>
            </a:extLst>
          </p:cNvPr>
          <p:cNvSpPr txBox="1"/>
          <p:nvPr/>
        </p:nvSpPr>
        <p:spPr>
          <a:xfrm>
            <a:off x="3939333" y="5990053"/>
            <a:ext cx="18328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12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Cause</a:t>
            </a:r>
            <a:endParaRPr lang="en-US" sz="12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072F3345-106A-28EB-8650-17D04F152733}"/>
              </a:ext>
            </a:extLst>
          </p:cNvPr>
          <p:cNvCxnSpPr>
            <a:stCxn id="37" idx="3"/>
            <a:endCxn id="4152" idx="1"/>
          </p:cNvCxnSpPr>
          <p:nvPr/>
        </p:nvCxnSpPr>
        <p:spPr>
          <a:xfrm flipV="1">
            <a:off x="5772149" y="6125736"/>
            <a:ext cx="321396" cy="2817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123" name="Group 4122">
            <a:extLst>
              <a:ext uri="{FF2B5EF4-FFF2-40B4-BE49-F238E27FC236}">
                <a16:creationId xmlns:a16="http://schemas.microsoft.com/office/drawing/2014/main" id="{D638609E-3657-7E29-81A9-40295B4A29F8}"/>
              </a:ext>
            </a:extLst>
          </p:cNvPr>
          <p:cNvGrpSpPr/>
          <p:nvPr/>
        </p:nvGrpSpPr>
        <p:grpSpPr>
          <a:xfrm>
            <a:off x="513918" y="1402847"/>
            <a:ext cx="3390172" cy="4271488"/>
            <a:chOff x="513918" y="1402847"/>
            <a:chExt cx="3390172" cy="4271488"/>
          </a:xfrm>
        </p:grpSpPr>
        <p:grpSp>
          <p:nvGrpSpPr>
            <p:cNvPr id="4124" name="Group 4123">
              <a:extLst>
                <a:ext uri="{FF2B5EF4-FFF2-40B4-BE49-F238E27FC236}">
                  <a16:creationId xmlns:a16="http://schemas.microsoft.com/office/drawing/2014/main" id="{4A35E902-3456-F376-2B14-32BAEB70E7FC}"/>
                </a:ext>
              </a:extLst>
            </p:cNvPr>
            <p:cNvGrpSpPr/>
            <p:nvPr/>
          </p:nvGrpSpPr>
          <p:grpSpPr>
            <a:xfrm>
              <a:off x="586632" y="1402847"/>
              <a:ext cx="3317458" cy="3867324"/>
              <a:chOff x="586632" y="1402847"/>
              <a:chExt cx="3317458" cy="3867324"/>
            </a:xfrm>
          </p:grpSpPr>
          <p:pic>
            <p:nvPicPr>
              <p:cNvPr id="4126" name="Picture 4125" descr="A picture containing map, text&#10;&#10;Description automatically generated">
                <a:extLst>
                  <a:ext uri="{FF2B5EF4-FFF2-40B4-BE49-F238E27FC236}">
                    <a16:creationId xmlns:a16="http://schemas.microsoft.com/office/drawing/2014/main" id="{FDE8D3C2-6D6C-B80C-C842-8F37FC30AA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7169" y="1402847"/>
                <a:ext cx="2813652" cy="3867324"/>
              </a:xfrm>
              <a:prstGeom prst="rect">
                <a:avLst/>
              </a:prstGeom>
            </p:spPr>
          </p:pic>
          <p:pic>
            <p:nvPicPr>
              <p:cNvPr id="4127" name="Picture 4126" descr="A picture containing text, screenshot, font&#10;&#10;Description automatically generated">
                <a:extLst>
                  <a:ext uri="{FF2B5EF4-FFF2-40B4-BE49-F238E27FC236}">
                    <a16:creationId xmlns:a16="http://schemas.microsoft.com/office/drawing/2014/main" id="{58B1A4A0-B979-9C13-B294-E4EBBA8FF1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6632" y="4325637"/>
                <a:ext cx="964579" cy="943380"/>
              </a:xfrm>
              <a:prstGeom prst="rect">
                <a:avLst/>
              </a:prstGeom>
            </p:spPr>
          </p:pic>
          <p:sp>
            <p:nvSpPr>
              <p:cNvPr id="4131" name="Rectangle 4130">
                <a:extLst>
                  <a:ext uri="{FF2B5EF4-FFF2-40B4-BE49-F238E27FC236}">
                    <a16:creationId xmlns:a16="http://schemas.microsoft.com/office/drawing/2014/main" id="{2385FD1B-EFB8-0DB9-3480-481FC7465A8B}"/>
                  </a:ext>
                </a:extLst>
              </p:cNvPr>
              <p:cNvSpPr/>
              <p:nvPr/>
            </p:nvSpPr>
            <p:spPr>
              <a:xfrm>
                <a:off x="3347499" y="1417594"/>
                <a:ext cx="556591" cy="4741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125" name="TextBox 4124">
              <a:extLst>
                <a:ext uri="{FF2B5EF4-FFF2-40B4-BE49-F238E27FC236}">
                  <a16:creationId xmlns:a16="http://schemas.microsoft.com/office/drawing/2014/main" id="{5298E658-F563-704A-CD92-EEBEC5854397}"/>
                </a:ext>
              </a:extLst>
            </p:cNvPr>
            <p:cNvSpPr txBox="1"/>
            <p:nvPr/>
          </p:nvSpPr>
          <p:spPr>
            <a:xfrm>
              <a:off x="513918" y="5335781"/>
              <a:ext cx="29324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800" dirty="0">
                  <a:solidFill>
                    <a:schemeClr val="bg2">
                      <a:lumMod val="9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Data archived from </a:t>
              </a:r>
              <a:r>
                <a:rPr lang="en-US" sz="800" b="1" dirty="0">
                  <a:solidFill>
                    <a:schemeClr val="bg2">
                      <a:lumMod val="9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WLE Mekong </a:t>
              </a:r>
              <a:r>
                <a:rPr lang="en-US" sz="800" dirty="0">
                  <a:solidFill>
                    <a:schemeClr val="bg2">
                      <a:lumMod val="9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(2016),</a:t>
              </a:r>
            </a:p>
            <a:p>
              <a:r>
                <a:rPr lang="en-US" sz="800" b="1" dirty="0">
                  <a:solidFill>
                    <a:schemeClr val="bg2">
                      <a:lumMod val="9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Schmitt et al</a:t>
              </a:r>
              <a:r>
                <a:rPr lang="en-US" sz="800" dirty="0">
                  <a:solidFill>
                    <a:schemeClr val="bg2">
                      <a:lumMod val="9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(2019), and </a:t>
              </a:r>
              <a:r>
                <a:rPr lang="en-US" sz="800" b="1" dirty="0">
                  <a:solidFill>
                    <a:schemeClr val="bg2">
                      <a:lumMod val="9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Wang et al</a:t>
              </a:r>
              <a:r>
                <a:rPr lang="en-US" sz="800" dirty="0">
                  <a:solidFill>
                    <a:schemeClr val="bg2">
                      <a:lumMod val="9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(2022)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245FFD78-2230-CDE7-BECA-E30645F4754A}"/>
              </a:ext>
            </a:extLst>
          </p:cNvPr>
          <p:cNvGrpSpPr/>
          <p:nvPr/>
        </p:nvGrpSpPr>
        <p:grpSpPr>
          <a:xfrm>
            <a:off x="3924820" y="3695600"/>
            <a:ext cx="1846368" cy="646331"/>
            <a:chOff x="8812386" y="2108151"/>
            <a:chExt cx="1846368" cy="646331"/>
          </a:xfrm>
        </p:grpSpPr>
        <p:sp>
          <p:nvSpPr>
            <p:cNvPr id="3" name="Speech Bubble: Rectangle with Corners Rounded 2">
              <a:extLst>
                <a:ext uri="{FF2B5EF4-FFF2-40B4-BE49-F238E27FC236}">
                  <a16:creationId xmlns:a16="http://schemas.microsoft.com/office/drawing/2014/main" id="{649F09C9-F5F3-E07A-1B26-48C8879A0A07}"/>
                </a:ext>
              </a:extLst>
            </p:cNvPr>
            <p:cNvSpPr/>
            <p:nvPr/>
          </p:nvSpPr>
          <p:spPr>
            <a:xfrm>
              <a:off x="8813467" y="2108151"/>
              <a:ext cx="1831735" cy="646331"/>
            </a:xfrm>
            <a:prstGeom prst="wedgeRoundRectCallout">
              <a:avLst>
                <a:gd name="adj1" fmla="val -17210"/>
                <a:gd name="adj2" fmla="val 27372"/>
                <a:gd name="adj3" fmla="val 16667"/>
              </a:avLst>
            </a:pr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A9B8396-A4C8-D780-A9AF-3217E3C06BED}"/>
                </a:ext>
              </a:extLst>
            </p:cNvPr>
            <p:cNvSpPr txBox="1"/>
            <p:nvPr/>
          </p:nvSpPr>
          <p:spPr>
            <a:xfrm>
              <a:off x="8812386" y="2117008"/>
              <a:ext cx="18463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12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sz="12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More and more dams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3A6BD19-8B10-1157-F24C-28D3D2202766}"/>
              </a:ext>
            </a:extLst>
          </p:cNvPr>
          <p:cNvGrpSpPr/>
          <p:nvPr/>
        </p:nvGrpSpPr>
        <p:grpSpPr>
          <a:xfrm>
            <a:off x="6095511" y="4469797"/>
            <a:ext cx="1846368" cy="646331"/>
            <a:chOff x="8812386" y="2108151"/>
            <a:chExt cx="1846368" cy="646331"/>
          </a:xfrm>
        </p:grpSpPr>
        <p:sp>
          <p:nvSpPr>
            <p:cNvPr id="10" name="Speech Bubble: Rectangle with Corners Rounded 9">
              <a:extLst>
                <a:ext uri="{FF2B5EF4-FFF2-40B4-BE49-F238E27FC236}">
                  <a16:creationId xmlns:a16="http://schemas.microsoft.com/office/drawing/2014/main" id="{CF880CEC-DCE7-ED7B-2A71-4D15D8AED840}"/>
                </a:ext>
              </a:extLst>
            </p:cNvPr>
            <p:cNvSpPr/>
            <p:nvPr/>
          </p:nvSpPr>
          <p:spPr>
            <a:xfrm>
              <a:off x="8813467" y="2108151"/>
              <a:ext cx="1831735" cy="646331"/>
            </a:xfrm>
            <a:prstGeom prst="wedgeRoundRectCallout">
              <a:avLst>
                <a:gd name="adj1" fmla="val -17210"/>
                <a:gd name="adj2" fmla="val 27372"/>
                <a:gd name="adj3" fmla="val 16667"/>
              </a:avLst>
            </a:pr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7A65B08-3F14-332E-90EF-9571C14729FD}"/>
                </a:ext>
              </a:extLst>
            </p:cNvPr>
            <p:cNvSpPr txBox="1"/>
            <p:nvPr/>
          </p:nvSpPr>
          <p:spPr>
            <a:xfrm>
              <a:off x="8812386" y="2117008"/>
              <a:ext cx="18463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12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sz="12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Increases in impacts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E517F80-9AB9-3F86-5BC6-0CD520952F3F}"/>
              </a:ext>
            </a:extLst>
          </p:cNvPr>
          <p:cNvGrpSpPr/>
          <p:nvPr/>
        </p:nvGrpSpPr>
        <p:grpSpPr>
          <a:xfrm>
            <a:off x="6095511" y="3691171"/>
            <a:ext cx="1846368" cy="646331"/>
            <a:chOff x="8812386" y="2108151"/>
            <a:chExt cx="1846368" cy="646331"/>
          </a:xfrm>
        </p:grpSpPr>
        <p:sp>
          <p:nvSpPr>
            <p:cNvPr id="13" name="Speech Bubble: Rectangle with Corners Rounded 12">
              <a:extLst>
                <a:ext uri="{FF2B5EF4-FFF2-40B4-BE49-F238E27FC236}">
                  <a16:creationId xmlns:a16="http://schemas.microsoft.com/office/drawing/2014/main" id="{9120CEEE-6165-E148-C146-2CC8BA1627A0}"/>
                </a:ext>
              </a:extLst>
            </p:cNvPr>
            <p:cNvSpPr/>
            <p:nvPr/>
          </p:nvSpPr>
          <p:spPr>
            <a:xfrm>
              <a:off x="8813467" y="2108151"/>
              <a:ext cx="1831735" cy="646331"/>
            </a:xfrm>
            <a:prstGeom prst="wedgeRoundRectCallout">
              <a:avLst>
                <a:gd name="adj1" fmla="val -17210"/>
                <a:gd name="adj2" fmla="val 27372"/>
                <a:gd name="adj3" fmla="val 16667"/>
              </a:avLst>
            </a:pr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474E19D-246F-690B-BF29-7F0CA50C2A21}"/>
                </a:ext>
              </a:extLst>
            </p:cNvPr>
            <p:cNvSpPr txBox="1"/>
            <p:nvPr/>
          </p:nvSpPr>
          <p:spPr>
            <a:xfrm>
              <a:off x="8812386" y="2195389"/>
              <a:ext cx="18463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More dependent</a:t>
              </a:r>
            </a:p>
            <a:p>
              <a:pPr algn="ctr"/>
              <a:r>
                <a:rPr lang="en-US" sz="12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on upstream</a:t>
              </a: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59C1E0A3-41B8-967B-D70E-65AE5901CACB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617841" y="5497071"/>
            <a:ext cx="447769" cy="447769"/>
          </a:xfrm>
          <a:prstGeom prst="rect">
            <a:avLst/>
          </a:prstGeom>
        </p:spPr>
      </p:pic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6DC493C1-0688-A427-D952-13E4D3632EF9}"/>
              </a:ext>
            </a:extLst>
          </p:cNvPr>
          <p:cNvCxnSpPr>
            <a:cxnSpLocks/>
          </p:cNvCxnSpPr>
          <p:nvPr/>
        </p:nvCxnSpPr>
        <p:spPr>
          <a:xfrm rot="10800000" flipV="1">
            <a:off x="8933444" y="3260700"/>
            <a:ext cx="525974" cy="247276"/>
          </a:xfrm>
          <a:prstGeom prst="bentConnector2">
            <a:avLst/>
          </a:prstGeom>
          <a:ln w="12700">
            <a:solidFill>
              <a:schemeClr val="accent1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04C86B24-76F8-062A-2180-C9BB556E9E60}"/>
              </a:ext>
            </a:extLst>
          </p:cNvPr>
          <p:cNvCxnSpPr>
            <a:cxnSpLocks/>
          </p:cNvCxnSpPr>
          <p:nvPr/>
        </p:nvCxnSpPr>
        <p:spPr>
          <a:xfrm rot="10800000" flipV="1">
            <a:off x="8836279" y="2259482"/>
            <a:ext cx="1686255" cy="1248493"/>
          </a:xfrm>
          <a:prstGeom prst="bentConnector2">
            <a:avLst/>
          </a:prstGeom>
          <a:ln w="127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925B2C1C-6E1C-2CC9-EBDD-A7F7B0C2820F}"/>
              </a:ext>
            </a:extLst>
          </p:cNvPr>
          <p:cNvCxnSpPr>
            <a:cxnSpLocks/>
          </p:cNvCxnSpPr>
          <p:nvPr/>
        </p:nvCxnSpPr>
        <p:spPr>
          <a:xfrm rot="10800000" flipV="1">
            <a:off x="8933679" y="3261894"/>
            <a:ext cx="525974" cy="247276"/>
          </a:xfrm>
          <a:prstGeom prst="bentConnector2">
            <a:avLst/>
          </a:prstGeom>
          <a:ln w="127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F63BD50-37E5-0923-FA11-1E242555F3E7}"/>
              </a:ext>
            </a:extLst>
          </p:cNvPr>
          <p:cNvGrpSpPr/>
          <p:nvPr/>
        </p:nvGrpSpPr>
        <p:grpSpPr>
          <a:xfrm>
            <a:off x="8685732" y="3371994"/>
            <a:ext cx="783649" cy="1890152"/>
            <a:chOff x="8677711" y="3172668"/>
            <a:chExt cx="783649" cy="1890152"/>
          </a:xfrm>
        </p:grpSpPr>
        <p:pic>
          <p:nvPicPr>
            <p:cNvPr id="23" name="Picture 22">
              <a:hlinkClick r:id="" action="ppaction://noaction"/>
              <a:extLst>
                <a:ext uri="{FF2B5EF4-FFF2-40B4-BE49-F238E27FC236}">
                  <a16:creationId xmlns:a16="http://schemas.microsoft.com/office/drawing/2014/main" id="{5DA338B9-C2A6-454B-72C5-CCF353DEFB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8677711" y="3387672"/>
              <a:ext cx="516827" cy="516827"/>
            </a:xfrm>
            <a:prstGeom prst="rect">
              <a:avLst/>
            </a:prstGeom>
          </p:spPr>
        </p:pic>
        <p:cxnSp>
          <p:nvCxnSpPr>
            <p:cNvPr id="25" name="Connector: Elbow 24">
              <a:extLst>
                <a:ext uri="{FF2B5EF4-FFF2-40B4-BE49-F238E27FC236}">
                  <a16:creationId xmlns:a16="http://schemas.microsoft.com/office/drawing/2014/main" id="{4DB58580-584A-041E-FCF5-B8935553D491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8923715" y="3953662"/>
              <a:ext cx="533628" cy="278732"/>
            </a:xfrm>
            <a:prstGeom prst="bentConnector2">
              <a:avLst/>
            </a:prstGeom>
            <a:ln w="12700"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or: Elbow 28">
              <a:extLst>
                <a:ext uri="{FF2B5EF4-FFF2-40B4-BE49-F238E27FC236}">
                  <a16:creationId xmlns:a16="http://schemas.microsoft.com/office/drawing/2014/main" id="{F2EDC740-8B15-97DC-D0D6-1E896E545D33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9158813" y="3827452"/>
              <a:ext cx="172558" cy="424980"/>
            </a:xfrm>
            <a:prstGeom prst="bentConnector2">
              <a:avLst/>
            </a:prstGeom>
            <a:ln w="12700">
              <a:solidFill>
                <a:srgbClr val="0098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or: Elbow 44">
              <a:extLst>
                <a:ext uri="{FF2B5EF4-FFF2-40B4-BE49-F238E27FC236}">
                  <a16:creationId xmlns:a16="http://schemas.microsoft.com/office/drawing/2014/main" id="{A321038E-504C-4478-C4C4-76D3FC0855BE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9175789" y="3034796"/>
              <a:ext cx="141104" cy="416848"/>
            </a:xfrm>
            <a:prstGeom prst="bentConnector2">
              <a:avLst/>
            </a:prstGeom>
            <a:ln w="12700">
              <a:solidFill>
                <a:srgbClr val="0098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or: Elbow 50">
              <a:extLst>
                <a:ext uri="{FF2B5EF4-FFF2-40B4-BE49-F238E27FC236}">
                  <a16:creationId xmlns:a16="http://schemas.microsoft.com/office/drawing/2014/main" id="{567DF6E0-1FA8-4270-D6C9-9B7C399FF4E7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8592348" y="4193807"/>
              <a:ext cx="1110890" cy="627135"/>
            </a:xfrm>
            <a:prstGeom prst="bentConnector2">
              <a:avLst/>
            </a:prstGeom>
            <a:ln w="12700">
              <a:solidFill>
                <a:srgbClr val="0098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195E368-77EB-5D21-C7C8-BD4571583D15}"/>
              </a:ext>
            </a:extLst>
          </p:cNvPr>
          <p:cNvGrpSpPr/>
          <p:nvPr/>
        </p:nvGrpSpPr>
        <p:grpSpPr>
          <a:xfrm>
            <a:off x="3924820" y="2938272"/>
            <a:ext cx="1846368" cy="646331"/>
            <a:chOff x="8812386" y="2108151"/>
            <a:chExt cx="1846368" cy="646331"/>
          </a:xfrm>
        </p:grpSpPr>
        <p:sp>
          <p:nvSpPr>
            <p:cNvPr id="53" name="Speech Bubble: Rectangle with Corners Rounded 52">
              <a:extLst>
                <a:ext uri="{FF2B5EF4-FFF2-40B4-BE49-F238E27FC236}">
                  <a16:creationId xmlns:a16="http://schemas.microsoft.com/office/drawing/2014/main" id="{D2BA896E-A035-308A-3603-ECDEF256E46B}"/>
                </a:ext>
              </a:extLst>
            </p:cNvPr>
            <p:cNvSpPr/>
            <p:nvPr/>
          </p:nvSpPr>
          <p:spPr>
            <a:xfrm>
              <a:off x="8813467" y="2108151"/>
              <a:ext cx="1831735" cy="646331"/>
            </a:xfrm>
            <a:prstGeom prst="wedgeRoundRectCallout">
              <a:avLst>
                <a:gd name="adj1" fmla="val -17210"/>
                <a:gd name="adj2" fmla="val 27372"/>
                <a:gd name="adj3" fmla="val 16667"/>
              </a:avLst>
            </a:pr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286BC5A2-AC4C-B794-A8CD-681AFE37EC32}"/>
                </a:ext>
              </a:extLst>
            </p:cNvPr>
            <p:cNvSpPr txBox="1"/>
            <p:nvPr/>
          </p:nvSpPr>
          <p:spPr>
            <a:xfrm>
              <a:off x="8812386" y="2291188"/>
              <a:ext cx="18463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No shared information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DDBC1898-1AD9-5837-C0AC-D44BE1634910}"/>
              </a:ext>
            </a:extLst>
          </p:cNvPr>
          <p:cNvGrpSpPr/>
          <p:nvPr/>
        </p:nvGrpSpPr>
        <p:grpSpPr>
          <a:xfrm>
            <a:off x="6093545" y="2940867"/>
            <a:ext cx="1846368" cy="655188"/>
            <a:chOff x="8812386" y="2108151"/>
            <a:chExt cx="1846368" cy="655188"/>
          </a:xfrm>
        </p:grpSpPr>
        <p:sp>
          <p:nvSpPr>
            <p:cNvPr id="59" name="Speech Bubble: Rectangle with Corners Rounded 58">
              <a:extLst>
                <a:ext uri="{FF2B5EF4-FFF2-40B4-BE49-F238E27FC236}">
                  <a16:creationId xmlns:a16="http://schemas.microsoft.com/office/drawing/2014/main" id="{71AFC5D3-26A9-496D-B7F6-E95BD3623E6E}"/>
                </a:ext>
              </a:extLst>
            </p:cNvPr>
            <p:cNvSpPr/>
            <p:nvPr/>
          </p:nvSpPr>
          <p:spPr>
            <a:xfrm>
              <a:off x="8813467" y="2108151"/>
              <a:ext cx="1831735" cy="646331"/>
            </a:xfrm>
            <a:prstGeom prst="wedgeRoundRectCallout">
              <a:avLst>
                <a:gd name="adj1" fmla="val -17210"/>
                <a:gd name="adj2" fmla="val 27372"/>
                <a:gd name="adj3" fmla="val 16667"/>
              </a:avLst>
            </a:pr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96" name="TextBox 4095">
              <a:extLst>
                <a:ext uri="{FF2B5EF4-FFF2-40B4-BE49-F238E27FC236}">
                  <a16:creationId xmlns:a16="http://schemas.microsoft.com/office/drawing/2014/main" id="{95C540D2-739E-E533-F349-F47285B1CD7B}"/>
                </a:ext>
              </a:extLst>
            </p:cNvPr>
            <p:cNvSpPr txBox="1"/>
            <p:nvPr/>
          </p:nvSpPr>
          <p:spPr>
            <a:xfrm>
              <a:off x="8812386" y="2117008"/>
              <a:ext cx="18463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SG" sz="12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Struggling with</a:t>
              </a:r>
            </a:p>
            <a:p>
              <a:pPr algn="ctr"/>
              <a:r>
                <a:rPr lang="en-SG" sz="12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management </a:t>
              </a:r>
            </a:p>
            <a:p>
              <a:pPr algn="ctr"/>
              <a:r>
                <a:rPr lang="en-SG" sz="12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and adaptation</a:t>
              </a:r>
              <a:endParaRPr lang="en-US" sz="12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4101" name="Picture 4100">
            <a:extLst>
              <a:ext uri="{FF2B5EF4-FFF2-40B4-BE49-F238E27FC236}">
                <a16:creationId xmlns:a16="http://schemas.microsoft.com/office/drawing/2014/main" id="{9577C7D8-BF14-1E4B-5A24-2F6B3DD9A0F1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616993" y="5505058"/>
            <a:ext cx="447769" cy="447769"/>
          </a:xfrm>
          <a:prstGeom prst="rect">
            <a:avLst/>
          </a:prstGeom>
        </p:spPr>
      </p:pic>
      <p:sp>
        <p:nvSpPr>
          <p:cNvPr id="4102" name="Isosceles Triangle 4101">
            <a:extLst>
              <a:ext uri="{FF2B5EF4-FFF2-40B4-BE49-F238E27FC236}">
                <a16:creationId xmlns:a16="http://schemas.microsoft.com/office/drawing/2014/main" id="{5CA37D94-CD27-FD60-5CF4-D1098C9FE706}"/>
              </a:ext>
            </a:extLst>
          </p:cNvPr>
          <p:cNvSpPr/>
          <p:nvPr/>
        </p:nvSpPr>
        <p:spPr>
          <a:xfrm rot="2037435">
            <a:off x="1693065" y="1693918"/>
            <a:ext cx="692258" cy="2625106"/>
          </a:xfrm>
          <a:prstGeom prst="triangl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50000">
                <a:schemeClr val="bg1">
                  <a:alpha val="3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103" name="Picture 4102">
            <a:extLst>
              <a:ext uri="{FF2B5EF4-FFF2-40B4-BE49-F238E27FC236}">
                <a16:creationId xmlns:a16="http://schemas.microsoft.com/office/drawing/2014/main" id="{6B7043DD-EB5B-B728-5E1E-C1F6512B244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8100000">
            <a:off x="2552092" y="1393597"/>
            <a:ext cx="747483" cy="747483"/>
          </a:xfrm>
          <a:prstGeom prst="rect">
            <a:avLst/>
          </a:prstGeom>
        </p:spPr>
      </p:pic>
      <p:sp>
        <p:nvSpPr>
          <p:cNvPr id="4107" name="TextBox 4106">
            <a:extLst>
              <a:ext uri="{FF2B5EF4-FFF2-40B4-BE49-F238E27FC236}">
                <a16:creationId xmlns:a16="http://schemas.microsoft.com/office/drawing/2014/main" id="{50206C56-40A1-C810-747F-A8522389D94A}"/>
              </a:ext>
            </a:extLst>
          </p:cNvPr>
          <p:cNvSpPr txBox="1"/>
          <p:nvPr/>
        </p:nvSpPr>
        <p:spPr>
          <a:xfrm>
            <a:off x="4423652" y="1468306"/>
            <a:ext cx="8892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12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Solution</a:t>
            </a:r>
            <a:endParaRPr lang="en-US" sz="12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cxnSp>
        <p:nvCxnSpPr>
          <p:cNvPr id="4133" name="Connector: Elbow 4132">
            <a:extLst>
              <a:ext uri="{FF2B5EF4-FFF2-40B4-BE49-F238E27FC236}">
                <a16:creationId xmlns:a16="http://schemas.microsoft.com/office/drawing/2014/main" id="{8B1AEC0B-5BC8-072F-B8E6-599F8D885219}"/>
              </a:ext>
            </a:extLst>
          </p:cNvPr>
          <p:cNvCxnSpPr>
            <a:cxnSpLocks/>
            <a:stCxn id="4107" idx="3"/>
          </p:cNvCxnSpPr>
          <p:nvPr/>
        </p:nvCxnSpPr>
        <p:spPr>
          <a:xfrm>
            <a:off x="5312904" y="1606806"/>
            <a:ext cx="1700477" cy="1224604"/>
          </a:xfrm>
          <a:prstGeom prst="bentConnector2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34" name="Connector: Elbow 4133">
            <a:extLst>
              <a:ext uri="{FF2B5EF4-FFF2-40B4-BE49-F238E27FC236}">
                <a16:creationId xmlns:a16="http://schemas.microsoft.com/office/drawing/2014/main" id="{4321679E-B3B8-C07D-15C9-063466D265C7}"/>
              </a:ext>
            </a:extLst>
          </p:cNvPr>
          <p:cNvCxnSpPr>
            <a:cxnSpLocks/>
          </p:cNvCxnSpPr>
          <p:nvPr/>
        </p:nvCxnSpPr>
        <p:spPr>
          <a:xfrm rot="10800000" flipV="1">
            <a:off x="8836606" y="1605779"/>
            <a:ext cx="1501611" cy="1893379"/>
          </a:xfrm>
          <a:prstGeom prst="bentConnector2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157" name="Group 4156">
            <a:extLst>
              <a:ext uri="{FF2B5EF4-FFF2-40B4-BE49-F238E27FC236}">
                <a16:creationId xmlns:a16="http://schemas.microsoft.com/office/drawing/2014/main" id="{B106B0DB-3C04-296F-FD75-72BC46FA3EC1}"/>
              </a:ext>
            </a:extLst>
          </p:cNvPr>
          <p:cNvGrpSpPr/>
          <p:nvPr/>
        </p:nvGrpSpPr>
        <p:grpSpPr>
          <a:xfrm rot="16200000">
            <a:off x="10172171" y="1737348"/>
            <a:ext cx="1334826" cy="759439"/>
            <a:chOff x="1166423" y="1650502"/>
            <a:chExt cx="2285552" cy="1300347"/>
          </a:xfrm>
        </p:grpSpPr>
        <p:sp>
          <p:nvSpPr>
            <p:cNvPr id="4155" name="Isosceles Triangle 4154">
              <a:extLst>
                <a:ext uri="{FF2B5EF4-FFF2-40B4-BE49-F238E27FC236}">
                  <a16:creationId xmlns:a16="http://schemas.microsoft.com/office/drawing/2014/main" id="{8DC08A61-9D0C-8BB0-6706-E72430F2A94F}"/>
                </a:ext>
              </a:extLst>
            </p:cNvPr>
            <p:cNvSpPr/>
            <p:nvPr/>
          </p:nvSpPr>
          <p:spPr>
            <a:xfrm rot="3773636">
              <a:off x="1765495" y="1659519"/>
              <a:ext cx="692258" cy="1890401"/>
            </a:xfrm>
            <a:prstGeom prst="triangle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156" name="Picture 4155">
              <a:extLst>
                <a:ext uri="{FF2B5EF4-FFF2-40B4-BE49-F238E27FC236}">
                  <a16:creationId xmlns:a16="http://schemas.microsoft.com/office/drawing/2014/main" id="{1BBE8A64-DC21-4E7F-472B-67EC5F8C32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 rot="8100000">
              <a:off x="2704492" y="1650502"/>
              <a:ext cx="747483" cy="747483"/>
            </a:xfrm>
            <a:prstGeom prst="rect">
              <a:avLst/>
            </a:prstGeom>
          </p:spPr>
        </p:pic>
      </p:grpSp>
      <p:cxnSp>
        <p:nvCxnSpPr>
          <p:cNvPr id="4179" name="Straight Connector 4178">
            <a:extLst>
              <a:ext uri="{FF2B5EF4-FFF2-40B4-BE49-F238E27FC236}">
                <a16:creationId xmlns:a16="http://schemas.microsoft.com/office/drawing/2014/main" id="{DA560487-5E39-4D33-C1B5-05DE28F14B43}"/>
              </a:ext>
            </a:extLst>
          </p:cNvPr>
          <p:cNvCxnSpPr>
            <a:stCxn id="4107" idx="1"/>
            <a:endCxn id="4131" idx="1"/>
          </p:cNvCxnSpPr>
          <p:nvPr/>
        </p:nvCxnSpPr>
        <p:spPr>
          <a:xfrm flipH="1" flipV="1">
            <a:off x="3347499" y="1605778"/>
            <a:ext cx="1076153" cy="1028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7ECD4194-3F68-24FA-46E6-675CAAF7F6BB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8619057" y="5502649"/>
            <a:ext cx="446921" cy="446921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CA959CB5-FDCF-7C5A-01B0-E44EB2023CF2}"/>
              </a:ext>
            </a:extLst>
          </p:cNvPr>
          <p:cNvGrpSpPr/>
          <p:nvPr/>
        </p:nvGrpSpPr>
        <p:grpSpPr>
          <a:xfrm>
            <a:off x="9467001" y="1759647"/>
            <a:ext cx="2150650" cy="3912608"/>
            <a:chOff x="9467001" y="1759647"/>
            <a:chExt cx="2150650" cy="3912608"/>
          </a:xfrm>
        </p:grpSpPr>
        <p:sp>
          <p:nvSpPr>
            <p:cNvPr id="43" name="Trapezoid 42">
              <a:extLst>
                <a:ext uri="{FF2B5EF4-FFF2-40B4-BE49-F238E27FC236}">
                  <a16:creationId xmlns:a16="http://schemas.microsoft.com/office/drawing/2014/main" id="{99A7617F-AB66-4119-5114-5AB5C9B31C1F}"/>
                </a:ext>
              </a:extLst>
            </p:cNvPr>
            <p:cNvSpPr/>
            <p:nvPr/>
          </p:nvSpPr>
          <p:spPr>
            <a:xfrm rot="10800000">
              <a:off x="10789232" y="2714712"/>
              <a:ext cx="697094" cy="2915096"/>
            </a:xfrm>
            <a:prstGeom prst="trapezoid">
              <a:avLst>
                <a:gd name="adj" fmla="val 31135"/>
              </a:avLst>
            </a:prstGeom>
            <a:solidFill>
              <a:srgbClr val="CDE7F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050BE718-E699-FEEF-FC39-FD933C88A080}"/>
                </a:ext>
              </a:extLst>
            </p:cNvPr>
            <p:cNvCxnSpPr/>
            <p:nvPr/>
          </p:nvCxnSpPr>
          <p:spPr>
            <a:xfrm flipH="1">
              <a:off x="9995067" y="4498035"/>
              <a:ext cx="968640" cy="0"/>
            </a:xfrm>
            <a:prstGeom prst="line">
              <a:avLst/>
            </a:prstGeom>
            <a:ln w="57150" cap="rnd">
              <a:solidFill>
                <a:srgbClr val="B4DBF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0F81C96D-25C0-22BE-F0BB-159DE9ED75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908533" y="4367196"/>
              <a:ext cx="223988" cy="223988"/>
            </a:xfrm>
            <a:prstGeom prst="rect">
              <a:avLst/>
            </a:prstGeom>
          </p:spPr>
        </p:pic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866527B4-82FD-D27D-8CF8-D72101ABF72B}"/>
                </a:ext>
              </a:extLst>
            </p:cNvPr>
            <p:cNvGrpSpPr/>
            <p:nvPr/>
          </p:nvGrpSpPr>
          <p:grpSpPr>
            <a:xfrm>
              <a:off x="9467001" y="3827811"/>
              <a:ext cx="1264480" cy="824723"/>
              <a:chOff x="8553708" y="3631539"/>
              <a:chExt cx="1264480" cy="824723"/>
            </a:xfrm>
          </p:grpSpPr>
          <p:pic>
            <p:nvPicPr>
              <p:cNvPr id="4121" name="Picture 4120" descr="A picture containing text, plant&#10;&#10;Description automatically generated">
                <a:extLst>
                  <a:ext uri="{FF2B5EF4-FFF2-40B4-BE49-F238E27FC236}">
                    <a16:creationId xmlns:a16="http://schemas.microsoft.com/office/drawing/2014/main" id="{FE5D17AF-AEFB-18EA-0334-318E39B6CA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53498" y="3755532"/>
                <a:ext cx="306506" cy="306506"/>
              </a:xfrm>
              <a:prstGeom prst="rect">
                <a:avLst/>
              </a:prstGeom>
            </p:spPr>
          </p:pic>
          <p:pic>
            <p:nvPicPr>
              <p:cNvPr id="4122" name="Picture 4121">
                <a:extLst>
                  <a:ext uri="{FF2B5EF4-FFF2-40B4-BE49-F238E27FC236}">
                    <a16:creationId xmlns:a16="http://schemas.microsoft.com/office/drawing/2014/main" id="{639D15FC-FA2F-7257-FB25-8C2C213F32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506859" y="3952344"/>
                <a:ext cx="248656" cy="248656"/>
              </a:xfrm>
              <a:prstGeom prst="rect">
                <a:avLst/>
              </a:prstGeom>
            </p:spPr>
          </p:pic>
          <p:pic>
            <p:nvPicPr>
              <p:cNvPr id="4132" name="Picture 4131">
                <a:extLst>
                  <a:ext uri="{FF2B5EF4-FFF2-40B4-BE49-F238E27FC236}">
                    <a16:creationId xmlns:a16="http://schemas.microsoft.com/office/drawing/2014/main" id="{94E35A10-DCE8-9C03-9C0D-FCB5C663E3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553708" y="3631539"/>
                <a:ext cx="824722" cy="824723"/>
              </a:xfrm>
              <a:prstGeom prst="rect">
                <a:avLst/>
              </a:prstGeom>
            </p:spPr>
          </p:pic>
          <p:pic>
            <p:nvPicPr>
              <p:cNvPr id="4135" name="Picture 4134">
                <a:extLst>
                  <a:ext uri="{FF2B5EF4-FFF2-40B4-BE49-F238E27FC236}">
                    <a16:creationId xmlns:a16="http://schemas.microsoft.com/office/drawing/2014/main" id="{9D5BDF37-0849-E897-359F-E338D06990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273052" y="4076672"/>
                <a:ext cx="189409" cy="189409"/>
              </a:xfrm>
              <a:prstGeom prst="rect">
                <a:avLst/>
              </a:prstGeom>
            </p:spPr>
          </p:pic>
          <p:pic>
            <p:nvPicPr>
              <p:cNvPr id="4136" name="Picture 4135">
                <a:extLst>
                  <a:ext uri="{FF2B5EF4-FFF2-40B4-BE49-F238E27FC236}">
                    <a16:creationId xmlns:a16="http://schemas.microsoft.com/office/drawing/2014/main" id="{F6EDE999-86E7-2F6A-9EA6-115F88448B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586873" y="4077848"/>
                <a:ext cx="187053" cy="187053"/>
              </a:xfrm>
              <a:prstGeom prst="rect">
                <a:avLst/>
              </a:prstGeom>
            </p:spPr>
          </p:pic>
          <p:pic>
            <p:nvPicPr>
              <p:cNvPr id="4137" name="Picture 4136">
                <a:extLst>
                  <a:ext uri="{FF2B5EF4-FFF2-40B4-BE49-F238E27FC236}">
                    <a16:creationId xmlns:a16="http://schemas.microsoft.com/office/drawing/2014/main" id="{943E42B9-0543-FD50-5A83-24C74CD076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313276" y="4077849"/>
                <a:ext cx="187053" cy="187053"/>
              </a:xfrm>
              <a:prstGeom prst="rect">
                <a:avLst/>
              </a:prstGeom>
            </p:spPr>
          </p:pic>
          <p:grpSp>
            <p:nvGrpSpPr>
              <p:cNvPr id="4140" name="Group 4139">
                <a:extLst>
                  <a:ext uri="{FF2B5EF4-FFF2-40B4-BE49-F238E27FC236}">
                    <a16:creationId xmlns:a16="http://schemas.microsoft.com/office/drawing/2014/main" id="{1DDFF014-59CC-6858-56DF-8FD2987D2BBE}"/>
                  </a:ext>
                </a:extLst>
              </p:cNvPr>
              <p:cNvGrpSpPr/>
              <p:nvPr/>
            </p:nvGrpSpPr>
            <p:grpSpPr>
              <a:xfrm>
                <a:off x="9161900" y="4255051"/>
                <a:ext cx="656288" cy="101867"/>
                <a:chOff x="10558955" y="4031522"/>
                <a:chExt cx="1131763" cy="360966"/>
              </a:xfrm>
            </p:grpSpPr>
            <p:pic>
              <p:nvPicPr>
                <p:cNvPr id="4141" name="Picture 4140">
                  <a:extLst>
                    <a:ext uri="{FF2B5EF4-FFF2-40B4-BE49-F238E27FC236}">
                      <a16:creationId xmlns:a16="http://schemas.microsoft.com/office/drawing/2014/main" id="{25E3731A-393F-C6C6-F5EE-4044D4CAC66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0558955" y="4031522"/>
                  <a:ext cx="356837" cy="356837"/>
                </a:xfrm>
                <a:prstGeom prst="rect">
                  <a:avLst/>
                </a:prstGeom>
              </p:spPr>
            </p:pic>
            <p:pic>
              <p:nvPicPr>
                <p:cNvPr id="4143" name="Picture 4142">
                  <a:extLst>
                    <a:ext uri="{FF2B5EF4-FFF2-40B4-BE49-F238E27FC236}">
                      <a16:creationId xmlns:a16="http://schemas.microsoft.com/office/drawing/2014/main" id="{643D463F-3FE1-D911-DC41-3048C8CA68A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0693230" y="4031522"/>
                  <a:ext cx="356837" cy="356837"/>
                </a:xfrm>
                <a:prstGeom prst="rect">
                  <a:avLst/>
                </a:prstGeom>
              </p:spPr>
            </p:pic>
            <p:pic>
              <p:nvPicPr>
                <p:cNvPr id="4144" name="Picture 4143">
                  <a:extLst>
                    <a:ext uri="{FF2B5EF4-FFF2-40B4-BE49-F238E27FC236}">
                      <a16:creationId xmlns:a16="http://schemas.microsoft.com/office/drawing/2014/main" id="{27767117-131A-BCA6-523E-E2106671CE1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0825759" y="4035651"/>
                  <a:ext cx="356837" cy="356837"/>
                </a:xfrm>
                <a:prstGeom prst="rect">
                  <a:avLst/>
                </a:prstGeom>
              </p:spPr>
            </p:pic>
            <p:pic>
              <p:nvPicPr>
                <p:cNvPr id="4145" name="Picture 4144">
                  <a:extLst>
                    <a:ext uri="{FF2B5EF4-FFF2-40B4-BE49-F238E27FC236}">
                      <a16:creationId xmlns:a16="http://schemas.microsoft.com/office/drawing/2014/main" id="{2C757DB3-2CF6-E593-2CF5-EA4CAD8B9C7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0981104" y="4031522"/>
                  <a:ext cx="356837" cy="356837"/>
                </a:xfrm>
                <a:prstGeom prst="rect">
                  <a:avLst/>
                </a:prstGeom>
              </p:spPr>
            </p:pic>
            <p:pic>
              <p:nvPicPr>
                <p:cNvPr id="4146" name="Picture 4145">
                  <a:extLst>
                    <a:ext uri="{FF2B5EF4-FFF2-40B4-BE49-F238E27FC236}">
                      <a16:creationId xmlns:a16="http://schemas.microsoft.com/office/drawing/2014/main" id="{F5811D68-1EFC-3F14-DC7E-ADC86729C2D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1113399" y="4035650"/>
                  <a:ext cx="356837" cy="356837"/>
                </a:xfrm>
                <a:prstGeom prst="rect">
                  <a:avLst/>
                </a:prstGeom>
              </p:spPr>
            </p:pic>
            <p:pic>
              <p:nvPicPr>
                <p:cNvPr id="4147" name="Picture 4146">
                  <a:extLst>
                    <a:ext uri="{FF2B5EF4-FFF2-40B4-BE49-F238E27FC236}">
                      <a16:creationId xmlns:a16="http://schemas.microsoft.com/office/drawing/2014/main" id="{DA34A423-CA01-09F6-AE14-801AECE4275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1246440" y="4035649"/>
                  <a:ext cx="356837" cy="356837"/>
                </a:xfrm>
                <a:prstGeom prst="rect">
                  <a:avLst/>
                </a:prstGeom>
              </p:spPr>
            </p:pic>
            <p:pic>
              <p:nvPicPr>
                <p:cNvPr id="4148" name="Picture 4147">
                  <a:extLst>
                    <a:ext uri="{FF2B5EF4-FFF2-40B4-BE49-F238E27FC236}">
                      <a16:creationId xmlns:a16="http://schemas.microsoft.com/office/drawing/2014/main" id="{B85EDF7B-AEFC-0A84-1F09-EA50F75B984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1333881" y="4031522"/>
                  <a:ext cx="356837" cy="356837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56F4233F-4659-1AE5-3849-F0CE2EDCF614}"/>
                </a:ext>
              </a:extLst>
            </p:cNvPr>
            <p:cNvGrpSpPr/>
            <p:nvPr/>
          </p:nvGrpSpPr>
          <p:grpSpPr>
            <a:xfrm>
              <a:off x="10661923" y="1762213"/>
              <a:ext cx="952500" cy="952500"/>
              <a:chOff x="7947734" y="1028121"/>
              <a:chExt cx="952500" cy="952500"/>
            </a:xfrm>
          </p:grpSpPr>
          <p:pic>
            <p:nvPicPr>
              <p:cNvPr id="4119" name="Picture 4118">
                <a:extLst>
                  <a:ext uri="{FF2B5EF4-FFF2-40B4-BE49-F238E27FC236}">
                    <a16:creationId xmlns:a16="http://schemas.microsoft.com/office/drawing/2014/main" id="{27D5FE4A-74AB-9E6F-8D44-E18D912CEF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947734" y="1028121"/>
                <a:ext cx="952500" cy="952500"/>
              </a:xfrm>
              <a:prstGeom prst="rect">
                <a:avLst/>
              </a:prstGeom>
            </p:spPr>
          </p:pic>
          <p:cxnSp>
            <p:nvCxnSpPr>
              <p:cNvPr id="4120" name="Straight Connector 4119">
                <a:extLst>
                  <a:ext uri="{FF2B5EF4-FFF2-40B4-BE49-F238E27FC236}">
                    <a16:creationId xmlns:a16="http://schemas.microsoft.com/office/drawing/2014/main" id="{DBABE6D3-8662-5400-8F17-ACA1A2C0693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74550" y="1972200"/>
                <a:ext cx="890050" cy="0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A9C47103-A172-F0B5-227E-7BA3B6F34419}"/>
                </a:ext>
              </a:extLst>
            </p:cNvPr>
            <p:cNvGrpSpPr/>
            <p:nvPr/>
          </p:nvGrpSpPr>
          <p:grpSpPr>
            <a:xfrm>
              <a:off x="10665151" y="1759647"/>
              <a:ext cx="952500" cy="952500"/>
              <a:chOff x="8930486" y="1032006"/>
              <a:chExt cx="952500" cy="952500"/>
            </a:xfrm>
          </p:grpSpPr>
          <p:pic>
            <p:nvPicPr>
              <p:cNvPr id="4117" name="Picture 4116">
                <a:extLst>
                  <a:ext uri="{FF2B5EF4-FFF2-40B4-BE49-F238E27FC236}">
                    <a16:creationId xmlns:a16="http://schemas.microsoft.com/office/drawing/2014/main" id="{CF769C4A-7440-24A5-B8E6-51871EA16B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8930486" y="1032006"/>
                <a:ext cx="952500" cy="952500"/>
              </a:xfrm>
              <a:prstGeom prst="rect">
                <a:avLst/>
              </a:prstGeom>
            </p:spPr>
          </p:pic>
          <p:cxnSp>
            <p:nvCxnSpPr>
              <p:cNvPr id="4118" name="Straight Connector 4117">
                <a:extLst>
                  <a:ext uri="{FF2B5EF4-FFF2-40B4-BE49-F238E27FC236}">
                    <a16:creationId xmlns:a16="http://schemas.microsoft.com/office/drawing/2014/main" id="{AD02772B-6C07-19A1-12CE-A79B0E6B37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67453" y="1978550"/>
                <a:ext cx="890050" cy="0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D41071D5-E553-2BC0-3BF1-477F3EE05E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41480" y="3449718"/>
              <a:ext cx="223055" cy="223055"/>
            </a:xfrm>
            <a:prstGeom prst="rect">
              <a:avLst/>
            </a:prstGeom>
          </p:spPr>
        </p:pic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9D8A8D44-A4E7-ADA3-F89E-C2BAAECB42E6}"/>
                </a:ext>
              </a:extLst>
            </p:cNvPr>
            <p:cNvGrpSpPr/>
            <p:nvPr/>
          </p:nvGrpSpPr>
          <p:grpSpPr>
            <a:xfrm>
              <a:off x="9491580" y="5333687"/>
              <a:ext cx="1608434" cy="338568"/>
              <a:chOff x="9489150" y="5127707"/>
              <a:chExt cx="1608434" cy="338568"/>
            </a:xfrm>
          </p:grpSpPr>
          <p:pic>
            <p:nvPicPr>
              <p:cNvPr id="4109" name="Picture 4108">
                <a:extLst>
                  <a:ext uri="{FF2B5EF4-FFF2-40B4-BE49-F238E27FC236}">
                    <a16:creationId xmlns:a16="http://schemas.microsoft.com/office/drawing/2014/main" id="{5B8790D1-F632-2BED-EB84-1A56A0D9EA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9489150" y="5130832"/>
                <a:ext cx="334910" cy="334910"/>
              </a:xfrm>
              <a:prstGeom prst="rect">
                <a:avLst/>
              </a:prstGeom>
            </p:spPr>
          </p:pic>
          <p:pic>
            <p:nvPicPr>
              <p:cNvPr id="4110" name="Picture 4109">
                <a:extLst>
                  <a:ext uri="{FF2B5EF4-FFF2-40B4-BE49-F238E27FC236}">
                    <a16:creationId xmlns:a16="http://schemas.microsoft.com/office/drawing/2014/main" id="{43154FFB-E691-E2DB-2D33-521609B918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9615174" y="5130832"/>
                <a:ext cx="334910" cy="334910"/>
              </a:xfrm>
              <a:prstGeom prst="rect">
                <a:avLst/>
              </a:prstGeom>
            </p:spPr>
          </p:pic>
          <p:pic>
            <p:nvPicPr>
              <p:cNvPr id="4111" name="Picture 4110">
                <a:extLst>
                  <a:ext uri="{FF2B5EF4-FFF2-40B4-BE49-F238E27FC236}">
                    <a16:creationId xmlns:a16="http://schemas.microsoft.com/office/drawing/2014/main" id="{A66FA808-561A-6197-C54C-08567423D9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9875310" y="5130832"/>
                <a:ext cx="334910" cy="334910"/>
              </a:xfrm>
              <a:prstGeom prst="rect">
                <a:avLst/>
              </a:prstGeom>
            </p:spPr>
          </p:pic>
          <p:pic>
            <p:nvPicPr>
              <p:cNvPr id="4112" name="Picture 4111">
                <a:extLst>
                  <a:ext uri="{FF2B5EF4-FFF2-40B4-BE49-F238E27FC236}">
                    <a16:creationId xmlns:a16="http://schemas.microsoft.com/office/drawing/2014/main" id="{08C51011-876F-A239-C7E4-CA16C3146F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129366" y="5129681"/>
                <a:ext cx="334910" cy="334910"/>
              </a:xfrm>
              <a:prstGeom prst="rect">
                <a:avLst/>
              </a:prstGeom>
            </p:spPr>
          </p:pic>
          <p:pic>
            <p:nvPicPr>
              <p:cNvPr id="4114" name="Picture 4113">
                <a:extLst>
                  <a:ext uri="{FF2B5EF4-FFF2-40B4-BE49-F238E27FC236}">
                    <a16:creationId xmlns:a16="http://schemas.microsoft.com/office/drawing/2014/main" id="{F1510E63-28B5-FBF3-B701-8A409BEE22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382089" y="5131365"/>
                <a:ext cx="334910" cy="334910"/>
              </a:xfrm>
              <a:prstGeom prst="rect">
                <a:avLst/>
              </a:prstGeom>
            </p:spPr>
          </p:pic>
          <p:pic>
            <p:nvPicPr>
              <p:cNvPr id="4115" name="Picture 4114">
                <a:extLst>
                  <a:ext uri="{FF2B5EF4-FFF2-40B4-BE49-F238E27FC236}">
                    <a16:creationId xmlns:a16="http://schemas.microsoft.com/office/drawing/2014/main" id="{86A48D3E-1010-09D9-5819-5F452CAA70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506955" y="5131364"/>
                <a:ext cx="334910" cy="334910"/>
              </a:xfrm>
              <a:prstGeom prst="rect">
                <a:avLst/>
              </a:prstGeom>
            </p:spPr>
          </p:pic>
          <p:pic>
            <p:nvPicPr>
              <p:cNvPr id="4116" name="Picture 4115">
                <a:extLst>
                  <a:ext uri="{FF2B5EF4-FFF2-40B4-BE49-F238E27FC236}">
                    <a16:creationId xmlns:a16="http://schemas.microsoft.com/office/drawing/2014/main" id="{EF88C0EC-B23F-85F6-529F-8E7526FEB6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762674" y="5127707"/>
                <a:ext cx="334910" cy="334910"/>
              </a:xfrm>
              <a:prstGeom prst="rect">
                <a:avLst/>
              </a:prstGeom>
            </p:spPr>
          </p:pic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0D662CDE-8794-3DC1-E028-FB8EBC76F0F4}"/>
                </a:ext>
              </a:extLst>
            </p:cNvPr>
            <p:cNvGrpSpPr/>
            <p:nvPr/>
          </p:nvGrpSpPr>
          <p:grpSpPr>
            <a:xfrm>
              <a:off x="9747841" y="4693403"/>
              <a:ext cx="1223452" cy="970698"/>
              <a:chOff x="9739820" y="4494077"/>
              <a:chExt cx="1223452" cy="970698"/>
            </a:xfrm>
          </p:grpSpPr>
          <p:pic>
            <p:nvPicPr>
              <p:cNvPr id="63" name="Picture 62">
                <a:extLst>
                  <a:ext uri="{FF2B5EF4-FFF2-40B4-BE49-F238E27FC236}">
                    <a16:creationId xmlns:a16="http://schemas.microsoft.com/office/drawing/2014/main" id="{E41E6FBD-EA72-F313-80F4-F433293D18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 flipH="1">
                <a:off x="10314480" y="4494077"/>
                <a:ext cx="606127" cy="606126"/>
              </a:xfrm>
              <a:prstGeom prst="rect">
                <a:avLst/>
              </a:prstGeom>
            </p:spPr>
          </p:pic>
          <p:grpSp>
            <p:nvGrpSpPr>
              <p:cNvPr id="4097" name="Group 4096">
                <a:extLst>
                  <a:ext uri="{FF2B5EF4-FFF2-40B4-BE49-F238E27FC236}">
                    <a16:creationId xmlns:a16="http://schemas.microsoft.com/office/drawing/2014/main" id="{B78B5F0F-62DE-E853-C907-A5747095EAD6}"/>
                  </a:ext>
                </a:extLst>
              </p:cNvPr>
              <p:cNvGrpSpPr/>
              <p:nvPr/>
            </p:nvGrpSpPr>
            <p:grpSpPr>
              <a:xfrm>
                <a:off x="9739820" y="5127890"/>
                <a:ext cx="1223452" cy="336885"/>
                <a:chOff x="9739820" y="5127890"/>
                <a:chExt cx="1223452" cy="336885"/>
              </a:xfrm>
            </p:grpSpPr>
            <p:pic>
              <p:nvPicPr>
                <p:cNvPr id="4104" name="Picture 4103">
                  <a:extLst>
                    <a:ext uri="{FF2B5EF4-FFF2-40B4-BE49-F238E27FC236}">
                      <a16:creationId xmlns:a16="http://schemas.microsoft.com/office/drawing/2014/main" id="{A600D90E-26DB-14A8-89D4-5F2F2B2446A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9739820" y="5128914"/>
                  <a:ext cx="334910" cy="334910"/>
                </a:xfrm>
                <a:prstGeom prst="rect">
                  <a:avLst/>
                </a:prstGeom>
              </p:spPr>
            </p:pic>
            <p:pic>
              <p:nvPicPr>
                <p:cNvPr id="4105" name="Picture 4104">
                  <a:extLst>
                    <a:ext uri="{FF2B5EF4-FFF2-40B4-BE49-F238E27FC236}">
                      <a16:creationId xmlns:a16="http://schemas.microsoft.com/office/drawing/2014/main" id="{1A478FC6-8BE1-4C02-26D1-1DCCF6DA6ED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9997833" y="5129865"/>
                  <a:ext cx="334910" cy="334910"/>
                </a:xfrm>
                <a:prstGeom prst="rect">
                  <a:avLst/>
                </a:prstGeom>
              </p:spPr>
            </p:pic>
            <p:pic>
              <p:nvPicPr>
                <p:cNvPr id="4106" name="Picture 4105">
                  <a:extLst>
                    <a:ext uri="{FF2B5EF4-FFF2-40B4-BE49-F238E27FC236}">
                      <a16:creationId xmlns:a16="http://schemas.microsoft.com/office/drawing/2014/main" id="{8F49E440-D033-2648-1A77-830CBEB611E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0250773" y="5127890"/>
                  <a:ext cx="334910" cy="334910"/>
                </a:xfrm>
                <a:prstGeom prst="rect">
                  <a:avLst/>
                </a:prstGeom>
              </p:spPr>
            </p:pic>
            <p:pic>
              <p:nvPicPr>
                <p:cNvPr id="4108" name="Picture 4107">
                  <a:extLst>
                    <a:ext uri="{FF2B5EF4-FFF2-40B4-BE49-F238E27FC236}">
                      <a16:creationId xmlns:a16="http://schemas.microsoft.com/office/drawing/2014/main" id="{58149B68-ADE5-156B-6679-53D6927B25C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0628362" y="5129573"/>
                  <a:ext cx="334910" cy="334910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264172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animBg="1"/>
      <p:bldP spid="410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6307F6E2-9DAB-1B7E-96CE-27A180F94076}"/>
              </a:ext>
            </a:extLst>
          </p:cNvPr>
          <p:cNvGrpSpPr/>
          <p:nvPr/>
        </p:nvGrpSpPr>
        <p:grpSpPr>
          <a:xfrm>
            <a:off x="872933" y="650331"/>
            <a:ext cx="3037029" cy="1431849"/>
            <a:chOff x="872933" y="985611"/>
            <a:chExt cx="3037029" cy="1431849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D497F15E-6070-D704-D81D-FCA73AC896CD}"/>
                </a:ext>
              </a:extLst>
            </p:cNvPr>
            <p:cNvGrpSpPr/>
            <p:nvPr/>
          </p:nvGrpSpPr>
          <p:grpSpPr>
            <a:xfrm>
              <a:off x="2797237" y="1379053"/>
              <a:ext cx="1112725" cy="634876"/>
              <a:chOff x="2797237" y="1379053"/>
              <a:chExt cx="1112725" cy="634876"/>
            </a:xfrm>
          </p:grpSpPr>
          <p:sp>
            <p:nvSpPr>
              <p:cNvPr id="4105" name="TextBox 4104">
                <a:extLst>
                  <a:ext uri="{FF2B5EF4-FFF2-40B4-BE49-F238E27FC236}">
                    <a16:creationId xmlns:a16="http://schemas.microsoft.com/office/drawing/2014/main" id="{230237D7-0B0A-D2C7-55CC-A4B6A0C71E6C}"/>
                  </a:ext>
                </a:extLst>
              </p:cNvPr>
              <p:cNvSpPr txBox="1"/>
              <p:nvPr/>
            </p:nvSpPr>
            <p:spPr>
              <a:xfrm>
                <a:off x="2797237" y="1675375"/>
                <a:ext cx="111272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United States Geological Survey</a:t>
                </a:r>
              </a:p>
            </p:txBody>
          </p:sp>
          <p:pic>
            <p:nvPicPr>
              <p:cNvPr id="1042" name="Picture 18">
                <a:extLst>
                  <a:ext uri="{FF2B5EF4-FFF2-40B4-BE49-F238E27FC236}">
                    <a16:creationId xmlns:a16="http://schemas.microsoft.com/office/drawing/2014/main" id="{90316967-2F9C-6DD6-E1FD-094CA58E431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-1" b="27046"/>
              <a:stretch/>
            </p:blipFill>
            <p:spPr bwMode="auto">
              <a:xfrm>
                <a:off x="2927773" y="1379053"/>
                <a:ext cx="888687" cy="2383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4176" name="Group 4175">
              <a:extLst>
                <a:ext uri="{FF2B5EF4-FFF2-40B4-BE49-F238E27FC236}">
                  <a16:creationId xmlns:a16="http://schemas.microsoft.com/office/drawing/2014/main" id="{71BF7ECA-368D-CEF3-B098-884C26CD81A0}"/>
                </a:ext>
              </a:extLst>
            </p:cNvPr>
            <p:cNvGrpSpPr/>
            <p:nvPr/>
          </p:nvGrpSpPr>
          <p:grpSpPr>
            <a:xfrm>
              <a:off x="872933" y="985611"/>
              <a:ext cx="2371295" cy="1431849"/>
              <a:chOff x="872933" y="985611"/>
              <a:chExt cx="2371295" cy="1431849"/>
            </a:xfrm>
          </p:grpSpPr>
          <p:cxnSp>
            <p:nvCxnSpPr>
              <p:cNvPr id="4141" name="Connector: Elbow 4140">
                <a:extLst>
                  <a:ext uri="{FF2B5EF4-FFF2-40B4-BE49-F238E27FC236}">
                    <a16:creationId xmlns:a16="http://schemas.microsoft.com/office/drawing/2014/main" id="{D2C1CF72-4354-10E7-7FD2-35FA41132AF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2282406" y="1264501"/>
                <a:ext cx="204707" cy="1718937"/>
              </a:xfrm>
              <a:prstGeom prst="bentConnector2">
                <a:avLst/>
              </a:prstGeom>
              <a:ln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4175" name="Group 4174">
                <a:extLst>
                  <a:ext uri="{FF2B5EF4-FFF2-40B4-BE49-F238E27FC236}">
                    <a16:creationId xmlns:a16="http://schemas.microsoft.com/office/drawing/2014/main" id="{1A29594A-C705-8EF5-2884-4639FAB666DD}"/>
                  </a:ext>
                </a:extLst>
              </p:cNvPr>
              <p:cNvGrpSpPr/>
              <p:nvPr/>
            </p:nvGrpSpPr>
            <p:grpSpPr>
              <a:xfrm>
                <a:off x="872933" y="985611"/>
                <a:ext cx="1299732" cy="1431849"/>
                <a:chOff x="872933" y="985611"/>
                <a:chExt cx="1299732" cy="1431849"/>
              </a:xfrm>
            </p:grpSpPr>
            <p:pic>
              <p:nvPicPr>
                <p:cNvPr id="1048" name="Picture 24" descr="National Geospatial-Intelligence Agency">
                  <a:extLst>
                    <a:ext uri="{FF2B5EF4-FFF2-40B4-BE49-F238E27FC236}">
                      <a16:creationId xmlns:a16="http://schemas.microsoft.com/office/drawing/2014/main" id="{245EA488-6C92-0D98-4E2F-21DFE8411DCA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82977" y="985611"/>
                  <a:ext cx="888687" cy="89265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750EC5E9-E729-4A1E-3D67-9BB81EA4C2CC}"/>
                    </a:ext>
                  </a:extLst>
                </p:cNvPr>
                <p:cNvSpPr txBox="1"/>
                <p:nvPr/>
              </p:nvSpPr>
              <p:spPr>
                <a:xfrm>
                  <a:off x="872933" y="1675375"/>
                  <a:ext cx="129973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800" i="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effectLst/>
                      <a:latin typeface="Arial" panose="020B0604020202020204" pitchFamily="34" charset="0"/>
                      <a:ea typeface="Open Sans" panose="020B0606030504020204" pitchFamily="34" charset="0"/>
                      <a:cs typeface="Arial" panose="020B0604020202020204" pitchFamily="34" charset="0"/>
                    </a:rPr>
                    <a:t>National Geospatial-Intelligence Agency, US</a:t>
                  </a:r>
                </a:p>
              </p:txBody>
            </p:sp>
            <p:cxnSp>
              <p:nvCxnSpPr>
                <p:cNvPr id="41" name="Straight Connector 40">
                  <a:extLst>
                    <a:ext uri="{FF2B5EF4-FFF2-40B4-BE49-F238E27FC236}">
                      <a16:creationId xmlns:a16="http://schemas.microsoft.com/office/drawing/2014/main" id="{6B07DD3F-23E8-94EE-DB79-8ACD366563F8}"/>
                    </a:ext>
                  </a:extLst>
                </p:cNvPr>
                <p:cNvCxnSpPr>
                  <a:cxnSpLocks/>
                  <a:stCxn id="35" idx="0"/>
                  <a:endCxn id="30" idx="2"/>
                </p:cNvCxnSpPr>
                <p:nvPr/>
              </p:nvCxnSpPr>
              <p:spPr>
                <a:xfrm flipV="1">
                  <a:off x="1521842" y="2013929"/>
                  <a:ext cx="957" cy="403531"/>
                </a:xfrm>
                <a:prstGeom prst="line">
                  <a:avLst/>
                </a:prstGeom>
                <a:ln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6" name="Title 1">
            <a:extLst>
              <a:ext uri="{FF2B5EF4-FFF2-40B4-BE49-F238E27FC236}">
                <a16:creationId xmlns:a16="http://schemas.microsoft.com/office/drawing/2014/main" id="{9300161A-A732-EDCC-AF16-ECE9681B0E5F}"/>
              </a:ext>
            </a:extLst>
          </p:cNvPr>
          <p:cNvSpPr txBox="1">
            <a:spLocks/>
          </p:cNvSpPr>
          <p:nvPr/>
        </p:nvSpPr>
        <p:spPr>
          <a:xfrm>
            <a:off x="474919" y="354754"/>
            <a:ext cx="11405192" cy="49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spc="-7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Using Satellite Observations to </a:t>
            </a:r>
            <a:r>
              <a:rPr lang="en-US" sz="2200" spc="5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Address </a:t>
            </a:r>
            <a:r>
              <a:rPr lang="en-US" sz="2200" spc="5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Power Asymmetries </a:t>
            </a:r>
            <a:r>
              <a:rPr lang="en-US" sz="2200" spc="-5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 Transboundary River Basins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6</a:t>
            </a:fld>
            <a:endParaRPr lang="en-US" dirty="0"/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AE7BF703-6B43-69BF-3462-5834CA222220}"/>
              </a:ext>
            </a:extLst>
          </p:cNvPr>
          <p:cNvSpPr txBox="1">
            <a:spLocks/>
          </p:cNvSpPr>
          <p:nvPr/>
        </p:nvSpPr>
        <p:spPr>
          <a:xfrm>
            <a:off x="474919" y="354754"/>
            <a:ext cx="11405192" cy="49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spc="-7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Using </a:t>
            </a:r>
            <a:r>
              <a:rPr lang="en-US" sz="2200" spc="-7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Satellite Observations </a:t>
            </a:r>
            <a:r>
              <a:rPr lang="en-US" sz="2200" spc="-7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to </a:t>
            </a:r>
            <a:r>
              <a:rPr lang="en-US" sz="2200" spc="5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Address Power Asymmetries </a:t>
            </a:r>
            <a:r>
              <a:rPr lang="en-US" sz="2200" spc="-5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 Transboundary River Basins</a:t>
            </a:r>
          </a:p>
        </p:txBody>
      </p:sp>
      <p:sp>
        <p:nvSpPr>
          <p:cNvPr id="4106" name="TextBox 4105">
            <a:extLst>
              <a:ext uri="{FF2B5EF4-FFF2-40B4-BE49-F238E27FC236}">
                <a16:creationId xmlns:a16="http://schemas.microsoft.com/office/drawing/2014/main" id="{45BB5DBC-E7A7-7551-4223-C97FA8CA3C3E}"/>
              </a:ext>
            </a:extLst>
          </p:cNvPr>
          <p:cNvSpPr txBox="1"/>
          <p:nvPr/>
        </p:nvSpPr>
        <p:spPr>
          <a:xfrm>
            <a:off x="2881729" y="2086714"/>
            <a:ext cx="949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Landsat</a:t>
            </a:r>
            <a:endParaRPr lang="en-US" sz="16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108" name="TextBox 4107">
            <a:extLst>
              <a:ext uri="{FF2B5EF4-FFF2-40B4-BE49-F238E27FC236}">
                <a16:creationId xmlns:a16="http://schemas.microsoft.com/office/drawing/2014/main" id="{CE0E4627-42C0-797B-2A9A-6DC7B2EF6CB7}"/>
              </a:ext>
            </a:extLst>
          </p:cNvPr>
          <p:cNvSpPr txBox="1"/>
          <p:nvPr/>
        </p:nvSpPr>
        <p:spPr>
          <a:xfrm>
            <a:off x="4708655" y="2079030"/>
            <a:ext cx="949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MODIS</a:t>
            </a:r>
            <a:endParaRPr lang="en-US" sz="16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109" name="TextBox 4108">
            <a:extLst>
              <a:ext uri="{FF2B5EF4-FFF2-40B4-BE49-F238E27FC236}">
                <a16:creationId xmlns:a16="http://schemas.microsoft.com/office/drawing/2014/main" id="{738C9B60-9358-98D2-E6C0-E8F0F85319F9}"/>
              </a:ext>
            </a:extLst>
          </p:cNvPr>
          <p:cNvSpPr txBox="1"/>
          <p:nvPr/>
        </p:nvSpPr>
        <p:spPr>
          <a:xfrm>
            <a:off x="8362228" y="2082180"/>
            <a:ext cx="949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Jason</a:t>
            </a:r>
            <a:endParaRPr lang="en-US" sz="16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110" name="TextBox 4109">
            <a:extLst>
              <a:ext uri="{FF2B5EF4-FFF2-40B4-BE49-F238E27FC236}">
                <a16:creationId xmlns:a16="http://schemas.microsoft.com/office/drawing/2014/main" id="{2D689552-ED09-C47B-21BD-26996E06FD7D}"/>
              </a:ext>
            </a:extLst>
          </p:cNvPr>
          <p:cNvSpPr txBox="1"/>
          <p:nvPr/>
        </p:nvSpPr>
        <p:spPr>
          <a:xfrm>
            <a:off x="10195299" y="2083084"/>
            <a:ext cx="949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Envisat</a:t>
            </a:r>
            <a:endParaRPr lang="en-US" sz="16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111" name="TextBox 4110">
            <a:extLst>
              <a:ext uri="{FF2B5EF4-FFF2-40B4-BE49-F238E27FC236}">
                <a16:creationId xmlns:a16="http://schemas.microsoft.com/office/drawing/2014/main" id="{033EFC21-EE70-E6E2-635F-BE4BCC4BEC95}"/>
              </a:ext>
            </a:extLst>
          </p:cNvPr>
          <p:cNvSpPr txBox="1"/>
          <p:nvPr/>
        </p:nvSpPr>
        <p:spPr>
          <a:xfrm>
            <a:off x="4254073" y="3189328"/>
            <a:ext cx="949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Imagery</a:t>
            </a:r>
            <a:endParaRPr lang="en-US" sz="16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112" name="TextBox 4111">
            <a:extLst>
              <a:ext uri="{FF2B5EF4-FFF2-40B4-BE49-F238E27FC236}">
                <a16:creationId xmlns:a16="http://schemas.microsoft.com/office/drawing/2014/main" id="{D828C941-ECC1-9827-CBF0-6E34E12F0C40}"/>
              </a:ext>
            </a:extLst>
          </p:cNvPr>
          <p:cNvSpPr txBox="1"/>
          <p:nvPr/>
        </p:nvSpPr>
        <p:spPr>
          <a:xfrm>
            <a:off x="8801221" y="3192090"/>
            <a:ext cx="10110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Altimetry</a:t>
            </a:r>
            <a:endParaRPr lang="en-US" sz="16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114" name="TextBox 4113">
            <a:extLst>
              <a:ext uri="{FF2B5EF4-FFF2-40B4-BE49-F238E27FC236}">
                <a16:creationId xmlns:a16="http://schemas.microsoft.com/office/drawing/2014/main" id="{7AC115E8-7498-0480-F67C-2256808FBC54}"/>
              </a:ext>
            </a:extLst>
          </p:cNvPr>
          <p:cNvSpPr txBox="1"/>
          <p:nvPr/>
        </p:nvSpPr>
        <p:spPr>
          <a:xfrm>
            <a:off x="2900424" y="2358228"/>
            <a:ext cx="9245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1972-now</a:t>
            </a:r>
          </a:p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16 days</a:t>
            </a:r>
          </a:p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30, 60 m</a:t>
            </a:r>
          </a:p>
        </p:txBody>
      </p:sp>
      <p:sp>
        <p:nvSpPr>
          <p:cNvPr id="4115" name="TextBox 4114">
            <a:extLst>
              <a:ext uri="{FF2B5EF4-FFF2-40B4-BE49-F238E27FC236}">
                <a16:creationId xmlns:a16="http://schemas.microsoft.com/office/drawing/2014/main" id="{D7A48F81-ED81-31EE-C501-1F0756072419}"/>
              </a:ext>
            </a:extLst>
          </p:cNvPr>
          <p:cNvSpPr txBox="1"/>
          <p:nvPr/>
        </p:nvSpPr>
        <p:spPr>
          <a:xfrm>
            <a:off x="4768700" y="2355236"/>
            <a:ext cx="13844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1999-now</a:t>
            </a:r>
          </a:p>
          <a:p>
            <a:r>
              <a:rPr lang="en-US" sz="10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1 day</a:t>
            </a:r>
          </a:p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250 m</a:t>
            </a:r>
          </a:p>
        </p:txBody>
      </p:sp>
      <p:sp>
        <p:nvSpPr>
          <p:cNvPr id="4116" name="TextBox 4115">
            <a:extLst>
              <a:ext uri="{FF2B5EF4-FFF2-40B4-BE49-F238E27FC236}">
                <a16:creationId xmlns:a16="http://schemas.microsoft.com/office/drawing/2014/main" id="{6827C697-889D-0521-C1D0-2F48C435FFF3}"/>
              </a:ext>
            </a:extLst>
          </p:cNvPr>
          <p:cNvSpPr txBox="1"/>
          <p:nvPr/>
        </p:nvSpPr>
        <p:spPr>
          <a:xfrm>
            <a:off x="8482415" y="2348031"/>
            <a:ext cx="111272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2002-now</a:t>
            </a:r>
          </a:p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10 days</a:t>
            </a:r>
          </a:p>
          <a:p>
            <a:endParaRPr lang="en-US" sz="1000" i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117" name="TextBox 4116">
            <a:extLst>
              <a:ext uri="{FF2B5EF4-FFF2-40B4-BE49-F238E27FC236}">
                <a16:creationId xmlns:a16="http://schemas.microsoft.com/office/drawing/2014/main" id="{875FC4F1-C72E-4610-03F9-745E612D93A1}"/>
              </a:ext>
            </a:extLst>
          </p:cNvPr>
          <p:cNvSpPr txBox="1"/>
          <p:nvPr/>
        </p:nvSpPr>
        <p:spPr>
          <a:xfrm>
            <a:off x="10260978" y="2352544"/>
            <a:ext cx="11127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2002-2010</a:t>
            </a:r>
          </a:p>
          <a:p>
            <a:r>
              <a:rPr lang="en-US" sz="10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35 days</a:t>
            </a:r>
          </a:p>
        </p:txBody>
      </p:sp>
      <p:sp>
        <p:nvSpPr>
          <p:cNvPr id="4145" name="TextBox 4144">
            <a:extLst>
              <a:ext uri="{FF2B5EF4-FFF2-40B4-BE49-F238E27FC236}">
                <a16:creationId xmlns:a16="http://schemas.microsoft.com/office/drawing/2014/main" id="{430CA40D-C753-4EE9-7CE9-5CA642360746}"/>
              </a:ext>
            </a:extLst>
          </p:cNvPr>
          <p:cNvSpPr txBox="1"/>
          <p:nvPr/>
        </p:nvSpPr>
        <p:spPr>
          <a:xfrm>
            <a:off x="6006498" y="2358651"/>
            <a:ext cx="111272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2014-now</a:t>
            </a:r>
          </a:p>
          <a:p>
            <a:r>
              <a:rPr lang="en-US" sz="10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10,12,17 days</a:t>
            </a:r>
          </a:p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5, 10, 300 m</a:t>
            </a:r>
          </a:p>
        </p:txBody>
      </p:sp>
      <p:sp>
        <p:nvSpPr>
          <p:cNvPr id="4146" name="TextBox 4145">
            <a:extLst>
              <a:ext uri="{FF2B5EF4-FFF2-40B4-BE49-F238E27FC236}">
                <a16:creationId xmlns:a16="http://schemas.microsoft.com/office/drawing/2014/main" id="{BCE8380C-CFBE-CB12-8D4F-A326FA21A600}"/>
              </a:ext>
            </a:extLst>
          </p:cNvPr>
          <p:cNvSpPr txBox="1"/>
          <p:nvPr/>
        </p:nvSpPr>
        <p:spPr>
          <a:xfrm>
            <a:off x="6533308" y="2086715"/>
            <a:ext cx="949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Sentinel</a:t>
            </a:r>
            <a:endParaRPr lang="en-US" sz="16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150" name="TextBox 4149">
            <a:extLst>
              <a:ext uri="{FF2B5EF4-FFF2-40B4-BE49-F238E27FC236}">
                <a16:creationId xmlns:a16="http://schemas.microsoft.com/office/drawing/2014/main" id="{9E925C3C-0452-BDEB-B002-185C9F525AB5}"/>
              </a:ext>
            </a:extLst>
          </p:cNvPr>
          <p:cNvSpPr txBox="1"/>
          <p:nvPr/>
        </p:nvSpPr>
        <p:spPr>
          <a:xfrm>
            <a:off x="611428" y="2353132"/>
            <a:ext cx="21009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Operation period: 11-22 Feb 2000</a:t>
            </a:r>
          </a:p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Temporal resolution: 1 time</a:t>
            </a:r>
          </a:p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Spatial resolution: 30m</a:t>
            </a:r>
          </a:p>
        </p:txBody>
      </p:sp>
      <p:sp>
        <p:nvSpPr>
          <p:cNvPr id="4151" name="TextBox 4150">
            <a:extLst>
              <a:ext uri="{FF2B5EF4-FFF2-40B4-BE49-F238E27FC236}">
                <a16:creationId xmlns:a16="http://schemas.microsoft.com/office/drawing/2014/main" id="{648F162D-8CFB-1DC2-0251-6A3E5D96CB96}"/>
              </a:ext>
            </a:extLst>
          </p:cNvPr>
          <p:cNvSpPr txBox="1"/>
          <p:nvPr/>
        </p:nvSpPr>
        <p:spPr>
          <a:xfrm>
            <a:off x="7071584" y="2358762"/>
            <a:ext cx="915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2016-now </a:t>
            </a:r>
          </a:p>
          <a:p>
            <a:r>
              <a:rPr lang="en-US" sz="10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27 days</a:t>
            </a:r>
          </a:p>
        </p:txBody>
      </p:sp>
      <p:sp>
        <p:nvSpPr>
          <p:cNvPr id="4158" name="TextBox 4157">
            <a:extLst>
              <a:ext uri="{FF2B5EF4-FFF2-40B4-BE49-F238E27FC236}">
                <a16:creationId xmlns:a16="http://schemas.microsoft.com/office/drawing/2014/main" id="{91617C4B-141A-15B2-4ABB-D2B5124B16BA}"/>
              </a:ext>
            </a:extLst>
          </p:cNvPr>
          <p:cNvSpPr txBox="1"/>
          <p:nvPr/>
        </p:nvSpPr>
        <p:spPr>
          <a:xfrm>
            <a:off x="611429" y="3190300"/>
            <a:ext cx="20708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DEM</a:t>
            </a:r>
          </a:p>
          <a:p>
            <a:pPr algn="ctr"/>
            <a:r>
              <a:rPr lang="sv-SE" sz="10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(Digital Elevation Model)</a:t>
            </a:r>
            <a:endParaRPr lang="en-US" sz="10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utoShape 26" descr="NOAA Logo [ Download - Logo - icon ] png svg">
            <a:extLst>
              <a:ext uri="{FF2B5EF4-FFF2-40B4-BE49-F238E27FC236}">
                <a16:creationId xmlns:a16="http://schemas.microsoft.com/office/drawing/2014/main" id="{A01B5C7B-706C-2A07-0452-8720115DB38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291124" y="221134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D1555A6-1F6F-02D1-8303-E35CF7CFCDB2}"/>
              </a:ext>
            </a:extLst>
          </p:cNvPr>
          <p:cNvSpPr txBox="1"/>
          <p:nvPr/>
        </p:nvSpPr>
        <p:spPr>
          <a:xfrm>
            <a:off x="1046982" y="2082180"/>
            <a:ext cx="949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SRTM</a:t>
            </a:r>
            <a:endParaRPr lang="en-US" sz="16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Left Bracket 36">
            <a:extLst>
              <a:ext uri="{FF2B5EF4-FFF2-40B4-BE49-F238E27FC236}">
                <a16:creationId xmlns:a16="http://schemas.microsoft.com/office/drawing/2014/main" id="{7C35D514-BCA5-9E76-7F29-90E793943FA2}"/>
              </a:ext>
            </a:extLst>
          </p:cNvPr>
          <p:cNvSpPr/>
          <p:nvPr/>
        </p:nvSpPr>
        <p:spPr>
          <a:xfrm rot="16200000">
            <a:off x="1607535" y="2088420"/>
            <a:ext cx="71014" cy="2078409"/>
          </a:xfrm>
          <a:prstGeom prst="leftBracket">
            <a:avLst>
              <a:gd name="adj" fmla="val 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Left Bracket 37">
            <a:extLst>
              <a:ext uri="{FF2B5EF4-FFF2-40B4-BE49-F238E27FC236}">
                <a16:creationId xmlns:a16="http://schemas.microsoft.com/office/drawing/2014/main" id="{1583C6D8-1A85-1D93-D4B9-230F68254A48}"/>
              </a:ext>
            </a:extLst>
          </p:cNvPr>
          <p:cNvSpPr/>
          <p:nvPr/>
        </p:nvSpPr>
        <p:spPr>
          <a:xfrm rot="16200000">
            <a:off x="4872742" y="1115734"/>
            <a:ext cx="70862" cy="4023628"/>
          </a:xfrm>
          <a:prstGeom prst="leftBracket">
            <a:avLst>
              <a:gd name="adj" fmla="val 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99" name="Left Bracket 4098">
            <a:extLst>
              <a:ext uri="{FF2B5EF4-FFF2-40B4-BE49-F238E27FC236}">
                <a16:creationId xmlns:a16="http://schemas.microsoft.com/office/drawing/2014/main" id="{A1101ADB-B9D6-0032-26EE-8D103F7B9E90}"/>
              </a:ext>
            </a:extLst>
          </p:cNvPr>
          <p:cNvSpPr/>
          <p:nvPr/>
        </p:nvSpPr>
        <p:spPr>
          <a:xfrm rot="16200000">
            <a:off x="9296131" y="877545"/>
            <a:ext cx="92952" cy="4491116"/>
          </a:xfrm>
          <a:prstGeom prst="leftBracket">
            <a:avLst>
              <a:gd name="adj" fmla="val 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CB439E6-5FE9-0C0B-6829-48BBCE102B36}"/>
              </a:ext>
            </a:extLst>
          </p:cNvPr>
          <p:cNvGrpSpPr/>
          <p:nvPr/>
        </p:nvGrpSpPr>
        <p:grpSpPr>
          <a:xfrm>
            <a:off x="3351276" y="891675"/>
            <a:ext cx="2503425" cy="1175201"/>
            <a:chOff x="3351276" y="1226955"/>
            <a:chExt cx="2503425" cy="1175201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C5EE837-85D2-BBF6-B90D-28105A987C68}"/>
                </a:ext>
              </a:extLst>
            </p:cNvPr>
            <p:cNvGrpSpPr/>
            <p:nvPr/>
          </p:nvGrpSpPr>
          <p:grpSpPr>
            <a:xfrm>
              <a:off x="4420817" y="1226955"/>
              <a:ext cx="1381281" cy="542375"/>
              <a:chOff x="5623772" y="1596155"/>
              <a:chExt cx="1844409" cy="734985"/>
            </a:xfrm>
          </p:grpSpPr>
          <p:pic>
            <p:nvPicPr>
              <p:cNvPr id="50" name="Picture 49">
                <a:extLst>
                  <a:ext uri="{FF2B5EF4-FFF2-40B4-BE49-F238E27FC236}">
                    <a16:creationId xmlns:a16="http://schemas.microsoft.com/office/drawing/2014/main" id="{56AF0818-459A-8E8B-5405-D19547FF43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623772" y="1596155"/>
                <a:ext cx="734985" cy="734985"/>
              </a:xfrm>
              <a:prstGeom prst="rect">
                <a:avLst/>
              </a:prstGeom>
            </p:spPr>
          </p:pic>
          <p:pic>
            <p:nvPicPr>
              <p:cNvPr id="1040" name="Picture 16">
                <a:extLst>
                  <a:ext uri="{FF2B5EF4-FFF2-40B4-BE49-F238E27FC236}">
                    <a16:creationId xmlns:a16="http://schemas.microsoft.com/office/drawing/2014/main" id="{51B4C25F-2203-1D25-97C2-52CB7A5D7F0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46229" y="1806749"/>
                <a:ext cx="1121952" cy="31379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0C9EDCD4-2FA7-B571-16C2-65CAE9405119}"/>
                </a:ext>
              </a:extLst>
            </p:cNvPr>
            <p:cNvSpPr txBox="1"/>
            <p:nvPr/>
          </p:nvSpPr>
          <p:spPr>
            <a:xfrm>
              <a:off x="4505754" y="1675375"/>
              <a:ext cx="13489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National Aeronautics and Space Administration, US</a:t>
              </a:r>
            </a:p>
          </p:txBody>
        </p:sp>
        <p:cxnSp>
          <p:nvCxnSpPr>
            <p:cNvPr id="4100" name="Straight Connector 4099">
              <a:extLst>
                <a:ext uri="{FF2B5EF4-FFF2-40B4-BE49-F238E27FC236}">
                  <a16:creationId xmlns:a16="http://schemas.microsoft.com/office/drawing/2014/main" id="{DEAFB188-B626-A04D-399C-F9DCD8136D9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51534" y="2013929"/>
              <a:ext cx="0" cy="388227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01" name="Connector: Elbow 4100">
              <a:extLst>
                <a:ext uri="{FF2B5EF4-FFF2-40B4-BE49-F238E27FC236}">
                  <a16:creationId xmlns:a16="http://schemas.microsoft.com/office/drawing/2014/main" id="{5D000E9A-2213-0021-4169-B0C8FBD5523F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108391" y="1264501"/>
              <a:ext cx="204707" cy="1718937"/>
            </a:xfrm>
            <a:prstGeom prst="bentConnector2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4103" name="Straight Connector 4102">
            <a:extLst>
              <a:ext uri="{FF2B5EF4-FFF2-40B4-BE49-F238E27FC236}">
                <a16:creationId xmlns:a16="http://schemas.microsoft.com/office/drawing/2014/main" id="{C1B43328-9B10-0CF2-406D-3323E97C84C0}"/>
              </a:ext>
            </a:extLst>
          </p:cNvPr>
          <p:cNvCxnSpPr>
            <a:cxnSpLocks/>
          </p:cNvCxnSpPr>
          <p:nvPr/>
        </p:nvCxnSpPr>
        <p:spPr>
          <a:xfrm flipV="1">
            <a:off x="5180210" y="1678649"/>
            <a:ext cx="0" cy="388227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8" name="Group 47">
            <a:extLst>
              <a:ext uri="{FF2B5EF4-FFF2-40B4-BE49-F238E27FC236}">
                <a16:creationId xmlns:a16="http://schemas.microsoft.com/office/drawing/2014/main" id="{466F2EBE-6D39-AD82-E8BC-5B0221A61D82}"/>
              </a:ext>
            </a:extLst>
          </p:cNvPr>
          <p:cNvGrpSpPr/>
          <p:nvPr/>
        </p:nvGrpSpPr>
        <p:grpSpPr>
          <a:xfrm>
            <a:off x="7007523" y="945203"/>
            <a:ext cx="4222943" cy="1118404"/>
            <a:chOff x="7007523" y="1280483"/>
            <a:chExt cx="4222943" cy="1118404"/>
          </a:xfrm>
        </p:grpSpPr>
        <p:sp>
          <p:nvSpPr>
            <p:cNvPr id="4104" name="TextBox 4103">
              <a:extLst>
                <a:ext uri="{FF2B5EF4-FFF2-40B4-BE49-F238E27FC236}">
                  <a16:creationId xmlns:a16="http://schemas.microsoft.com/office/drawing/2014/main" id="{51425D59-5A45-C42E-AAC6-C4A0C055ADAB}"/>
                </a:ext>
              </a:extLst>
            </p:cNvPr>
            <p:cNvSpPr txBox="1"/>
            <p:nvPr/>
          </p:nvSpPr>
          <p:spPr>
            <a:xfrm>
              <a:off x="10241403" y="1676477"/>
              <a:ext cx="8612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European Space Agency</a:t>
              </a:r>
            </a:p>
          </p:txBody>
        </p:sp>
        <p:pic>
          <p:nvPicPr>
            <p:cNvPr id="1044" name="Picture 20">
              <a:extLst>
                <a:ext uri="{FF2B5EF4-FFF2-40B4-BE49-F238E27FC236}">
                  <a16:creationId xmlns:a16="http://schemas.microsoft.com/office/drawing/2014/main" id="{2BE646C2-4E98-F688-6B22-C8E1F8FE64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13608" y="1280483"/>
              <a:ext cx="1116858" cy="4343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4113" name="Connector: Elbow 4112">
              <a:extLst>
                <a:ext uri="{FF2B5EF4-FFF2-40B4-BE49-F238E27FC236}">
                  <a16:creationId xmlns:a16="http://schemas.microsoft.com/office/drawing/2014/main" id="{1FF487FE-3437-7E5E-6264-84D50F1F89B5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584368" y="422762"/>
              <a:ext cx="399280" cy="3552969"/>
            </a:xfrm>
            <a:prstGeom prst="bentConnector3">
              <a:avLst>
                <a:gd name="adj1" fmla="val 21340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E0886EFE-35DC-3A1A-B6D7-DCB04E86D23B}"/>
              </a:ext>
            </a:extLst>
          </p:cNvPr>
          <p:cNvGrpSpPr/>
          <p:nvPr/>
        </p:nvGrpSpPr>
        <p:grpSpPr>
          <a:xfrm>
            <a:off x="5294532" y="838152"/>
            <a:ext cx="4660867" cy="1228724"/>
            <a:chOff x="5294532" y="1173432"/>
            <a:chExt cx="4660867" cy="1228724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317B68A-6294-DCE0-DF2C-FC83CFBA7A9D}"/>
                </a:ext>
              </a:extLst>
            </p:cNvPr>
            <p:cNvGrpSpPr/>
            <p:nvPr/>
          </p:nvGrpSpPr>
          <p:grpSpPr>
            <a:xfrm>
              <a:off x="8142724" y="1173432"/>
              <a:ext cx="1812675" cy="496280"/>
              <a:chOff x="8356603" y="1237319"/>
              <a:chExt cx="2147300" cy="587894"/>
            </a:xfrm>
          </p:grpSpPr>
          <p:pic>
            <p:nvPicPr>
              <p:cNvPr id="15" name="Picture 22" descr="French Space Agency CNES Data Center reaches world ranking on IO500 -  High-Performance Computing News Analysis | insideHPC">
                <a:extLst>
                  <a:ext uri="{FF2B5EF4-FFF2-40B4-BE49-F238E27FC236}">
                    <a16:creationId xmlns:a16="http://schemas.microsoft.com/office/drawing/2014/main" id="{804E9274-FA71-77B7-BA4A-A6445DF54FB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" t="33595" r="80065" b="40802"/>
              <a:stretch/>
            </p:blipFill>
            <p:spPr bwMode="auto">
              <a:xfrm>
                <a:off x="8356603" y="1237319"/>
                <a:ext cx="457200" cy="58716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46" name="Picture 22" descr="French Space Agency CNES Data Center reaches world ranking on IO500 -  High-Performance Computing News Analysis | insideHPC">
                <a:extLst>
                  <a:ext uri="{FF2B5EF4-FFF2-40B4-BE49-F238E27FC236}">
                    <a16:creationId xmlns:a16="http://schemas.microsoft.com/office/drawing/2014/main" id="{6945C0F5-D786-9754-7E95-F0451A9DD5F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174" t="33595" r="5226" b="40802"/>
              <a:stretch/>
            </p:blipFill>
            <p:spPr bwMode="auto">
              <a:xfrm>
                <a:off x="8815807" y="1238049"/>
                <a:ext cx="1688096" cy="58716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097" name="TextBox 4096">
              <a:extLst>
                <a:ext uri="{FF2B5EF4-FFF2-40B4-BE49-F238E27FC236}">
                  <a16:creationId xmlns:a16="http://schemas.microsoft.com/office/drawing/2014/main" id="{B6DA9584-B047-57D7-B135-EBA20156A14A}"/>
                </a:ext>
              </a:extLst>
            </p:cNvPr>
            <p:cNvSpPr txBox="1"/>
            <p:nvPr/>
          </p:nvSpPr>
          <p:spPr>
            <a:xfrm>
              <a:off x="8226681" y="1675375"/>
              <a:ext cx="12313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National Centre for Space Studies, France</a:t>
              </a: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80BFE65-FB33-966B-179A-E1F1DD15F1D4}"/>
                </a:ext>
              </a:extLst>
            </p:cNvPr>
            <p:cNvGrpSpPr/>
            <p:nvPr/>
          </p:nvGrpSpPr>
          <p:grpSpPr>
            <a:xfrm>
              <a:off x="6385237" y="1287467"/>
              <a:ext cx="1643685" cy="410008"/>
              <a:chOff x="5736051" y="1217580"/>
              <a:chExt cx="1905399" cy="475291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8353EA85-D384-2156-72B9-BE4BFEBD8CD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-1" r="62205"/>
              <a:stretch/>
            </p:blipFill>
            <p:spPr>
              <a:xfrm>
                <a:off x="5736051" y="1219289"/>
                <a:ext cx="548640" cy="473582"/>
              </a:xfrm>
              <a:prstGeom prst="rect">
                <a:avLst/>
              </a:prstGeom>
            </p:spPr>
          </p:pic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AED9324F-B93D-9566-6E3F-9DE949E7120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37796" r="-37796"/>
              <a:stretch/>
            </p:blipFill>
            <p:spPr>
              <a:xfrm>
                <a:off x="6189854" y="1217580"/>
                <a:ext cx="1451596" cy="473582"/>
              </a:xfrm>
              <a:prstGeom prst="rect">
                <a:avLst/>
              </a:prstGeom>
            </p:spPr>
          </p:pic>
        </p:grp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64695BC-7178-86DC-6C40-EFDD93FC7CBA}"/>
                </a:ext>
              </a:extLst>
            </p:cNvPr>
            <p:cNvSpPr txBox="1"/>
            <p:nvPr/>
          </p:nvSpPr>
          <p:spPr>
            <a:xfrm>
              <a:off x="6192242" y="1678837"/>
              <a:ext cx="16398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National Oceanic and Atmospheric Administration, US</a:t>
              </a:r>
            </a:p>
          </p:txBody>
        </p:sp>
        <p:cxnSp>
          <p:nvCxnSpPr>
            <p:cNvPr id="4127" name="Connector: Elbow 4126">
              <a:extLst>
                <a:ext uri="{FF2B5EF4-FFF2-40B4-BE49-F238E27FC236}">
                  <a16:creationId xmlns:a16="http://schemas.microsoft.com/office/drawing/2014/main" id="{D01887B3-C750-D461-2B4E-FE0A4B7D4914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6963757" y="345524"/>
              <a:ext cx="204106" cy="3542556"/>
            </a:xfrm>
            <a:prstGeom prst="bentConnector2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31" name="Connector: Elbow 4130">
              <a:extLst>
                <a:ext uri="{FF2B5EF4-FFF2-40B4-BE49-F238E27FC236}">
                  <a16:creationId xmlns:a16="http://schemas.microsoft.com/office/drawing/2014/main" id="{A30A1034-8D23-5B19-B813-F3A5E4021CB4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7876640" y="1145223"/>
              <a:ext cx="87615" cy="1831949"/>
            </a:xfrm>
            <a:prstGeom prst="bentConnector2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52" name="Straight Connector 4151">
              <a:extLst>
                <a:ext uri="{FF2B5EF4-FFF2-40B4-BE49-F238E27FC236}">
                  <a16:creationId xmlns:a16="http://schemas.microsoft.com/office/drawing/2014/main" id="{EB3E8B12-3F55-1752-2239-567D774B383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839403" y="2009595"/>
              <a:ext cx="0" cy="285535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59" name="Straight Connector 4158">
              <a:extLst>
                <a:ext uri="{FF2B5EF4-FFF2-40B4-BE49-F238E27FC236}">
                  <a16:creationId xmlns:a16="http://schemas.microsoft.com/office/drawing/2014/main" id="{EDEFA0FC-9DFF-E055-6C9F-DC36A5E996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839772" y="2339979"/>
              <a:ext cx="0" cy="62177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173" name="TextBox 4172">
            <a:extLst>
              <a:ext uri="{FF2B5EF4-FFF2-40B4-BE49-F238E27FC236}">
                <a16:creationId xmlns:a16="http://schemas.microsoft.com/office/drawing/2014/main" id="{AE5C4686-7F6B-E609-E46E-0938CAA2DB57}"/>
              </a:ext>
            </a:extLst>
          </p:cNvPr>
          <p:cNvSpPr txBox="1"/>
          <p:nvPr/>
        </p:nvSpPr>
        <p:spPr>
          <a:xfrm>
            <a:off x="7873488" y="2845110"/>
            <a:ext cx="2762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Not available for all locations</a:t>
            </a:r>
          </a:p>
        </p:txBody>
      </p:sp>
      <p:sp>
        <p:nvSpPr>
          <p:cNvPr id="4179" name="TextBox 4178">
            <a:extLst>
              <a:ext uri="{FF2B5EF4-FFF2-40B4-BE49-F238E27FC236}">
                <a16:creationId xmlns:a16="http://schemas.microsoft.com/office/drawing/2014/main" id="{2454BDDC-A986-7827-8B21-59302ED210B7}"/>
              </a:ext>
            </a:extLst>
          </p:cNvPr>
          <p:cNvSpPr txBox="1"/>
          <p:nvPr/>
        </p:nvSpPr>
        <p:spPr>
          <a:xfrm>
            <a:off x="618888" y="2833861"/>
            <a:ext cx="2139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Limitation: </a:t>
            </a:r>
            <a:r>
              <a:rPr lang="en-US" sz="12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No info underwater</a:t>
            </a:r>
          </a:p>
        </p:txBody>
      </p:sp>
      <p:sp>
        <p:nvSpPr>
          <p:cNvPr id="4180" name="TextBox 4179">
            <a:extLst>
              <a:ext uri="{FF2B5EF4-FFF2-40B4-BE49-F238E27FC236}">
                <a16:creationId xmlns:a16="http://schemas.microsoft.com/office/drawing/2014/main" id="{4684A2AA-F5D0-B8EA-5F3E-11139320F60B}"/>
              </a:ext>
            </a:extLst>
          </p:cNvPr>
          <p:cNvSpPr txBox="1"/>
          <p:nvPr/>
        </p:nvSpPr>
        <p:spPr>
          <a:xfrm>
            <a:off x="2881729" y="2842801"/>
            <a:ext cx="10110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Cloud cover</a:t>
            </a:r>
          </a:p>
        </p:txBody>
      </p:sp>
      <p:sp>
        <p:nvSpPr>
          <p:cNvPr id="4183" name="TextBox 4182">
            <a:extLst>
              <a:ext uri="{FF2B5EF4-FFF2-40B4-BE49-F238E27FC236}">
                <a16:creationId xmlns:a16="http://schemas.microsoft.com/office/drawing/2014/main" id="{28D97B7A-4F2C-B615-1306-75D83204C26F}"/>
              </a:ext>
            </a:extLst>
          </p:cNvPr>
          <p:cNvSpPr txBox="1"/>
          <p:nvPr/>
        </p:nvSpPr>
        <p:spPr>
          <a:xfrm>
            <a:off x="4762431" y="2835116"/>
            <a:ext cx="11337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Coarse, cloud</a:t>
            </a:r>
          </a:p>
        </p:txBody>
      </p:sp>
      <p:sp>
        <p:nvSpPr>
          <p:cNvPr id="4184" name="TextBox 4183">
            <a:extLst>
              <a:ext uri="{FF2B5EF4-FFF2-40B4-BE49-F238E27FC236}">
                <a16:creationId xmlns:a16="http://schemas.microsoft.com/office/drawing/2014/main" id="{F3B8C9BD-F0E9-7EF8-8464-5DA70E30EDB3}"/>
              </a:ext>
            </a:extLst>
          </p:cNvPr>
          <p:cNvSpPr txBox="1"/>
          <p:nvPr/>
        </p:nvSpPr>
        <p:spPr>
          <a:xfrm>
            <a:off x="5986803" y="2844594"/>
            <a:ext cx="10110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2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Short period</a:t>
            </a:r>
            <a:endParaRPr lang="en-US" sz="12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88B5213-43AB-1F8E-3E81-A7BB214AE6F9}"/>
              </a:ext>
            </a:extLst>
          </p:cNvPr>
          <p:cNvCxnSpPr>
            <a:cxnSpLocks/>
          </p:cNvCxnSpPr>
          <p:nvPr/>
        </p:nvCxnSpPr>
        <p:spPr>
          <a:xfrm flipV="1">
            <a:off x="10665891" y="1685764"/>
            <a:ext cx="0" cy="373213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26" name="TextBox 4125">
            <a:extLst>
              <a:ext uri="{FF2B5EF4-FFF2-40B4-BE49-F238E27FC236}">
                <a16:creationId xmlns:a16="http://schemas.microsoft.com/office/drawing/2014/main" id="{11E5092F-56C1-951B-289E-A63C20EF5712}"/>
              </a:ext>
            </a:extLst>
          </p:cNvPr>
          <p:cNvSpPr txBox="1"/>
          <p:nvPr/>
        </p:nvSpPr>
        <p:spPr>
          <a:xfrm>
            <a:off x="497040" y="3554435"/>
            <a:ext cx="22920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→ </a:t>
            </a:r>
            <a:r>
              <a:rPr lang="sv-SE" sz="12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Topography of catchment, river, and reservoir</a:t>
            </a:r>
            <a:endParaRPr lang="en-US" sz="12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128" name="TextBox 4127">
            <a:extLst>
              <a:ext uri="{FF2B5EF4-FFF2-40B4-BE49-F238E27FC236}">
                <a16:creationId xmlns:a16="http://schemas.microsoft.com/office/drawing/2014/main" id="{38FD5C84-AA50-668D-66AF-CCC503820C5B}"/>
              </a:ext>
            </a:extLst>
          </p:cNvPr>
          <p:cNvSpPr txBox="1"/>
          <p:nvPr/>
        </p:nvSpPr>
        <p:spPr>
          <a:xfrm>
            <a:off x="3417465" y="3434396"/>
            <a:ext cx="2702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→ </a:t>
            </a:r>
            <a:r>
              <a:rPr lang="sv-SE" sz="12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River width, reservoir extent,</a:t>
            </a:r>
          </a:p>
          <a:p>
            <a:pPr algn="ctr"/>
            <a:r>
              <a:rPr lang="sv-SE" sz="12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flood map, lan duse map</a:t>
            </a:r>
            <a:endParaRPr lang="en-US" sz="12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129" name="TextBox 4128">
            <a:extLst>
              <a:ext uri="{FF2B5EF4-FFF2-40B4-BE49-F238E27FC236}">
                <a16:creationId xmlns:a16="http://schemas.microsoft.com/office/drawing/2014/main" id="{928C9AA8-8BA7-F21A-5361-BEC9EAB296E9}"/>
              </a:ext>
            </a:extLst>
          </p:cNvPr>
          <p:cNvSpPr txBox="1"/>
          <p:nvPr/>
        </p:nvSpPr>
        <p:spPr>
          <a:xfrm>
            <a:off x="8386732" y="3434437"/>
            <a:ext cx="1736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16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→ </a:t>
            </a:r>
            <a:r>
              <a:rPr lang="sv-SE" sz="12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River and reservoir</a:t>
            </a:r>
          </a:p>
          <a:p>
            <a:pPr algn="ctr"/>
            <a:r>
              <a:rPr lang="sv-SE" sz="12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water level</a:t>
            </a:r>
            <a:endParaRPr lang="en-US" sz="12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grpSp>
        <p:nvGrpSpPr>
          <p:cNvPr id="4130" name="Group 4129">
            <a:extLst>
              <a:ext uri="{FF2B5EF4-FFF2-40B4-BE49-F238E27FC236}">
                <a16:creationId xmlns:a16="http://schemas.microsoft.com/office/drawing/2014/main" id="{3F6A6DED-B0DD-A0F5-4C76-F29A69DC5D84}"/>
              </a:ext>
            </a:extLst>
          </p:cNvPr>
          <p:cNvGrpSpPr/>
          <p:nvPr/>
        </p:nvGrpSpPr>
        <p:grpSpPr>
          <a:xfrm>
            <a:off x="1468053" y="4341235"/>
            <a:ext cx="9201307" cy="2084068"/>
            <a:chOff x="568278" y="4177289"/>
            <a:chExt cx="9201307" cy="2084068"/>
          </a:xfrm>
        </p:grpSpPr>
        <p:grpSp>
          <p:nvGrpSpPr>
            <p:cNvPr id="4132" name="Group 4131">
              <a:extLst>
                <a:ext uri="{FF2B5EF4-FFF2-40B4-BE49-F238E27FC236}">
                  <a16:creationId xmlns:a16="http://schemas.microsoft.com/office/drawing/2014/main" id="{50F35DC9-875C-69C3-4375-F7BC58CE84F2}"/>
                </a:ext>
              </a:extLst>
            </p:cNvPr>
            <p:cNvGrpSpPr/>
            <p:nvPr/>
          </p:nvGrpSpPr>
          <p:grpSpPr>
            <a:xfrm>
              <a:off x="568278" y="4188655"/>
              <a:ext cx="1946594" cy="2072701"/>
              <a:chOff x="568278" y="4188655"/>
              <a:chExt cx="1946594" cy="2072701"/>
            </a:xfrm>
          </p:grpSpPr>
          <p:pic>
            <p:nvPicPr>
              <p:cNvPr id="4163" name="Picture 4162">
                <a:extLst>
                  <a:ext uri="{FF2B5EF4-FFF2-40B4-BE49-F238E27FC236}">
                    <a16:creationId xmlns:a16="http://schemas.microsoft.com/office/drawing/2014/main" id="{B25DC806-6732-04EA-95DB-C253F50E79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29750" y="4188655"/>
                <a:ext cx="1813382" cy="1822843"/>
              </a:xfrm>
              <a:prstGeom prst="rect">
                <a:avLst/>
              </a:prstGeom>
            </p:spPr>
          </p:pic>
          <p:sp>
            <p:nvSpPr>
              <p:cNvPr id="4164" name="TextBox 4163">
                <a:extLst>
                  <a:ext uri="{FF2B5EF4-FFF2-40B4-BE49-F238E27FC236}">
                    <a16:creationId xmlns:a16="http://schemas.microsoft.com/office/drawing/2014/main" id="{3136485C-70F3-5DAE-F9C7-69F4E6452FB6}"/>
                  </a:ext>
                </a:extLst>
              </p:cNvPr>
              <p:cNvSpPr txBox="1"/>
              <p:nvPr/>
            </p:nvSpPr>
            <p:spPr>
              <a:xfrm>
                <a:off x="568278" y="6015135"/>
                <a:ext cx="194659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SG" sz="1000" dirty="0" err="1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Xiaowan</a:t>
                </a:r>
                <a:r>
                  <a:rPr lang="en-SG" sz="1000" dirty="0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 reservoir, Mekong RB</a:t>
                </a:r>
                <a:endParaRPr lang="en-US" sz="10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133" name="Group 4132">
              <a:extLst>
                <a:ext uri="{FF2B5EF4-FFF2-40B4-BE49-F238E27FC236}">
                  <a16:creationId xmlns:a16="http://schemas.microsoft.com/office/drawing/2014/main" id="{7807AD74-34F1-3F92-A2C0-DE920C50E829}"/>
                </a:ext>
              </a:extLst>
            </p:cNvPr>
            <p:cNvGrpSpPr/>
            <p:nvPr/>
          </p:nvGrpSpPr>
          <p:grpSpPr>
            <a:xfrm>
              <a:off x="1227314" y="4190363"/>
              <a:ext cx="1840493" cy="444799"/>
              <a:chOff x="1227314" y="4190363"/>
              <a:chExt cx="1840493" cy="444799"/>
            </a:xfrm>
          </p:grpSpPr>
          <p:sp>
            <p:nvSpPr>
              <p:cNvPr id="4161" name="Rectangle 4160">
                <a:extLst>
                  <a:ext uri="{FF2B5EF4-FFF2-40B4-BE49-F238E27FC236}">
                    <a16:creationId xmlns:a16="http://schemas.microsoft.com/office/drawing/2014/main" id="{A2AA45AA-5D74-4DF6-51AC-3CE5072F49C2}"/>
                  </a:ext>
                </a:extLst>
              </p:cNvPr>
              <p:cNvSpPr/>
              <p:nvPr/>
            </p:nvSpPr>
            <p:spPr>
              <a:xfrm>
                <a:off x="1227314" y="4190363"/>
                <a:ext cx="450474" cy="444799"/>
              </a:xfrm>
              <a:prstGeom prst="rect">
                <a:avLst/>
              </a:prstGeom>
              <a:noFill/>
              <a:ln w="63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162" name="Straight Connector 4161">
                <a:extLst>
                  <a:ext uri="{FF2B5EF4-FFF2-40B4-BE49-F238E27FC236}">
                    <a16:creationId xmlns:a16="http://schemas.microsoft.com/office/drawing/2014/main" id="{230DA3E0-2C0A-E0E7-05FE-3686D8F211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82436" y="4417616"/>
                <a:ext cx="1385371" cy="0"/>
              </a:xfrm>
              <a:prstGeom prst="line">
                <a:avLst/>
              </a:prstGeom>
              <a:ln>
                <a:headEnd type="none"/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134" name="Group 4133">
              <a:extLst>
                <a:ext uri="{FF2B5EF4-FFF2-40B4-BE49-F238E27FC236}">
                  <a16:creationId xmlns:a16="http://schemas.microsoft.com/office/drawing/2014/main" id="{1F82EBF7-A5B0-F059-B18C-B7406697DF5E}"/>
                </a:ext>
              </a:extLst>
            </p:cNvPr>
            <p:cNvGrpSpPr/>
            <p:nvPr/>
          </p:nvGrpSpPr>
          <p:grpSpPr>
            <a:xfrm>
              <a:off x="3067807" y="4177289"/>
              <a:ext cx="6701778" cy="2084068"/>
              <a:chOff x="3067807" y="4177289"/>
              <a:chExt cx="6701778" cy="2084068"/>
            </a:xfrm>
          </p:grpSpPr>
          <p:grpSp>
            <p:nvGrpSpPr>
              <p:cNvPr id="4135" name="Group 4134">
                <a:extLst>
                  <a:ext uri="{FF2B5EF4-FFF2-40B4-BE49-F238E27FC236}">
                    <a16:creationId xmlns:a16="http://schemas.microsoft.com/office/drawing/2014/main" id="{7194F36F-8E25-A7A3-3F2F-7BBFFBE1C53A}"/>
                  </a:ext>
                </a:extLst>
              </p:cNvPr>
              <p:cNvGrpSpPr/>
              <p:nvPr/>
            </p:nvGrpSpPr>
            <p:grpSpPr>
              <a:xfrm>
                <a:off x="3067807" y="4177289"/>
                <a:ext cx="6701778" cy="2084068"/>
                <a:chOff x="3067807" y="4177289"/>
                <a:chExt cx="6701778" cy="2084068"/>
              </a:xfrm>
            </p:grpSpPr>
            <p:grpSp>
              <p:nvGrpSpPr>
                <p:cNvPr id="4140" name="Group 4139">
                  <a:extLst>
                    <a:ext uri="{FF2B5EF4-FFF2-40B4-BE49-F238E27FC236}">
                      <a16:creationId xmlns:a16="http://schemas.microsoft.com/office/drawing/2014/main" id="{5972FF20-D473-7776-3A77-CB2DABEE969D}"/>
                    </a:ext>
                  </a:extLst>
                </p:cNvPr>
                <p:cNvGrpSpPr/>
                <p:nvPr/>
              </p:nvGrpSpPr>
              <p:grpSpPr>
                <a:xfrm>
                  <a:off x="3067807" y="4177289"/>
                  <a:ext cx="6701778" cy="2084068"/>
                  <a:chOff x="3067807" y="4177289"/>
                  <a:chExt cx="6701778" cy="2084068"/>
                </a:xfrm>
              </p:grpSpPr>
              <p:grpSp>
                <p:nvGrpSpPr>
                  <p:cNvPr id="4144" name="Group 4143">
                    <a:extLst>
                      <a:ext uri="{FF2B5EF4-FFF2-40B4-BE49-F238E27FC236}">
                        <a16:creationId xmlns:a16="http://schemas.microsoft.com/office/drawing/2014/main" id="{C91499D8-875B-DBFA-EDC9-19C5C98BBECF}"/>
                      </a:ext>
                    </a:extLst>
                  </p:cNvPr>
                  <p:cNvGrpSpPr/>
                  <p:nvPr/>
                </p:nvGrpSpPr>
                <p:grpSpPr>
                  <a:xfrm>
                    <a:off x="3067807" y="4177289"/>
                    <a:ext cx="6701778" cy="2084068"/>
                    <a:chOff x="3401182" y="4177289"/>
                    <a:chExt cx="6701778" cy="2084068"/>
                  </a:xfrm>
                </p:grpSpPr>
                <p:pic>
                  <p:nvPicPr>
                    <p:cNvPr id="4149" name="Picture 4148">
                      <a:extLst>
                        <a:ext uri="{FF2B5EF4-FFF2-40B4-BE49-F238E27FC236}">
                          <a16:creationId xmlns:a16="http://schemas.microsoft.com/office/drawing/2014/main" id="{3ADE91D4-71B9-3683-F06A-A62BE504F183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10"/>
                    <a:stretch>
                      <a:fillRect/>
                    </a:stretch>
                  </p:blipFill>
                  <p:spPr>
                    <a:xfrm>
                      <a:off x="5837953" y="4177289"/>
                      <a:ext cx="1830527" cy="1830527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4153" name="Picture 4152">
                      <a:extLst>
                        <a:ext uri="{FF2B5EF4-FFF2-40B4-BE49-F238E27FC236}">
                          <a16:creationId xmlns:a16="http://schemas.microsoft.com/office/drawing/2014/main" id="{AD9CA4E9-CEF4-A438-BA84-0FBB9426FF40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11"/>
                    <a:stretch>
                      <a:fillRect/>
                    </a:stretch>
                  </p:blipFill>
                  <p:spPr>
                    <a:xfrm>
                      <a:off x="8272432" y="4188655"/>
                      <a:ext cx="1830528" cy="18337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4154" name="Picture 4153">
                      <a:extLst>
                        <a:ext uri="{FF2B5EF4-FFF2-40B4-BE49-F238E27FC236}">
                          <a16:creationId xmlns:a16="http://schemas.microsoft.com/office/drawing/2014/main" id="{5B6D8DB9-B79B-76FB-97D2-9AA60C55CE55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12"/>
                    <a:stretch>
                      <a:fillRect/>
                    </a:stretch>
                  </p:blipFill>
                  <p:spPr>
                    <a:xfrm>
                      <a:off x="7725825" y="5098702"/>
                      <a:ext cx="482552" cy="965103"/>
                    </a:xfrm>
                    <a:prstGeom prst="rect">
                      <a:avLst/>
                    </a:prstGeom>
                  </p:spPr>
                </p:pic>
                <p:grpSp>
                  <p:nvGrpSpPr>
                    <p:cNvPr id="4155" name="Group 4154">
                      <a:extLst>
                        <a:ext uri="{FF2B5EF4-FFF2-40B4-BE49-F238E27FC236}">
                          <a16:creationId xmlns:a16="http://schemas.microsoft.com/office/drawing/2014/main" id="{C9096AD7-D6FC-BFC7-08F5-A35DFA7714D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401182" y="4196339"/>
                      <a:ext cx="1841029" cy="2065018"/>
                      <a:chOff x="3401182" y="4196339"/>
                      <a:chExt cx="1841029" cy="2065018"/>
                    </a:xfrm>
                  </p:grpSpPr>
                  <p:pic>
                    <p:nvPicPr>
                      <p:cNvPr id="4157" name="Picture 4156">
                        <a:extLst>
                          <a:ext uri="{FF2B5EF4-FFF2-40B4-BE49-F238E27FC236}">
                            <a16:creationId xmlns:a16="http://schemas.microsoft.com/office/drawing/2014/main" id="{08ACABBF-83CA-CDD4-CB2C-C3533CC726BC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402635" y="4196339"/>
                        <a:ext cx="1813382" cy="1816525"/>
                      </a:xfrm>
                      <a:prstGeom prst="rect">
                        <a:avLst/>
                      </a:prstGeom>
                    </p:spPr>
                  </p:pic>
                  <p:sp>
                    <p:nvSpPr>
                      <p:cNvPr id="4160" name="TextBox 4159">
                        <a:extLst>
                          <a:ext uri="{FF2B5EF4-FFF2-40B4-BE49-F238E27FC236}">
                            <a16:creationId xmlns:a16="http://schemas.microsoft.com/office/drawing/2014/main" id="{D69C5627-4B66-9D26-D7B4-1FF85950B1FB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401182" y="6015136"/>
                        <a:ext cx="1841029" cy="24622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en-SG" sz="1000" dirty="0">
                            <a:latin typeface="Arial" panose="020B0604020202020204" pitchFamily="34" charset="0"/>
                            <a:ea typeface="Open Sans" panose="020B0606030504020204" pitchFamily="34" charset="0"/>
                            <a:cs typeface="Arial" panose="020B0604020202020204" pitchFamily="34" charset="0"/>
                          </a:rPr>
                          <a:t>SRTM grid</a:t>
                        </a:r>
                        <a:endParaRPr lang="en-US" sz="1000" dirty="0"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4156" name="TextBox 4155">
                      <a:extLst>
                        <a:ext uri="{FF2B5EF4-FFF2-40B4-BE49-F238E27FC236}">
                          <a16:creationId xmlns:a16="http://schemas.microsoft.com/office/drawing/2014/main" id="{AFAD8428-BFB1-6C22-2011-5DA461DE1F6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836501" y="6011551"/>
                      <a:ext cx="1830527" cy="24622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n-SG" sz="1000" dirty="0">
                          <a:latin typeface="Arial" panose="020B0604020202020204" pitchFamily="34" charset="0"/>
                          <a:ea typeface="Open Sans" panose="020B0606030504020204" pitchFamily="34" charset="0"/>
                          <a:cs typeface="Arial" panose="020B0604020202020204" pitchFamily="34" charset="0"/>
                        </a:rPr>
                        <a:t>A tile of SRTM DEM</a:t>
                      </a:r>
                      <a:endParaRPr lang="en-US" sz="1000" dirty="0">
                        <a:latin typeface="Arial" panose="020B0604020202020204" pitchFamily="34" charset="0"/>
                        <a:ea typeface="Open Sans" panose="020B0606030504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4147" name="Rectangle 4146">
                    <a:extLst>
                      <a:ext uri="{FF2B5EF4-FFF2-40B4-BE49-F238E27FC236}">
                        <a16:creationId xmlns:a16="http://schemas.microsoft.com/office/drawing/2014/main" id="{DC4A048C-B219-AF33-6E94-0B686F7C7932}"/>
                      </a:ext>
                    </a:extLst>
                  </p:cNvPr>
                  <p:cNvSpPr/>
                  <p:nvPr/>
                </p:nvSpPr>
                <p:spPr>
                  <a:xfrm>
                    <a:off x="3964775" y="5565342"/>
                    <a:ext cx="229176" cy="226289"/>
                  </a:xfrm>
                  <a:prstGeom prst="rect">
                    <a:avLst/>
                  </a:prstGeom>
                  <a:noFill/>
                  <a:ln w="6350"/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4148" name="Straight Connector 4147">
                    <a:extLst>
                      <a:ext uri="{FF2B5EF4-FFF2-40B4-BE49-F238E27FC236}">
                        <a16:creationId xmlns:a16="http://schemas.microsoft.com/office/drawing/2014/main" id="{6DDFEBFE-901C-D477-0D8E-68D906F5B5C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193951" y="5675661"/>
                    <a:ext cx="1291511" cy="0"/>
                  </a:xfrm>
                  <a:prstGeom prst="line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142" name="Rectangle 4141">
                  <a:extLst>
                    <a:ext uri="{FF2B5EF4-FFF2-40B4-BE49-F238E27FC236}">
                      <a16:creationId xmlns:a16="http://schemas.microsoft.com/office/drawing/2014/main" id="{33C54CEB-D2D4-D3B0-E53B-417708F168E2}"/>
                    </a:ext>
                  </a:extLst>
                </p:cNvPr>
                <p:cNvSpPr/>
                <p:nvPr/>
              </p:nvSpPr>
              <p:spPr>
                <a:xfrm flipH="1" flipV="1">
                  <a:off x="5545971" y="4641212"/>
                  <a:ext cx="45719" cy="45719"/>
                </a:xfrm>
                <a:prstGeom prst="rect">
                  <a:avLst/>
                </a:prstGeom>
                <a:noFill/>
                <a:ln w="635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4143" name="Straight Connector 4142">
                  <a:extLst>
                    <a:ext uri="{FF2B5EF4-FFF2-40B4-BE49-F238E27FC236}">
                      <a16:creationId xmlns:a16="http://schemas.microsoft.com/office/drawing/2014/main" id="{F954D2E4-F829-9951-8B80-092DD909AF0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90502" y="4664071"/>
                  <a:ext cx="2346145" cy="0"/>
                </a:xfrm>
                <a:prstGeom prst="line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136" name="Straight Connector 4135">
                <a:extLst>
                  <a:ext uri="{FF2B5EF4-FFF2-40B4-BE49-F238E27FC236}">
                    <a16:creationId xmlns:a16="http://schemas.microsoft.com/office/drawing/2014/main" id="{5B6E7D61-D860-BD8F-7737-96F20DA212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17606" y="5409708"/>
                <a:ext cx="308920" cy="0"/>
              </a:xfrm>
              <a:prstGeom prst="line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137" name="Straight Connector 4136">
                <a:extLst>
                  <a:ext uri="{FF2B5EF4-FFF2-40B4-BE49-F238E27FC236}">
                    <a16:creationId xmlns:a16="http://schemas.microsoft.com/office/drawing/2014/main" id="{27ECEF41-ECFE-DCCE-0D27-0762B10ECBE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675029" y="5409708"/>
                <a:ext cx="338790" cy="0"/>
              </a:xfrm>
              <a:prstGeom prst="line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138" name="Straight Connector 4137">
                <a:extLst>
                  <a:ext uri="{FF2B5EF4-FFF2-40B4-BE49-F238E27FC236}">
                    <a16:creationId xmlns:a16="http://schemas.microsoft.com/office/drawing/2014/main" id="{16DEC47A-C03B-B439-B879-8475D2E3B3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95643" y="5409708"/>
                <a:ext cx="240501" cy="0"/>
              </a:xfrm>
              <a:prstGeom prst="line">
                <a:avLst/>
              </a:prstGeom>
              <a:ln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139" name="TextBox 4138">
                <a:extLst>
                  <a:ext uri="{FF2B5EF4-FFF2-40B4-BE49-F238E27FC236}">
                    <a16:creationId xmlns:a16="http://schemas.microsoft.com/office/drawing/2014/main" id="{0BD3F6D1-ACC6-CCD3-E7D0-A785FDEEF56B}"/>
                  </a:ext>
                </a:extLst>
              </p:cNvPr>
              <p:cNvSpPr txBox="1"/>
              <p:nvPr/>
            </p:nvSpPr>
            <p:spPr>
              <a:xfrm>
                <a:off x="8202238" y="5192731"/>
                <a:ext cx="796213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SG" sz="800" dirty="0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30 m</a:t>
                </a:r>
                <a:endParaRPr lang="en-US" sz="8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182" name="Rectangle 4181">
            <a:extLst>
              <a:ext uri="{FF2B5EF4-FFF2-40B4-BE49-F238E27FC236}">
                <a16:creationId xmlns:a16="http://schemas.microsoft.com/office/drawing/2014/main" id="{85D0EA92-6CD2-EC49-4834-702EE6332BEE}"/>
              </a:ext>
            </a:extLst>
          </p:cNvPr>
          <p:cNvSpPr/>
          <p:nvPr/>
        </p:nvSpPr>
        <p:spPr>
          <a:xfrm>
            <a:off x="1468053" y="4269425"/>
            <a:ext cx="9255894" cy="2159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90" name="Group 4189">
            <a:extLst>
              <a:ext uri="{FF2B5EF4-FFF2-40B4-BE49-F238E27FC236}">
                <a16:creationId xmlns:a16="http://schemas.microsoft.com/office/drawing/2014/main" id="{FF0A5FF9-1C0E-7CFA-FDB1-0E12D0026F22}"/>
              </a:ext>
            </a:extLst>
          </p:cNvPr>
          <p:cNvGrpSpPr/>
          <p:nvPr/>
        </p:nvGrpSpPr>
        <p:grpSpPr>
          <a:xfrm>
            <a:off x="1468053" y="4340607"/>
            <a:ext cx="9201025" cy="2084393"/>
            <a:chOff x="566141" y="4179480"/>
            <a:chExt cx="9201025" cy="2084393"/>
          </a:xfrm>
        </p:grpSpPr>
        <p:pic>
          <p:nvPicPr>
            <p:cNvPr id="4192" name="Picture 4191">
              <a:extLst>
                <a:ext uri="{FF2B5EF4-FFF2-40B4-BE49-F238E27FC236}">
                  <a16:creationId xmlns:a16="http://schemas.microsoft.com/office/drawing/2014/main" id="{5093276B-C8CB-50FE-C20F-DB77760C0AE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937817" y="4179480"/>
              <a:ext cx="1829349" cy="1829349"/>
            </a:xfrm>
            <a:prstGeom prst="rect">
              <a:avLst/>
            </a:prstGeom>
          </p:spPr>
        </p:pic>
        <p:pic>
          <p:nvPicPr>
            <p:cNvPr id="4193" name="Picture 4192">
              <a:extLst>
                <a:ext uri="{FF2B5EF4-FFF2-40B4-BE49-F238E27FC236}">
                  <a16:creationId xmlns:a16="http://schemas.microsoft.com/office/drawing/2014/main" id="{76CF9D79-45D8-3208-9C6C-8F2446982F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5508118" y="4184065"/>
              <a:ext cx="1830527" cy="1830527"/>
            </a:xfrm>
            <a:prstGeom prst="rect">
              <a:avLst/>
            </a:prstGeom>
          </p:spPr>
        </p:pic>
        <p:pic>
          <p:nvPicPr>
            <p:cNvPr id="4194" name="Picture 4193">
              <a:extLst>
                <a:ext uri="{FF2B5EF4-FFF2-40B4-BE49-F238E27FC236}">
                  <a16:creationId xmlns:a16="http://schemas.microsoft.com/office/drawing/2014/main" id="{6B467A1B-0A05-2BE7-4A52-0395D88202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3069142" y="4195382"/>
              <a:ext cx="1826184" cy="1829349"/>
            </a:xfrm>
            <a:prstGeom prst="rect">
              <a:avLst/>
            </a:prstGeom>
          </p:spPr>
        </p:pic>
        <p:grpSp>
          <p:nvGrpSpPr>
            <p:cNvPr id="4195" name="Group 4194">
              <a:extLst>
                <a:ext uri="{FF2B5EF4-FFF2-40B4-BE49-F238E27FC236}">
                  <a16:creationId xmlns:a16="http://schemas.microsoft.com/office/drawing/2014/main" id="{0DE39208-B59A-755A-913B-9D1466AC590B}"/>
                </a:ext>
              </a:extLst>
            </p:cNvPr>
            <p:cNvGrpSpPr/>
            <p:nvPr/>
          </p:nvGrpSpPr>
          <p:grpSpPr>
            <a:xfrm>
              <a:off x="566141" y="4188655"/>
              <a:ext cx="1937915" cy="2072968"/>
              <a:chOff x="566141" y="4188655"/>
              <a:chExt cx="1937915" cy="2072968"/>
            </a:xfrm>
          </p:grpSpPr>
          <p:pic>
            <p:nvPicPr>
              <p:cNvPr id="4217" name="Picture 4216">
                <a:extLst>
                  <a:ext uri="{FF2B5EF4-FFF2-40B4-BE49-F238E27FC236}">
                    <a16:creationId xmlns:a16="http://schemas.microsoft.com/office/drawing/2014/main" id="{7D1E2407-8CB5-5B43-7AFC-860A6E39BE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29750" y="4188655"/>
                <a:ext cx="1813382" cy="1822843"/>
              </a:xfrm>
              <a:prstGeom prst="rect">
                <a:avLst/>
              </a:prstGeom>
            </p:spPr>
          </p:pic>
          <p:sp>
            <p:nvSpPr>
              <p:cNvPr id="4219" name="TextBox 4218">
                <a:extLst>
                  <a:ext uri="{FF2B5EF4-FFF2-40B4-BE49-F238E27FC236}">
                    <a16:creationId xmlns:a16="http://schemas.microsoft.com/office/drawing/2014/main" id="{437373BE-20EF-43D2-B0F2-2AE112702195}"/>
                  </a:ext>
                </a:extLst>
              </p:cNvPr>
              <p:cNvSpPr txBox="1"/>
              <p:nvPr/>
            </p:nvSpPr>
            <p:spPr>
              <a:xfrm>
                <a:off x="566141" y="6015402"/>
                <a:ext cx="193791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SG" sz="1000" dirty="0" err="1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Xiaowan</a:t>
                </a:r>
                <a:r>
                  <a:rPr lang="en-SG" sz="1000" dirty="0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 reservoir, Mekong RB</a:t>
                </a:r>
                <a:endParaRPr lang="en-US" sz="10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196" name="Group 4195">
              <a:extLst>
                <a:ext uri="{FF2B5EF4-FFF2-40B4-BE49-F238E27FC236}">
                  <a16:creationId xmlns:a16="http://schemas.microsoft.com/office/drawing/2014/main" id="{7ED5E256-2391-6810-48E8-0ED3A2406A1C}"/>
                </a:ext>
              </a:extLst>
            </p:cNvPr>
            <p:cNvGrpSpPr/>
            <p:nvPr/>
          </p:nvGrpSpPr>
          <p:grpSpPr>
            <a:xfrm>
              <a:off x="1227314" y="4190363"/>
              <a:ext cx="1838356" cy="444799"/>
              <a:chOff x="1227314" y="4190363"/>
              <a:chExt cx="1838356" cy="444799"/>
            </a:xfrm>
          </p:grpSpPr>
          <p:sp>
            <p:nvSpPr>
              <p:cNvPr id="4215" name="Rectangle 4214">
                <a:extLst>
                  <a:ext uri="{FF2B5EF4-FFF2-40B4-BE49-F238E27FC236}">
                    <a16:creationId xmlns:a16="http://schemas.microsoft.com/office/drawing/2014/main" id="{5A0B7EEB-C99C-5DA2-AA5A-39095BE275F6}"/>
                  </a:ext>
                </a:extLst>
              </p:cNvPr>
              <p:cNvSpPr/>
              <p:nvPr/>
            </p:nvSpPr>
            <p:spPr>
              <a:xfrm>
                <a:off x="1227314" y="4190363"/>
                <a:ext cx="450474" cy="444799"/>
              </a:xfrm>
              <a:prstGeom prst="rect">
                <a:avLst/>
              </a:prstGeom>
              <a:noFill/>
              <a:ln w="63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216" name="Straight Connector 4215">
                <a:extLst>
                  <a:ext uri="{FF2B5EF4-FFF2-40B4-BE49-F238E27FC236}">
                    <a16:creationId xmlns:a16="http://schemas.microsoft.com/office/drawing/2014/main" id="{FB0EA043-C1F2-019B-B5D8-EEA1AB8655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82436" y="4417616"/>
                <a:ext cx="1383234" cy="0"/>
              </a:xfrm>
              <a:prstGeom prst="line">
                <a:avLst/>
              </a:prstGeom>
              <a:ln>
                <a:headEnd type="none"/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4197" name="TextBox 4196">
              <a:extLst>
                <a:ext uri="{FF2B5EF4-FFF2-40B4-BE49-F238E27FC236}">
                  <a16:creationId xmlns:a16="http://schemas.microsoft.com/office/drawing/2014/main" id="{95C07E4C-717B-5E1C-E8EC-D411A24FF773}"/>
                </a:ext>
              </a:extLst>
            </p:cNvPr>
            <p:cNvSpPr txBox="1"/>
            <p:nvPr/>
          </p:nvSpPr>
          <p:spPr>
            <a:xfrm>
              <a:off x="3069142" y="6015403"/>
              <a:ext cx="184102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SG" sz="10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Landsat grid</a:t>
              </a:r>
              <a:endParaRPr lang="en-US" sz="10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98" name="TextBox 4197">
              <a:extLst>
                <a:ext uri="{FF2B5EF4-FFF2-40B4-BE49-F238E27FC236}">
                  <a16:creationId xmlns:a16="http://schemas.microsoft.com/office/drawing/2014/main" id="{2014D6B9-6FDA-D747-BA8E-7A76B1E16347}"/>
                </a:ext>
              </a:extLst>
            </p:cNvPr>
            <p:cNvSpPr txBox="1"/>
            <p:nvPr/>
          </p:nvSpPr>
          <p:spPr>
            <a:xfrm>
              <a:off x="5509345" y="6017652"/>
              <a:ext cx="183052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SG" sz="10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A tile of Landsat image</a:t>
              </a:r>
              <a:endParaRPr lang="en-US" sz="10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99" name="Rectangle 4198">
              <a:extLst>
                <a:ext uri="{FF2B5EF4-FFF2-40B4-BE49-F238E27FC236}">
                  <a16:creationId xmlns:a16="http://schemas.microsoft.com/office/drawing/2014/main" id="{DD396A89-1FEA-6253-A146-56BCB38CA7BF}"/>
                </a:ext>
              </a:extLst>
            </p:cNvPr>
            <p:cNvSpPr/>
            <p:nvPr/>
          </p:nvSpPr>
          <p:spPr>
            <a:xfrm flipH="1" flipV="1">
              <a:off x="6464632" y="4915742"/>
              <a:ext cx="45719" cy="45719"/>
            </a:xfrm>
            <a:prstGeom prst="rect">
              <a:avLst/>
            </a:prstGeom>
            <a:noFill/>
            <a:ln w="63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00" name="Straight Connector 4199">
              <a:extLst>
                <a:ext uri="{FF2B5EF4-FFF2-40B4-BE49-F238E27FC236}">
                  <a16:creationId xmlns:a16="http://schemas.microsoft.com/office/drawing/2014/main" id="{F9DCFF92-C709-3ED6-AD02-2712AC6985EF}"/>
                </a:ext>
              </a:extLst>
            </p:cNvPr>
            <p:cNvCxnSpPr>
              <a:cxnSpLocks/>
            </p:cNvCxnSpPr>
            <p:nvPr/>
          </p:nvCxnSpPr>
          <p:spPr>
            <a:xfrm>
              <a:off x="6512277" y="4936220"/>
              <a:ext cx="1422233" cy="0"/>
            </a:xfrm>
            <a:prstGeom prst="line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04" name="Straight Connector 4203">
              <a:extLst>
                <a:ext uri="{FF2B5EF4-FFF2-40B4-BE49-F238E27FC236}">
                  <a16:creationId xmlns:a16="http://schemas.microsoft.com/office/drawing/2014/main" id="{3B54D23F-766B-C3C6-7CCA-C9E27791C075}"/>
                </a:ext>
              </a:extLst>
            </p:cNvPr>
            <p:cNvCxnSpPr>
              <a:cxnSpLocks/>
            </p:cNvCxnSpPr>
            <p:nvPr/>
          </p:nvCxnSpPr>
          <p:spPr>
            <a:xfrm>
              <a:off x="8077954" y="5441434"/>
              <a:ext cx="308920" cy="0"/>
            </a:xfrm>
            <a:prstGeom prst="line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05" name="Straight Connector 4204">
              <a:extLst>
                <a:ext uri="{FF2B5EF4-FFF2-40B4-BE49-F238E27FC236}">
                  <a16:creationId xmlns:a16="http://schemas.microsoft.com/office/drawing/2014/main" id="{7CFD9549-3741-FB4F-9992-A0CCE1DEB5F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35377" y="5441434"/>
              <a:ext cx="338790" cy="0"/>
            </a:xfrm>
            <a:prstGeom prst="line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06" name="Straight Connector 4205">
              <a:extLst>
                <a:ext uri="{FF2B5EF4-FFF2-40B4-BE49-F238E27FC236}">
                  <a16:creationId xmlns:a16="http://schemas.microsoft.com/office/drawing/2014/main" id="{0707F898-795A-9ACF-97EE-39E7047F05EC}"/>
                </a:ext>
              </a:extLst>
            </p:cNvPr>
            <p:cNvCxnSpPr>
              <a:cxnSpLocks/>
            </p:cNvCxnSpPr>
            <p:nvPr/>
          </p:nvCxnSpPr>
          <p:spPr>
            <a:xfrm>
              <a:off x="8325255" y="5441434"/>
              <a:ext cx="240501" cy="0"/>
            </a:xfrm>
            <a:prstGeom prst="line">
              <a:avLst/>
            </a:prstGeom>
            <a:ln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207" name="TextBox 4206">
              <a:extLst>
                <a:ext uri="{FF2B5EF4-FFF2-40B4-BE49-F238E27FC236}">
                  <a16:creationId xmlns:a16="http://schemas.microsoft.com/office/drawing/2014/main" id="{EA96B2BC-3290-EF5C-30AC-B83E03DDB1A5}"/>
                </a:ext>
              </a:extLst>
            </p:cNvPr>
            <p:cNvSpPr txBox="1"/>
            <p:nvPr/>
          </p:nvSpPr>
          <p:spPr>
            <a:xfrm>
              <a:off x="7544634" y="5229220"/>
              <a:ext cx="184102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SG" sz="8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30 m</a:t>
              </a:r>
              <a:endParaRPr lang="en-US" sz="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08" name="Parallelogram 4207">
              <a:extLst>
                <a:ext uri="{FF2B5EF4-FFF2-40B4-BE49-F238E27FC236}">
                  <a16:creationId xmlns:a16="http://schemas.microsoft.com/office/drawing/2014/main" id="{9F50D77B-1C57-6DB5-8962-94AA63A4FBB8}"/>
                </a:ext>
              </a:extLst>
            </p:cNvPr>
            <p:cNvSpPr/>
            <p:nvPr/>
          </p:nvSpPr>
          <p:spPr>
            <a:xfrm rot="11315749">
              <a:off x="3746632" y="5495914"/>
              <a:ext cx="451607" cy="355930"/>
            </a:xfrm>
            <a:prstGeom prst="parallelogram">
              <a:avLst>
                <a:gd name="adj" fmla="val 8427"/>
              </a:avLst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11" name="Straight Connector 4210">
              <a:extLst>
                <a:ext uri="{FF2B5EF4-FFF2-40B4-BE49-F238E27FC236}">
                  <a16:creationId xmlns:a16="http://schemas.microsoft.com/office/drawing/2014/main" id="{D6D529A2-EC54-A4AF-84E7-6548D32EA5A4}"/>
                </a:ext>
              </a:extLst>
            </p:cNvPr>
            <p:cNvCxnSpPr>
              <a:cxnSpLocks/>
            </p:cNvCxnSpPr>
            <p:nvPr/>
          </p:nvCxnSpPr>
          <p:spPr>
            <a:xfrm>
              <a:off x="4222302" y="5526259"/>
              <a:ext cx="1321532" cy="0"/>
            </a:xfrm>
            <a:prstGeom prst="line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28" name="Rectangle 1027">
            <a:extLst>
              <a:ext uri="{FF2B5EF4-FFF2-40B4-BE49-F238E27FC236}">
                <a16:creationId xmlns:a16="http://schemas.microsoft.com/office/drawing/2014/main" id="{8300DB2D-7525-CECE-13FC-3DE1B0111E13}"/>
              </a:ext>
            </a:extLst>
          </p:cNvPr>
          <p:cNvSpPr/>
          <p:nvPr/>
        </p:nvSpPr>
        <p:spPr>
          <a:xfrm>
            <a:off x="1468053" y="4271219"/>
            <a:ext cx="9255894" cy="2150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29" name="Group 1028">
            <a:extLst>
              <a:ext uri="{FF2B5EF4-FFF2-40B4-BE49-F238E27FC236}">
                <a16:creationId xmlns:a16="http://schemas.microsoft.com/office/drawing/2014/main" id="{ED142B94-CB86-CE0A-DE68-04DF8E533874}"/>
              </a:ext>
            </a:extLst>
          </p:cNvPr>
          <p:cNvGrpSpPr/>
          <p:nvPr/>
        </p:nvGrpSpPr>
        <p:grpSpPr>
          <a:xfrm>
            <a:off x="1473867" y="4339503"/>
            <a:ext cx="9315241" cy="2087867"/>
            <a:chOff x="566141" y="4181707"/>
            <a:chExt cx="9315241" cy="2087867"/>
          </a:xfrm>
        </p:grpSpPr>
        <p:pic>
          <p:nvPicPr>
            <p:cNvPr id="1030" name="Picture 1029">
              <a:extLst>
                <a:ext uri="{FF2B5EF4-FFF2-40B4-BE49-F238E27FC236}">
                  <a16:creationId xmlns:a16="http://schemas.microsoft.com/office/drawing/2014/main" id="{1872ACFB-8C4A-BC91-F388-1288F71F7CA8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7931457" y="4184065"/>
              <a:ext cx="1830527" cy="1827603"/>
            </a:xfrm>
            <a:prstGeom prst="rect">
              <a:avLst/>
            </a:prstGeom>
          </p:spPr>
        </p:pic>
        <p:pic>
          <p:nvPicPr>
            <p:cNvPr id="1031" name="Picture 1030">
              <a:extLst>
                <a:ext uri="{FF2B5EF4-FFF2-40B4-BE49-F238E27FC236}">
                  <a16:creationId xmlns:a16="http://schemas.microsoft.com/office/drawing/2014/main" id="{3AFFDC30-5827-6900-7F79-6D47CA3658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5501394" y="4181707"/>
              <a:ext cx="1830072" cy="1836416"/>
            </a:xfrm>
            <a:prstGeom prst="rect">
              <a:avLst/>
            </a:prstGeom>
          </p:spPr>
        </p:pic>
        <p:pic>
          <p:nvPicPr>
            <p:cNvPr id="1032" name="Picture 1031">
              <a:extLst>
                <a:ext uri="{FF2B5EF4-FFF2-40B4-BE49-F238E27FC236}">
                  <a16:creationId xmlns:a16="http://schemas.microsoft.com/office/drawing/2014/main" id="{7734B757-8A82-BD7B-F26D-9E52A16153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3055942" y="4186053"/>
              <a:ext cx="1826184" cy="1829349"/>
            </a:xfrm>
            <a:prstGeom prst="rect">
              <a:avLst/>
            </a:prstGeom>
          </p:spPr>
        </p:pic>
        <p:grpSp>
          <p:nvGrpSpPr>
            <p:cNvPr id="1033" name="Group 1032">
              <a:extLst>
                <a:ext uri="{FF2B5EF4-FFF2-40B4-BE49-F238E27FC236}">
                  <a16:creationId xmlns:a16="http://schemas.microsoft.com/office/drawing/2014/main" id="{720A0B33-9BDE-F57E-E64F-E11933AAD5F7}"/>
                </a:ext>
              </a:extLst>
            </p:cNvPr>
            <p:cNvGrpSpPr/>
            <p:nvPr/>
          </p:nvGrpSpPr>
          <p:grpSpPr>
            <a:xfrm>
              <a:off x="566141" y="4188655"/>
              <a:ext cx="1946594" cy="2080919"/>
              <a:chOff x="566141" y="4188655"/>
              <a:chExt cx="1946594" cy="2080919"/>
            </a:xfrm>
          </p:grpSpPr>
          <p:pic>
            <p:nvPicPr>
              <p:cNvPr id="1053" name="Picture 1052">
                <a:extLst>
                  <a:ext uri="{FF2B5EF4-FFF2-40B4-BE49-F238E27FC236}">
                    <a16:creationId xmlns:a16="http://schemas.microsoft.com/office/drawing/2014/main" id="{AAE49C17-D48A-EF5A-AFBD-815B5BEC3F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29750" y="4188655"/>
                <a:ext cx="1813382" cy="1822843"/>
              </a:xfrm>
              <a:prstGeom prst="rect">
                <a:avLst/>
              </a:prstGeom>
            </p:spPr>
          </p:pic>
          <p:sp>
            <p:nvSpPr>
              <p:cNvPr id="1054" name="TextBox 1053">
                <a:extLst>
                  <a:ext uri="{FF2B5EF4-FFF2-40B4-BE49-F238E27FC236}">
                    <a16:creationId xmlns:a16="http://schemas.microsoft.com/office/drawing/2014/main" id="{225F9E44-1657-BF10-E233-1ECDA4388811}"/>
                  </a:ext>
                </a:extLst>
              </p:cNvPr>
              <p:cNvSpPr txBox="1"/>
              <p:nvPr/>
            </p:nvSpPr>
            <p:spPr>
              <a:xfrm>
                <a:off x="566141" y="6023353"/>
                <a:ext cx="194659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SG" sz="1000" dirty="0" err="1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Xiaowan</a:t>
                </a:r>
                <a:r>
                  <a:rPr lang="en-SG" sz="1000" dirty="0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 reservoir, Mekong RB</a:t>
                </a:r>
                <a:endParaRPr lang="en-US" sz="10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34" name="Group 1033">
              <a:extLst>
                <a:ext uri="{FF2B5EF4-FFF2-40B4-BE49-F238E27FC236}">
                  <a16:creationId xmlns:a16="http://schemas.microsoft.com/office/drawing/2014/main" id="{6610C078-3CE3-ABE6-BA13-9F43E16CEA84}"/>
                </a:ext>
              </a:extLst>
            </p:cNvPr>
            <p:cNvGrpSpPr/>
            <p:nvPr/>
          </p:nvGrpSpPr>
          <p:grpSpPr>
            <a:xfrm>
              <a:off x="1227314" y="4190363"/>
              <a:ext cx="1825926" cy="444799"/>
              <a:chOff x="1227314" y="4190363"/>
              <a:chExt cx="1825926" cy="444799"/>
            </a:xfrm>
          </p:grpSpPr>
          <p:sp>
            <p:nvSpPr>
              <p:cNvPr id="1051" name="Rectangle 1050">
                <a:extLst>
                  <a:ext uri="{FF2B5EF4-FFF2-40B4-BE49-F238E27FC236}">
                    <a16:creationId xmlns:a16="http://schemas.microsoft.com/office/drawing/2014/main" id="{05DD7ADC-9115-7093-5D77-BBE9A3165D38}"/>
                  </a:ext>
                </a:extLst>
              </p:cNvPr>
              <p:cNvSpPr/>
              <p:nvPr/>
            </p:nvSpPr>
            <p:spPr>
              <a:xfrm>
                <a:off x="1227314" y="4190363"/>
                <a:ext cx="450474" cy="444799"/>
              </a:xfrm>
              <a:prstGeom prst="rect">
                <a:avLst/>
              </a:prstGeom>
              <a:noFill/>
              <a:ln w="63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052" name="Straight Connector 1051">
                <a:extLst>
                  <a:ext uri="{FF2B5EF4-FFF2-40B4-BE49-F238E27FC236}">
                    <a16:creationId xmlns:a16="http://schemas.microsoft.com/office/drawing/2014/main" id="{3CC23E35-CE6A-A7E6-DB8A-4B85259238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82436" y="4417616"/>
                <a:ext cx="1370804" cy="0"/>
              </a:xfrm>
              <a:prstGeom prst="line">
                <a:avLst/>
              </a:prstGeom>
              <a:ln>
                <a:headEnd type="none"/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035" name="TextBox 1034">
              <a:extLst>
                <a:ext uri="{FF2B5EF4-FFF2-40B4-BE49-F238E27FC236}">
                  <a16:creationId xmlns:a16="http://schemas.microsoft.com/office/drawing/2014/main" id="{EB4491FE-E518-EFB9-738E-04549218A1F3}"/>
                </a:ext>
              </a:extLst>
            </p:cNvPr>
            <p:cNvSpPr txBox="1"/>
            <p:nvPr/>
          </p:nvSpPr>
          <p:spPr>
            <a:xfrm>
              <a:off x="3053240" y="6015403"/>
              <a:ext cx="184102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SG" sz="10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Jason ground track</a:t>
              </a:r>
              <a:endParaRPr lang="en-US" sz="10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6" name="TextBox 1035">
              <a:extLst>
                <a:ext uri="{FF2B5EF4-FFF2-40B4-BE49-F238E27FC236}">
                  <a16:creationId xmlns:a16="http://schemas.microsoft.com/office/drawing/2014/main" id="{F2FD242B-1DEE-B526-8450-719F4B0FCA79}"/>
                </a:ext>
              </a:extLst>
            </p:cNvPr>
            <p:cNvSpPr txBox="1"/>
            <p:nvPr/>
          </p:nvSpPr>
          <p:spPr>
            <a:xfrm>
              <a:off x="5159227" y="6017700"/>
              <a:ext cx="26640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SG" sz="10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A location where Jason altimetry is available</a:t>
              </a:r>
              <a:endParaRPr lang="en-US" sz="10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7" name="Rectangle 1036">
              <a:extLst>
                <a:ext uri="{FF2B5EF4-FFF2-40B4-BE49-F238E27FC236}">
                  <a16:creationId xmlns:a16="http://schemas.microsoft.com/office/drawing/2014/main" id="{C59213BF-6FEF-E578-0DB7-20D44F53B840}"/>
                </a:ext>
              </a:extLst>
            </p:cNvPr>
            <p:cNvSpPr/>
            <p:nvPr/>
          </p:nvSpPr>
          <p:spPr>
            <a:xfrm flipH="1" flipV="1">
              <a:off x="6273807" y="4915742"/>
              <a:ext cx="45719" cy="45719"/>
            </a:xfrm>
            <a:prstGeom prst="rect">
              <a:avLst/>
            </a:prstGeom>
            <a:noFill/>
            <a:ln w="63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38" name="Group 1037">
              <a:extLst>
                <a:ext uri="{FF2B5EF4-FFF2-40B4-BE49-F238E27FC236}">
                  <a16:creationId xmlns:a16="http://schemas.microsoft.com/office/drawing/2014/main" id="{A50FC6C6-CF3F-D736-D372-B7E71E143D97}"/>
                </a:ext>
              </a:extLst>
            </p:cNvPr>
            <p:cNvGrpSpPr/>
            <p:nvPr/>
          </p:nvGrpSpPr>
          <p:grpSpPr>
            <a:xfrm>
              <a:off x="5086657" y="4787439"/>
              <a:ext cx="1841029" cy="508289"/>
              <a:chOff x="5086657" y="4787439"/>
              <a:chExt cx="1841029" cy="508289"/>
            </a:xfrm>
          </p:grpSpPr>
          <p:cxnSp>
            <p:nvCxnSpPr>
              <p:cNvPr id="1049" name="Straight Connector 1048">
                <a:extLst>
                  <a:ext uri="{FF2B5EF4-FFF2-40B4-BE49-F238E27FC236}">
                    <a16:creationId xmlns:a16="http://schemas.microsoft.com/office/drawing/2014/main" id="{B75E8F23-C851-65A7-6639-B75341DC29C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990669" y="4787439"/>
                <a:ext cx="231987" cy="501930"/>
              </a:xfrm>
              <a:prstGeom prst="line">
                <a:avLst/>
              </a:prstGeom>
              <a:ln>
                <a:solidFill>
                  <a:schemeClr val="bg1"/>
                </a:solidFill>
                <a:headEnd type="triangle"/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50" name="TextBox 1049">
                <a:extLst>
                  <a:ext uri="{FF2B5EF4-FFF2-40B4-BE49-F238E27FC236}">
                    <a16:creationId xmlns:a16="http://schemas.microsoft.com/office/drawing/2014/main" id="{456FEB32-0EC7-ECAF-32CC-0B62A64EF70E}"/>
                  </a:ext>
                </a:extLst>
              </p:cNvPr>
              <p:cNvSpPr txBox="1"/>
              <p:nvPr/>
            </p:nvSpPr>
            <p:spPr>
              <a:xfrm>
                <a:off x="5086657" y="5080284"/>
                <a:ext cx="1841029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SG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520 m</a:t>
                </a: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1039" name="Straight Connector 1038">
              <a:extLst>
                <a:ext uri="{FF2B5EF4-FFF2-40B4-BE49-F238E27FC236}">
                  <a16:creationId xmlns:a16="http://schemas.microsoft.com/office/drawing/2014/main" id="{78D3666E-9484-2C72-0687-5CBC7CE0B52E}"/>
                </a:ext>
              </a:extLst>
            </p:cNvPr>
            <p:cNvCxnSpPr>
              <a:cxnSpLocks/>
            </p:cNvCxnSpPr>
            <p:nvPr/>
          </p:nvCxnSpPr>
          <p:spPr>
            <a:xfrm>
              <a:off x="4017324" y="5602449"/>
              <a:ext cx="1477851" cy="0"/>
            </a:xfrm>
            <a:prstGeom prst="line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1041" name="Group 1040">
              <a:extLst>
                <a:ext uri="{FF2B5EF4-FFF2-40B4-BE49-F238E27FC236}">
                  <a16:creationId xmlns:a16="http://schemas.microsoft.com/office/drawing/2014/main" id="{FBA5C513-9DD2-A596-E798-7904EE17F37B}"/>
                </a:ext>
              </a:extLst>
            </p:cNvPr>
            <p:cNvGrpSpPr/>
            <p:nvPr/>
          </p:nvGrpSpPr>
          <p:grpSpPr>
            <a:xfrm>
              <a:off x="6094431" y="5026083"/>
              <a:ext cx="1799064" cy="1706"/>
              <a:chOff x="6094431" y="5026083"/>
              <a:chExt cx="1799064" cy="1706"/>
            </a:xfrm>
          </p:grpSpPr>
          <p:cxnSp>
            <p:nvCxnSpPr>
              <p:cNvPr id="1045" name="Straight Connector 1044">
                <a:extLst>
                  <a:ext uri="{FF2B5EF4-FFF2-40B4-BE49-F238E27FC236}">
                    <a16:creationId xmlns:a16="http://schemas.microsoft.com/office/drawing/2014/main" id="{0E3758D5-CA9A-C56B-3351-E0F65BC705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4431" y="5026083"/>
                <a:ext cx="643352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47" name="Straight Connector 1046">
                <a:extLst>
                  <a:ext uri="{FF2B5EF4-FFF2-40B4-BE49-F238E27FC236}">
                    <a16:creationId xmlns:a16="http://schemas.microsoft.com/office/drawing/2014/main" id="{E571A054-120E-A463-0D94-1C1B7860DC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78555" y="5027789"/>
                <a:ext cx="1414940" cy="0"/>
              </a:xfrm>
              <a:prstGeom prst="line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043" name="TextBox 1042">
              <a:extLst>
                <a:ext uri="{FF2B5EF4-FFF2-40B4-BE49-F238E27FC236}">
                  <a16:creationId xmlns:a16="http://schemas.microsoft.com/office/drawing/2014/main" id="{030EB77A-C8AC-0B21-0657-2B73034B5E70}"/>
                </a:ext>
              </a:extLst>
            </p:cNvPr>
            <p:cNvSpPr txBox="1"/>
            <p:nvPr/>
          </p:nvSpPr>
          <p:spPr>
            <a:xfrm>
              <a:off x="8040336" y="6023353"/>
              <a:ext cx="18410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SG" sz="1000" dirty="0"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TS data of Jason altimetry</a:t>
              </a:r>
              <a:endParaRPr lang="en-US" sz="10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58" name="Rectangle 1057">
            <a:extLst>
              <a:ext uri="{FF2B5EF4-FFF2-40B4-BE49-F238E27FC236}">
                <a16:creationId xmlns:a16="http://schemas.microsoft.com/office/drawing/2014/main" id="{74B92066-07CA-6128-467F-EC46C1C824E7}"/>
              </a:ext>
            </a:extLst>
          </p:cNvPr>
          <p:cNvSpPr/>
          <p:nvPr/>
        </p:nvSpPr>
        <p:spPr>
          <a:xfrm>
            <a:off x="1468053" y="4269425"/>
            <a:ext cx="9321055" cy="2149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03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6" grpId="0"/>
      <p:bldP spid="4108" grpId="0"/>
      <p:bldP spid="4109" grpId="0"/>
      <p:bldP spid="4110" grpId="0"/>
      <p:bldP spid="4111" grpId="0"/>
      <p:bldP spid="4112" grpId="0"/>
      <p:bldP spid="4114" grpId="0"/>
      <p:bldP spid="4115" grpId="0"/>
      <p:bldP spid="4116" grpId="0"/>
      <p:bldP spid="4117" grpId="0"/>
      <p:bldP spid="4145" grpId="0"/>
      <p:bldP spid="4146" grpId="0"/>
      <p:bldP spid="4150" grpId="0"/>
      <p:bldP spid="4151" grpId="0"/>
      <p:bldP spid="4158" grpId="0"/>
      <p:bldP spid="35" grpId="0"/>
      <p:bldP spid="37" grpId="0" animBg="1"/>
      <p:bldP spid="38" grpId="0" animBg="1"/>
      <p:bldP spid="4099" grpId="0" animBg="1"/>
      <p:bldP spid="4173" grpId="0"/>
      <p:bldP spid="4179" grpId="0"/>
      <p:bldP spid="4180" grpId="0"/>
      <p:bldP spid="4183" grpId="0"/>
      <p:bldP spid="4184" grpId="0"/>
      <p:bldP spid="4126" grpId="0"/>
      <p:bldP spid="4128" grpId="0"/>
      <p:bldP spid="4129" grpId="0"/>
      <p:bldP spid="4182" grpId="0" animBg="1"/>
      <p:bldP spid="1028" grpId="0" animBg="1"/>
      <p:bldP spid="105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>
            <a:extLst>
              <a:ext uri="{FF2B5EF4-FFF2-40B4-BE49-F238E27FC236}">
                <a16:creationId xmlns:a16="http://schemas.microsoft.com/office/drawing/2014/main" id="{AE7BF703-6B43-69BF-3462-5834CA222220}"/>
              </a:ext>
            </a:extLst>
          </p:cNvPr>
          <p:cNvSpPr txBox="1">
            <a:spLocks/>
          </p:cNvSpPr>
          <p:nvPr/>
        </p:nvSpPr>
        <p:spPr>
          <a:xfrm>
            <a:off x="474919" y="354754"/>
            <a:ext cx="11405192" cy="49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spc="-7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Using </a:t>
            </a:r>
            <a:r>
              <a:rPr lang="en-US" sz="2200" spc="-7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Satellite Observations </a:t>
            </a:r>
            <a:r>
              <a:rPr lang="en-US" sz="2200" spc="-7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to </a:t>
            </a:r>
            <a:r>
              <a:rPr lang="en-US" sz="2200" spc="5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Address Power Asymmetries </a:t>
            </a:r>
            <a:r>
              <a:rPr lang="en-US" sz="2200" spc="-5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 Transboundary River Basins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300161A-A732-EDCC-AF16-ECE9681B0E5F}"/>
              </a:ext>
            </a:extLst>
          </p:cNvPr>
          <p:cNvSpPr txBox="1">
            <a:spLocks/>
          </p:cNvSpPr>
          <p:nvPr/>
        </p:nvSpPr>
        <p:spPr>
          <a:xfrm>
            <a:off x="474919" y="354754"/>
            <a:ext cx="11405192" cy="49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spc="-7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Using Satellite Observations to </a:t>
            </a:r>
            <a:r>
              <a:rPr lang="en-US" sz="2200" spc="5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Address Power Asymmetries </a:t>
            </a:r>
            <a:r>
              <a:rPr lang="en-US" sz="2200" spc="-5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 Transboundary River Basins</a:t>
            </a:r>
          </a:p>
        </p:txBody>
      </p:sp>
      <p:sp>
        <p:nvSpPr>
          <p:cNvPr id="130" name="Speech Bubble: Rectangle with Corners Rounded 129">
            <a:extLst>
              <a:ext uri="{FF2B5EF4-FFF2-40B4-BE49-F238E27FC236}">
                <a16:creationId xmlns:a16="http://schemas.microsoft.com/office/drawing/2014/main" id="{F787261F-C3FC-A462-3765-6C921414A051}"/>
              </a:ext>
            </a:extLst>
          </p:cNvPr>
          <p:cNvSpPr/>
          <p:nvPr/>
        </p:nvSpPr>
        <p:spPr>
          <a:xfrm>
            <a:off x="4703737" y="4349943"/>
            <a:ext cx="3496570" cy="738664"/>
          </a:xfrm>
          <a:prstGeom prst="wedgeRoundRectCallout">
            <a:avLst>
              <a:gd name="adj1" fmla="val -17210"/>
              <a:gd name="adj2" fmla="val 27372"/>
              <a:gd name="adj3" fmla="val 16667"/>
            </a:avLst>
          </a:prstGeom>
          <a:solidFill>
            <a:schemeClr val="bg1">
              <a:lumMod val="95000"/>
            </a:schemeClr>
          </a:soli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E33A6117-45E8-3727-7B28-04A34EF56BA4}"/>
              </a:ext>
            </a:extLst>
          </p:cNvPr>
          <p:cNvSpPr txBox="1"/>
          <p:nvPr/>
        </p:nvSpPr>
        <p:spPr>
          <a:xfrm>
            <a:off x="5068668" y="4358800"/>
            <a:ext cx="30894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Optimizing reservoir filling strategies:</a:t>
            </a:r>
          </a:p>
          <a:p>
            <a:r>
              <a:rPr lang="en-US" sz="14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 retrospective analysis of an existing </a:t>
            </a:r>
            <a:r>
              <a:rPr lang="en-US" sz="140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reservoir system</a:t>
            </a:r>
            <a:endParaRPr lang="en-US" sz="14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71085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7</a:t>
            </a:fld>
            <a:endParaRPr lang="en-US" dirty="0"/>
          </a:p>
        </p:txBody>
      </p: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18139F4A-D0BB-543C-3E4F-7ECE177B6E22}"/>
              </a:ext>
            </a:extLst>
          </p:cNvPr>
          <p:cNvGrpSpPr/>
          <p:nvPr/>
        </p:nvGrpSpPr>
        <p:grpSpPr>
          <a:xfrm>
            <a:off x="513918" y="1393597"/>
            <a:ext cx="3390172" cy="4280738"/>
            <a:chOff x="513918" y="1393597"/>
            <a:chExt cx="3390172" cy="4280738"/>
          </a:xfrm>
        </p:grpSpPr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3DC1919C-9490-F45F-D58A-ABC2B4022F36}"/>
                </a:ext>
              </a:extLst>
            </p:cNvPr>
            <p:cNvGrpSpPr/>
            <p:nvPr/>
          </p:nvGrpSpPr>
          <p:grpSpPr>
            <a:xfrm>
              <a:off x="513918" y="1402847"/>
              <a:ext cx="3390172" cy="4271488"/>
              <a:chOff x="513918" y="1402847"/>
              <a:chExt cx="3390172" cy="4271488"/>
            </a:xfrm>
          </p:grpSpPr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80102293-DA33-5069-46E2-E19192CEA64A}"/>
                  </a:ext>
                </a:extLst>
              </p:cNvPr>
              <p:cNvGrpSpPr/>
              <p:nvPr/>
            </p:nvGrpSpPr>
            <p:grpSpPr>
              <a:xfrm>
                <a:off x="586632" y="1402847"/>
                <a:ext cx="3317458" cy="3867324"/>
                <a:chOff x="586632" y="1402847"/>
                <a:chExt cx="3317458" cy="3867324"/>
              </a:xfrm>
            </p:grpSpPr>
            <p:pic>
              <p:nvPicPr>
                <p:cNvPr id="81" name="Picture 80" descr="A picture containing map, text&#10;&#10;Description automatically generated">
                  <a:extLst>
                    <a:ext uri="{FF2B5EF4-FFF2-40B4-BE49-F238E27FC236}">
                      <a16:creationId xmlns:a16="http://schemas.microsoft.com/office/drawing/2014/main" id="{2E0273D6-FE22-261C-CA14-CEF8010F4F5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97169" y="1402847"/>
                  <a:ext cx="2813652" cy="3867324"/>
                </a:xfrm>
                <a:prstGeom prst="rect">
                  <a:avLst/>
                </a:prstGeom>
              </p:spPr>
            </p:pic>
            <p:pic>
              <p:nvPicPr>
                <p:cNvPr id="82" name="Picture 81" descr="A picture containing text, screenshot, font&#10;&#10;Description automatically generated">
                  <a:extLst>
                    <a:ext uri="{FF2B5EF4-FFF2-40B4-BE49-F238E27FC236}">
                      <a16:creationId xmlns:a16="http://schemas.microsoft.com/office/drawing/2014/main" id="{A81000A3-CC7C-A15C-B43E-6F03BAB9DA7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6632" y="4325637"/>
                  <a:ext cx="964579" cy="943380"/>
                </a:xfrm>
                <a:prstGeom prst="rect">
                  <a:avLst/>
                </a:prstGeom>
              </p:spPr>
            </p:pic>
            <p:sp>
              <p:nvSpPr>
                <p:cNvPr id="83" name="Rectangle 82">
                  <a:extLst>
                    <a:ext uri="{FF2B5EF4-FFF2-40B4-BE49-F238E27FC236}">
                      <a16:creationId xmlns:a16="http://schemas.microsoft.com/office/drawing/2014/main" id="{F8FA554C-A531-CDE6-0301-32F0B84B18A6}"/>
                    </a:ext>
                  </a:extLst>
                </p:cNvPr>
                <p:cNvSpPr/>
                <p:nvPr/>
              </p:nvSpPr>
              <p:spPr>
                <a:xfrm>
                  <a:off x="3347499" y="1417594"/>
                  <a:ext cx="556591" cy="47412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93AAB895-4238-4823-6BF4-E6C1BEBE781E}"/>
                  </a:ext>
                </a:extLst>
              </p:cNvPr>
              <p:cNvSpPr txBox="1"/>
              <p:nvPr/>
            </p:nvSpPr>
            <p:spPr>
              <a:xfrm>
                <a:off x="513918" y="5335781"/>
                <a:ext cx="293244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800" dirty="0">
                    <a:solidFill>
                      <a:schemeClr val="bg2">
                        <a:lumMod val="9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Data archived from </a:t>
                </a:r>
                <a:r>
                  <a:rPr lang="en-US" sz="800" b="1" dirty="0">
                    <a:solidFill>
                      <a:schemeClr val="bg2">
                        <a:lumMod val="9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WLE Mekong </a:t>
                </a:r>
                <a:r>
                  <a:rPr lang="en-US" sz="800" dirty="0">
                    <a:solidFill>
                      <a:schemeClr val="bg2">
                        <a:lumMod val="9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(2016),</a:t>
                </a:r>
              </a:p>
              <a:p>
                <a:r>
                  <a:rPr lang="en-US" sz="800" b="1" dirty="0">
                    <a:solidFill>
                      <a:schemeClr val="bg2">
                        <a:lumMod val="9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Schmitt et al</a:t>
                </a:r>
                <a:r>
                  <a:rPr lang="en-US" sz="800" dirty="0">
                    <a:solidFill>
                      <a:schemeClr val="bg2">
                        <a:lumMod val="9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 (2019), and </a:t>
                </a:r>
                <a:r>
                  <a:rPr lang="en-US" sz="800" b="1" dirty="0">
                    <a:solidFill>
                      <a:schemeClr val="bg2">
                        <a:lumMod val="9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Wang et al</a:t>
                </a:r>
                <a:r>
                  <a:rPr lang="en-US" sz="800" dirty="0">
                    <a:solidFill>
                      <a:schemeClr val="bg2">
                        <a:lumMod val="9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 (2022)</a:t>
                </a:r>
              </a:p>
            </p:txBody>
          </p:sp>
        </p:grpSp>
        <p:sp>
          <p:nvSpPr>
            <p:cNvPr id="84" name="Isosceles Triangle 83">
              <a:extLst>
                <a:ext uri="{FF2B5EF4-FFF2-40B4-BE49-F238E27FC236}">
                  <a16:creationId xmlns:a16="http://schemas.microsoft.com/office/drawing/2014/main" id="{F081322C-6F46-BE81-50F6-6BFB3FCC3DE0}"/>
                </a:ext>
              </a:extLst>
            </p:cNvPr>
            <p:cNvSpPr/>
            <p:nvPr/>
          </p:nvSpPr>
          <p:spPr>
            <a:xfrm rot="2037435">
              <a:off x="1693065" y="1693918"/>
              <a:ext cx="692258" cy="2625106"/>
            </a:xfrm>
            <a:prstGeom prst="triangle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FF5D9B85-3DEB-98AF-3B32-7D080F9E27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8100000">
              <a:off x="2552092" y="1393597"/>
              <a:ext cx="747483" cy="747483"/>
            </a:xfrm>
            <a:prstGeom prst="rect">
              <a:avLst/>
            </a:prstGeom>
          </p:spPr>
        </p:pic>
      </p:grp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70169520-B42A-71E1-9EEC-6E5013BE11BD}"/>
              </a:ext>
            </a:extLst>
          </p:cNvPr>
          <p:cNvGrpSpPr/>
          <p:nvPr/>
        </p:nvGrpSpPr>
        <p:grpSpPr>
          <a:xfrm>
            <a:off x="9033867" y="1449653"/>
            <a:ext cx="2150650" cy="4328166"/>
            <a:chOff x="9467001" y="1449653"/>
            <a:chExt cx="2150650" cy="4328166"/>
          </a:xfrm>
        </p:grpSpPr>
        <p:sp>
          <p:nvSpPr>
            <p:cNvPr id="3" name="Trapezoid 2">
              <a:extLst>
                <a:ext uri="{FF2B5EF4-FFF2-40B4-BE49-F238E27FC236}">
                  <a16:creationId xmlns:a16="http://schemas.microsoft.com/office/drawing/2014/main" id="{3DD0930B-C3DF-94EE-453A-BC803E106CB3}"/>
                </a:ext>
              </a:extLst>
            </p:cNvPr>
            <p:cNvSpPr/>
            <p:nvPr/>
          </p:nvSpPr>
          <p:spPr>
            <a:xfrm rot="10800000">
              <a:off x="10789232" y="2714712"/>
              <a:ext cx="697094" cy="2915096"/>
            </a:xfrm>
            <a:prstGeom prst="trapezoid">
              <a:avLst>
                <a:gd name="adj" fmla="val 31135"/>
              </a:avLst>
            </a:prstGeom>
            <a:solidFill>
              <a:srgbClr val="CDE7F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5219877-99BA-AC82-C177-89B15D553228}"/>
                </a:ext>
              </a:extLst>
            </p:cNvPr>
            <p:cNvCxnSpPr/>
            <p:nvPr/>
          </p:nvCxnSpPr>
          <p:spPr>
            <a:xfrm flipH="1">
              <a:off x="9995067" y="4498035"/>
              <a:ext cx="968640" cy="0"/>
            </a:xfrm>
            <a:prstGeom prst="line">
              <a:avLst/>
            </a:prstGeom>
            <a:ln w="57150" cap="rnd">
              <a:solidFill>
                <a:srgbClr val="B4DBF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DCB1099C-7AC4-385D-E644-D7EEACB09A7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908533" y="4367196"/>
              <a:ext cx="223988" cy="223988"/>
            </a:xfrm>
            <a:prstGeom prst="rect">
              <a:avLst/>
            </a:prstGeom>
          </p:spPr>
        </p:pic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AA848C05-8D7F-E684-AB6F-E19FF6B86A7F}"/>
                </a:ext>
              </a:extLst>
            </p:cNvPr>
            <p:cNvGrpSpPr/>
            <p:nvPr/>
          </p:nvGrpSpPr>
          <p:grpSpPr>
            <a:xfrm>
              <a:off x="9467001" y="3827811"/>
              <a:ext cx="1264480" cy="824723"/>
              <a:chOff x="8553708" y="3631539"/>
              <a:chExt cx="1264480" cy="824723"/>
            </a:xfrm>
          </p:grpSpPr>
          <p:pic>
            <p:nvPicPr>
              <p:cNvPr id="19" name="Picture 18" descr="A picture containing text, plant&#10;&#10;Description automatically generated">
                <a:extLst>
                  <a:ext uri="{FF2B5EF4-FFF2-40B4-BE49-F238E27FC236}">
                    <a16:creationId xmlns:a16="http://schemas.microsoft.com/office/drawing/2014/main" id="{0EF3807B-6CFB-01FF-91A0-C86DFE6A9D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53498" y="3755532"/>
                <a:ext cx="306506" cy="306506"/>
              </a:xfrm>
              <a:prstGeom prst="rect">
                <a:avLst/>
              </a:prstGeom>
            </p:spPr>
          </p:pic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291E7DBD-258E-F76E-C782-DBA8BF204B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506859" y="3952344"/>
                <a:ext cx="248656" cy="248656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34781CD6-3AC1-F603-98CE-6B8D1ED47E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53708" y="3631539"/>
                <a:ext cx="824722" cy="824723"/>
              </a:xfrm>
              <a:prstGeom prst="rect">
                <a:avLst/>
              </a:prstGeom>
            </p:spPr>
          </p:pic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016141B7-FF0D-9629-9753-CBCC2ECE46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9273052" y="4076672"/>
                <a:ext cx="189409" cy="189409"/>
              </a:xfrm>
              <a:prstGeom prst="rect">
                <a:avLst/>
              </a:prstGeom>
            </p:spPr>
          </p:pic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A68D86D3-2553-97C8-36E9-0D43540A17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586873" y="4077848"/>
                <a:ext cx="187053" cy="187053"/>
              </a:xfrm>
              <a:prstGeom prst="rect">
                <a:avLst/>
              </a:prstGeom>
            </p:spPr>
          </p:pic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E618E19C-A0B0-448E-54E7-04E6BACAEC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313276" y="4077849"/>
                <a:ext cx="187053" cy="187053"/>
              </a:xfrm>
              <a:prstGeom prst="rect">
                <a:avLst/>
              </a:prstGeom>
            </p:spPr>
          </p:pic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7C89B44F-AD9A-8B73-4565-4FD9644530DC}"/>
                  </a:ext>
                </a:extLst>
              </p:cNvPr>
              <p:cNvGrpSpPr/>
              <p:nvPr/>
            </p:nvGrpSpPr>
            <p:grpSpPr>
              <a:xfrm>
                <a:off x="9161900" y="4255051"/>
                <a:ext cx="656288" cy="101867"/>
                <a:chOff x="10558955" y="4031522"/>
                <a:chExt cx="1131763" cy="360966"/>
              </a:xfrm>
            </p:grpSpPr>
            <p:pic>
              <p:nvPicPr>
                <p:cNvPr id="26" name="Picture 25">
                  <a:extLst>
                    <a:ext uri="{FF2B5EF4-FFF2-40B4-BE49-F238E27FC236}">
                      <a16:creationId xmlns:a16="http://schemas.microsoft.com/office/drawing/2014/main" id="{A16DA7A2-2F62-C803-8AC4-BC58BF9AD27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0558955" y="4031522"/>
                  <a:ext cx="356837" cy="356837"/>
                </a:xfrm>
                <a:prstGeom prst="rect">
                  <a:avLst/>
                </a:prstGeom>
              </p:spPr>
            </p:pic>
            <p:pic>
              <p:nvPicPr>
                <p:cNvPr id="27" name="Picture 26">
                  <a:extLst>
                    <a:ext uri="{FF2B5EF4-FFF2-40B4-BE49-F238E27FC236}">
                      <a16:creationId xmlns:a16="http://schemas.microsoft.com/office/drawing/2014/main" id="{D452169C-77CE-53B7-B889-E458CADB840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0693230" y="4031522"/>
                  <a:ext cx="356837" cy="356837"/>
                </a:xfrm>
                <a:prstGeom prst="rect">
                  <a:avLst/>
                </a:prstGeom>
              </p:spPr>
            </p:pic>
            <p:pic>
              <p:nvPicPr>
                <p:cNvPr id="28" name="Picture 27">
                  <a:extLst>
                    <a:ext uri="{FF2B5EF4-FFF2-40B4-BE49-F238E27FC236}">
                      <a16:creationId xmlns:a16="http://schemas.microsoft.com/office/drawing/2014/main" id="{FDDE7A10-E7EE-2C31-9972-C614BE67163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0825759" y="4035651"/>
                  <a:ext cx="356837" cy="356837"/>
                </a:xfrm>
                <a:prstGeom prst="rect">
                  <a:avLst/>
                </a:prstGeom>
              </p:spPr>
            </p:pic>
            <p:pic>
              <p:nvPicPr>
                <p:cNvPr id="29" name="Picture 28">
                  <a:extLst>
                    <a:ext uri="{FF2B5EF4-FFF2-40B4-BE49-F238E27FC236}">
                      <a16:creationId xmlns:a16="http://schemas.microsoft.com/office/drawing/2014/main" id="{360AAD0B-9222-F65B-06DE-7AC109DDCC2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0981104" y="4031522"/>
                  <a:ext cx="356837" cy="356837"/>
                </a:xfrm>
                <a:prstGeom prst="rect">
                  <a:avLst/>
                </a:prstGeom>
              </p:spPr>
            </p:pic>
            <p:pic>
              <p:nvPicPr>
                <p:cNvPr id="30" name="Picture 29">
                  <a:extLst>
                    <a:ext uri="{FF2B5EF4-FFF2-40B4-BE49-F238E27FC236}">
                      <a16:creationId xmlns:a16="http://schemas.microsoft.com/office/drawing/2014/main" id="{08E8267D-F2D1-BB14-3B34-0BF290F7E8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1113399" y="4035650"/>
                  <a:ext cx="356837" cy="356837"/>
                </a:xfrm>
                <a:prstGeom prst="rect">
                  <a:avLst/>
                </a:prstGeom>
              </p:spPr>
            </p:pic>
            <p:pic>
              <p:nvPicPr>
                <p:cNvPr id="31" name="Picture 30">
                  <a:extLst>
                    <a:ext uri="{FF2B5EF4-FFF2-40B4-BE49-F238E27FC236}">
                      <a16:creationId xmlns:a16="http://schemas.microsoft.com/office/drawing/2014/main" id="{D3F63B44-35E7-C343-4A68-438614D6F01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1246440" y="4035649"/>
                  <a:ext cx="356837" cy="356837"/>
                </a:xfrm>
                <a:prstGeom prst="rect">
                  <a:avLst/>
                </a:prstGeom>
              </p:spPr>
            </p:pic>
            <p:pic>
              <p:nvPicPr>
                <p:cNvPr id="32" name="Picture 31">
                  <a:extLst>
                    <a:ext uri="{FF2B5EF4-FFF2-40B4-BE49-F238E27FC236}">
                      <a16:creationId xmlns:a16="http://schemas.microsoft.com/office/drawing/2014/main" id="{98AF9DE2-E94E-D56F-8D0C-71D932A9C07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1333881" y="4031522"/>
                  <a:ext cx="356837" cy="356837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1DF2252D-E04F-65F8-9B3F-1AD14F742DD8}"/>
                </a:ext>
              </a:extLst>
            </p:cNvPr>
            <p:cNvGrpSpPr/>
            <p:nvPr/>
          </p:nvGrpSpPr>
          <p:grpSpPr>
            <a:xfrm>
              <a:off x="9535842" y="2778657"/>
              <a:ext cx="1528693" cy="894116"/>
              <a:chOff x="9527821" y="2579331"/>
              <a:chExt cx="1528693" cy="894116"/>
            </a:xfrm>
          </p:grpSpPr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DC9896BD-F533-77F1-C57C-30C7BD0914A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134129" y="3380686"/>
                <a:ext cx="845274" cy="0"/>
              </a:xfrm>
              <a:prstGeom prst="line">
                <a:avLst/>
              </a:prstGeom>
              <a:ln w="57150" cap="rnd">
                <a:solidFill>
                  <a:srgbClr val="B4DBF6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55ED902A-F724-652A-1C32-C9C79DA6C5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833459" y="3250392"/>
                <a:ext cx="223055" cy="223055"/>
              </a:xfrm>
              <a:prstGeom prst="rect">
                <a:avLst/>
              </a:prstGeom>
            </p:spPr>
          </p:pic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73E23B4F-65BB-6E6F-8263-3383756A304F}"/>
                  </a:ext>
                </a:extLst>
              </p:cNvPr>
              <p:cNvGrpSpPr/>
              <p:nvPr/>
            </p:nvGrpSpPr>
            <p:grpSpPr>
              <a:xfrm>
                <a:off x="9527821" y="2579331"/>
                <a:ext cx="1212824" cy="875629"/>
                <a:chOff x="7707931" y="2574901"/>
                <a:chExt cx="1212824" cy="875629"/>
              </a:xfrm>
            </p:grpSpPr>
            <p:grpSp>
              <p:nvGrpSpPr>
                <p:cNvPr id="43" name="Group 42">
                  <a:extLst>
                    <a:ext uri="{FF2B5EF4-FFF2-40B4-BE49-F238E27FC236}">
                      <a16:creationId xmlns:a16="http://schemas.microsoft.com/office/drawing/2014/main" id="{AC440599-9E42-B91D-CCB1-0E6063485E34}"/>
                    </a:ext>
                  </a:extLst>
                </p:cNvPr>
                <p:cNvGrpSpPr/>
                <p:nvPr/>
              </p:nvGrpSpPr>
              <p:grpSpPr>
                <a:xfrm>
                  <a:off x="7707931" y="2688794"/>
                  <a:ext cx="532051" cy="594066"/>
                  <a:chOff x="10048674" y="2391528"/>
                  <a:chExt cx="596675" cy="666222"/>
                </a:xfrm>
              </p:grpSpPr>
              <p:pic>
                <p:nvPicPr>
                  <p:cNvPr id="48" name="Picture 47">
                    <a:extLst>
                      <a:ext uri="{FF2B5EF4-FFF2-40B4-BE49-F238E27FC236}">
                        <a16:creationId xmlns:a16="http://schemas.microsoft.com/office/drawing/2014/main" id="{05F32DAE-6264-0397-462E-91ACAB24691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10048674" y="2461075"/>
                    <a:ext cx="596675" cy="596675"/>
                  </a:xfrm>
                  <a:prstGeom prst="rect">
                    <a:avLst/>
                  </a:prstGeom>
                </p:spPr>
              </p:pic>
              <p:pic>
                <p:nvPicPr>
                  <p:cNvPr id="49" name="Picture 48">
                    <a:extLst>
                      <a:ext uri="{FF2B5EF4-FFF2-40B4-BE49-F238E27FC236}">
                        <a16:creationId xmlns:a16="http://schemas.microsoft.com/office/drawing/2014/main" id="{1AD850CA-6E33-8978-EAF2-B78A11F5BF7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10091220" y="2391528"/>
                    <a:ext cx="254290" cy="25429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4" name="Group 43">
                  <a:extLst>
                    <a:ext uri="{FF2B5EF4-FFF2-40B4-BE49-F238E27FC236}">
                      <a16:creationId xmlns:a16="http://schemas.microsoft.com/office/drawing/2014/main" id="{280EEC35-1FA0-4019-0936-FD4B67C44176}"/>
                    </a:ext>
                  </a:extLst>
                </p:cNvPr>
                <p:cNvGrpSpPr/>
                <p:nvPr/>
              </p:nvGrpSpPr>
              <p:grpSpPr>
                <a:xfrm>
                  <a:off x="8172177" y="2574901"/>
                  <a:ext cx="748578" cy="875629"/>
                  <a:chOff x="8584248" y="2342018"/>
                  <a:chExt cx="701290" cy="820315"/>
                </a:xfrm>
              </p:grpSpPr>
              <p:pic>
                <p:nvPicPr>
                  <p:cNvPr id="45" name="Picture 44">
                    <a:extLst>
                      <a:ext uri="{FF2B5EF4-FFF2-40B4-BE49-F238E27FC236}">
                        <a16:creationId xmlns:a16="http://schemas.microsoft.com/office/drawing/2014/main" id="{8FB53943-7F93-134F-4D79-CB80C3589F0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8584248" y="2484695"/>
                    <a:ext cx="677638" cy="677638"/>
                  </a:xfrm>
                  <a:prstGeom prst="rect">
                    <a:avLst/>
                  </a:prstGeom>
                </p:spPr>
              </p:pic>
              <p:pic>
                <p:nvPicPr>
                  <p:cNvPr id="47" name="Picture 46">
                    <a:extLst>
                      <a:ext uri="{FF2B5EF4-FFF2-40B4-BE49-F238E27FC236}">
                        <a16:creationId xmlns:a16="http://schemas.microsoft.com/office/drawing/2014/main" id="{3820686C-FB96-8291-F57D-750EEA04EDF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8998394" y="2342018"/>
                    <a:ext cx="287144" cy="287144"/>
                  </a:xfrm>
                  <a:prstGeom prst="rect">
                    <a:avLst/>
                  </a:prstGeom>
                </p:spPr>
              </p:pic>
            </p:grpSp>
          </p:grpSp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CC72AAD8-7D42-619F-BB56-79960E5454E2}"/>
                </a:ext>
              </a:extLst>
            </p:cNvPr>
            <p:cNvGrpSpPr/>
            <p:nvPr/>
          </p:nvGrpSpPr>
          <p:grpSpPr>
            <a:xfrm>
              <a:off x="10665151" y="1759647"/>
              <a:ext cx="952500" cy="952500"/>
              <a:chOff x="10665151" y="1759647"/>
              <a:chExt cx="952500" cy="952500"/>
            </a:xfrm>
          </p:grpSpPr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98C23A6C-A206-4CB9-DE12-2F853720FCDC}"/>
                  </a:ext>
                </a:extLst>
              </p:cNvPr>
              <p:cNvGrpSpPr/>
              <p:nvPr/>
            </p:nvGrpSpPr>
            <p:grpSpPr>
              <a:xfrm>
                <a:off x="10665151" y="1759647"/>
                <a:ext cx="952500" cy="952500"/>
                <a:chOff x="8930486" y="1032006"/>
                <a:chExt cx="952500" cy="952500"/>
              </a:xfrm>
            </p:grpSpPr>
            <p:pic>
              <p:nvPicPr>
                <p:cNvPr id="37" name="Picture 36">
                  <a:extLst>
                    <a:ext uri="{FF2B5EF4-FFF2-40B4-BE49-F238E27FC236}">
                      <a16:creationId xmlns:a16="http://schemas.microsoft.com/office/drawing/2014/main" id="{2EA2FB3E-6080-80ED-AFD6-C459A0A51D1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930486" y="1032006"/>
                  <a:ext cx="952500" cy="952500"/>
                </a:xfrm>
                <a:prstGeom prst="rect">
                  <a:avLst/>
                </a:prstGeom>
              </p:spPr>
            </p:pic>
            <p:cxnSp>
              <p:nvCxnSpPr>
                <p:cNvPr id="38" name="Straight Connector 37">
                  <a:extLst>
                    <a:ext uri="{FF2B5EF4-FFF2-40B4-BE49-F238E27FC236}">
                      <a16:creationId xmlns:a16="http://schemas.microsoft.com/office/drawing/2014/main" id="{05650F14-F791-E43D-5DE0-4FA0907FB7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967453" y="1978550"/>
                  <a:ext cx="890050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50" name="Picture 49">
                <a:extLst>
                  <a:ext uri="{FF2B5EF4-FFF2-40B4-BE49-F238E27FC236}">
                    <a16:creationId xmlns:a16="http://schemas.microsoft.com/office/drawing/2014/main" id="{8567B472-D0F3-C3B1-2791-A8BCD3DE99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1013219" y="1827282"/>
                <a:ext cx="253353" cy="253352"/>
              </a:xfrm>
              <a:prstGeom prst="rect">
                <a:avLst/>
              </a:prstGeom>
            </p:spPr>
          </p:pic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3CDBC800-1065-FBA9-FAEA-21043C75195D}"/>
                </a:ext>
              </a:extLst>
            </p:cNvPr>
            <p:cNvGrpSpPr/>
            <p:nvPr/>
          </p:nvGrpSpPr>
          <p:grpSpPr>
            <a:xfrm>
              <a:off x="9587193" y="4992401"/>
              <a:ext cx="1389976" cy="785418"/>
              <a:chOff x="9579172" y="4793075"/>
              <a:chExt cx="1389976" cy="785418"/>
            </a:xfrm>
          </p:grpSpPr>
          <p:pic>
            <p:nvPicPr>
              <p:cNvPr id="52" name="Picture 51">
                <a:extLst>
                  <a:ext uri="{FF2B5EF4-FFF2-40B4-BE49-F238E27FC236}">
                    <a16:creationId xmlns:a16="http://schemas.microsoft.com/office/drawing/2014/main" id="{970651AF-390A-E089-35DD-FA2F17B090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10401293" y="4796202"/>
                <a:ext cx="456297" cy="456298"/>
              </a:xfrm>
              <a:prstGeom prst="rect">
                <a:avLst/>
              </a:prstGeom>
            </p:spPr>
          </p:pic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8ABA3164-B612-2590-C06A-9ECD24AC2F0E}"/>
                  </a:ext>
                </a:extLst>
              </p:cNvPr>
              <p:cNvGrpSpPr/>
              <p:nvPr/>
            </p:nvGrpSpPr>
            <p:grpSpPr>
              <a:xfrm>
                <a:off x="9579172" y="4793075"/>
                <a:ext cx="1389976" cy="785418"/>
                <a:chOff x="9579172" y="4793075"/>
                <a:chExt cx="1389976" cy="785418"/>
              </a:xfrm>
            </p:grpSpPr>
            <p:grpSp>
              <p:nvGrpSpPr>
                <p:cNvPr id="54" name="Group 53">
                  <a:extLst>
                    <a:ext uri="{FF2B5EF4-FFF2-40B4-BE49-F238E27FC236}">
                      <a16:creationId xmlns:a16="http://schemas.microsoft.com/office/drawing/2014/main" id="{BA5226B0-F7DA-0C37-5C1C-0F6B4AA90792}"/>
                    </a:ext>
                  </a:extLst>
                </p:cNvPr>
                <p:cNvGrpSpPr/>
                <p:nvPr/>
              </p:nvGrpSpPr>
              <p:grpSpPr>
                <a:xfrm>
                  <a:off x="10129520" y="5237110"/>
                  <a:ext cx="839628" cy="341382"/>
                  <a:chOff x="10709260" y="4794243"/>
                  <a:chExt cx="1102131" cy="389165"/>
                </a:xfrm>
              </p:grpSpPr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40504097-3D4E-B803-E985-D89C31B2944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8"/>
                  <a:stretch>
                    <a:fillRect/>
                  </a:stretch>
                </p:blipFill>
                <p:spPr>
                  <a:xfrm>
                    <a:off x="10709260" y="4794243"/>
                    <a:ext cx="389164" cy="389164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E05865AE-A42B-32D5-A1AF-253C9AC1759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8"/>
                  <a:stretch>
                    <a:fillRect/>
                  </a:stretch>
                </p:blipFill>
                <p:spPr>
                  <a:xfrm>
                    <a:off x="11422227" y="4794244"/>
                    <a:ext cx="389164" cy="389164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55" name="Picture 54">
                  <a:extLst>
                    <a:ext uri="{FF2B5EF4-FFF2-40B4-BE49-F238E27FC236}">
                      <a16:creationId xmlns:a16="http://schemas.microsoft.com/office/drawing/2014/main" id="{59D8958C-179F-18FA-75C4-B8AB49A8BEC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9708286" y="4793075"/>
                  <a:ext cx="498883" cy="498883"/>
                </a:xfrm>
                <a:prstGeom prst="rect">
                  <a:avLst/>
                </a:prstGeom>
              </p:spPr>
            </p:pic>
            <p:pic>
              <p:nvPicPr>
                <p:cNvPr id="56" name="Picture 55">
                  <a:extLst>
                    <a:ext uri="{FF2B5EF4-FFF2-40B4-BE49-F238E27FC236}">
                      <a16:creationId xmlns:a16="http://schemas.microsoft.com/office/drawing/2014/main" id="{0687AAE4-C8EA-91E4-D526-87B8C138C96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 flipH="1">
                  <a:off x="10398508" y="5237112"/>
                  <a:ext cx="296474" cy="341381"/>
                </a:xfrm>
                <a:prstGeom prst="rect">
                  <a:avLst/>
                </a:prstGeom>
              </p:spPr>
            </p:pic>
            <p:pic>
              <p:nvPicPr>
                <p:cNvPr id="57" name="Picture 56">
                  <a:extLst>
                    <a:ext uri="{FF2B5EF4-FFF2-40B4-BE49-F238E27FC236}">
                      <a16:creationId xmlns:a16="http://schemas.microsoft.com/office/drawing/2014/main" id="{7EDF4DB5-8437-78F8-FA6A-BB052BAF49B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 flipH="1">
                  <a:off x="9851756" y="5237110"/>
                  <a:ext cx="296474" cy="341381"/>
                </a:xfrm>
                <a:prstGeom prst="rect">
                  <a:avLst/>
                </a:prstGeom>
              </p:spPr>
            </p:pic>
            <p:pic>
              <p:nvPicPr>
                <p:cNvPr id="58" name="Picture 57">
                  <a:extLst>
                    <a:ext uri="{FF2B5EF4-FFF2-40B4-BE49-F238E27FC236}">
                      <a16:creationId xmlns:a16="http://schemas.microsoft.com/office/drawing/2014/main" id="{B912209F-7098-1F01-A7E6-C18CB96A944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9579172" y="5237110"/>
                  <a:ext cx="296474" cy="341381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D8293A6B-2BB5-000E-47BB-B0C6B977267E}"/>
                </a:ext>
              </a:extLst>
            </p:cNvPr>
            <p:cNvGrpSpPr/>
            <p:nvPr/>
          </p:nvGrpSpPr>
          <p:grpSpPr>
            <a:xfrm>
              <a:off x="9491580" y="5333687"/>
              <a:ext cx="1608434" cy="338568"/>
              <a:chOff x="9489150" y="5127707"/>
              <a:chExt cx="1608434" cy="338568"/>
            </a:xfrm>
          </p:grpSpPr>
          <p:pic>
            <p:nvPicPr>
              <p:cNvPr id="64" name="Picture 63">
                <a:extLst>
                  <a:ext uri="{FF2B5EF4-FFF2-40B4-BE49-F238E27FC236}">
                    <a16:creationId xmlns:a16="http://schemas.microsoft.com/office/drawing/2014/main" id="{3AB764D2-2D19-0C2B-CE61-155FBC68FB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489150" y="5130832"/>
                <a:ext cx="334910" cy="334910"/>
              </a:xfrm>
              <a:prstGeom prst="rect">
                <a:avLst/>
              </a:prstGeom>
            </p:spPr>
          </p:pic>
          <p:pic>
            <p:nvPicPr>
              <p:cNvPr id="65" name="Picture 64">
                <a:extLst>
                  <a:ext uri="{FF2B5EF4-FFF2-40B4-BE49-F238E27FC236}">
                    <a16:creationId xmlns:a16="http://schemas.microsoft.com/office/drawing/2014/main" id="{7FA8B7AB-3571-CB9A-70A6-18C7F3183D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615174" y="5130832"/>
                <a:ext cx="334910" cy="334910"/>
              </a:xfrm>
              <a:prstGeom prst="rect">
                <a:avLst/>
              </a:prstGeom>
            </p:spPr>
          </p:pic>
          <p:pic>
            <p:nvPicPr>
              <p:cNvPr id="66" name="Picture 65">
                <a:extLst>
                  <a:ext uri="{FF2B5EF4-FFF2-40B4-BE49-F238E27FC236}">
                    <a16:creationId xmlns:a16="http://schemas.microsoft.com/office/drawing/2014/main" id="{6A68AA1E-95C1-BF95-B4B0-8E5801A62A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875310" y="5130832"/>
                <a:ext cx="334910" cy="334910"/>
              </a:xfrm>
              <a:prstGeom prst="rect">
                <a:avLst/>
              </a:prstGeom>
            </p:spPr>
          </p:pic>
          <p:pic>
            <p:nvPicPr>
              <p:cNvPr id="67" name="Picture 66">
                <a:extLst>
                  <a:ext uri="{FF2B5EF4-FFF2-40B4-BE49-F238E27FC236}">
                    <a16:creationId xmlns:a16="http://schemas.microsoft.com/office/drawing/2014/main" id="{009025BE-497B-0F3F-9564-F7EE2ADEB7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0129366" y="5129681"/>
                <a:ext cx="334910" cy="334910"/>
              </a:xfrm>
              <a:prstGeom prst="rect">
                <a:avLst/>
              </a:prstGeom>
            </p:spPr>
          </p:pic>
          <p:pic>
            <p:nvPicPr>
              <p:cNvPr id="68" name="Picture 67">
                <a:extLst>
                  <a:ext uri="{FF2B5EF4-FFF2-40B4-BE49-F238E27FC236}">
                    <a16:creationId xmlns:a16="http://schemas.microsoft.com/office/drawing/2014/main" id="{6328DA1C-7C37-EA8D-0D9F-7F299DEC72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0382089" y="5131365"/>
                <a:ext cx="334910" cy="334910"/>
              </a:xfrm>
              <a:prstGeom prst="rect">
                <a:avLst/>
              </a:prstGeom>
            </p:spPr>
          </p:pic>
          <p:pic>
            <p:nvPicPr>
              <p:cNvPr id="69" name="Picture 68">
                <a:extLst>
                  <a:ext uri="{FF2B5EF4-FFF2-40B4-BE49-F238E27FC236}">
                    <a16:creationId xmlns:a16="http://schemas.microsoft.com/office/drawing/2014/main" id="{C0C8F8E0-1D36-55B2-C5B6-969E8BFEE9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0506955" y="5131364"/>
                <a:ext cx="334910" cy="334910"/>
              </a:xfrm>
              <a:prstGeom prst="rect">
                <a:avLst/>
              </a:prstGeom>
            </p:spPr>
          </p:pic>
          <p:pic>
            <p:nvPicPr>
              <p:cNvPr id="70" name="Picture 69">
                <a:extLst>
                  <a:ext uri="{FF2B5EF4-FFF2-40B4-BE49-F238E27FC236}">
                    <a16:creationId xmlns:a16="http://schemas.microsoft.com/office/drawing/2014/main" id="{CC49F964-D0E0-A778-F882-CA9FB201EA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0762674" y="5127707"/>
                <a:ext cx="334910" cy="334910"/>
              </a:xfrm>
              <a:prstGeom prst="rect">
                <a:avLst/>
              </a:prstGeom>
            </p:spPr>
          </p:pic>
        </p:grp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4413F7C0-FA5A-5716-7485-25567D6831D4}"/>
                </a:ext>
              </a:extLst>
            </p:cNvPr>
            <p:cNvGrpSpPr/>
            <p:nvPr/>
          </p:nvGrpSpPr>
          <p:grpSpPr>
            <a:xfrm>
              <a:off x="9747841" y="4693403"/>
              <a:ext cx="1223452" cy="970698"/>
              <a:chOff x="9739820" y="4494077"/>
              <a:chExt cx="1223452" cy="970698"/>
            </a:xfrm>
          </p:grpSpPr>
          <p:pic>
            <p:nvPicPr>
              <p:cNvPr id="72" name="Picture 71">
                <a:extLst>
                  <a:ext uri="{FF2B5EF4-FFF2-40B4-BE49-F238E27FC236}">
                    <a16:creationId xmlns:a16="http://schemas.microsoft.com/office/drawing/2014/main" id="{0E99437A-33C1-2693-E84C-338382F334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 flipH="1">
                <a:off x="10314480" y="4494077"/>
                <a:ext cx="606127" cy="606126"/>
              </a:xfrm>
              <a:prstGeom prst="rect">
                <a:avLst/>
              </a:prstGeom>
            </p:spPr>
          </p:pic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B4A86689-FFE2-ECD3-4C9D-D2A3C63A73C4}"/>
                  </a:ext>
                </a:extLst>
              </p:cNvPr>
              <p:cNvGrpSpPr/>
              <p:nvPr/>
            </p:nvGrpSpPr>
            <p:grpSpPr>
              <a:xfrm>
                <a:off x="9739820" y="5127890"/>
                <a:ext cx="1223452" cy="336885"/>
                <a:chOff x="9739820" y="5127890"/>
                <a:chExt cx="1223452" cy="336885"/>
              </a:xfrm>
            </p:grpSpPr>
            <p:pic>
              <p:nvPicPr>
                <p:cNvPr id="74" name="Picture 73">
                  <a:extLst>
                    <a:ext uri="{FF2B5EF4-FFF2-40B4-BE49-F238E27FC236}">
                      <a16:creationId xmlns:a16="http://schemas.microsoft.com/office/drawing/2014/main" id="{9ED9FE46-727E-5EDF-9E39-1EA80B722B5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9739820" y="5128914"/>
                  <a:ext cx="334910" cy="334910"/>
                </a:xfrm>
                <a:prstGeom prst="rect">
                  <a:avLst/>
                </a:prstGeom>
              </p:spPr>
            </p:pic>
            <p:pic>
              <p:nvPicPr>
                <p:cNvPr id="75" name="Picture 74">
                  <a:extLst>
                    <a:ext uri="{FF2B5EF4-FFF2-40B4-BE49-F238E27FC236}">
                      <a16:creationId xmlns:a16="http://schemas.microsoft.com/office/drawing/2014/main" id="{D67B5766-5C7E-EFFB-62F2-5F563FC09A3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9997833" y="5129865"/>
                  <a:ext cx="334910" cy="334910"/>
                </a:xfrm>
                <a:prstGeom prst="rect">
                  <a:avLst/>
                </a:prstGeom>
              </p:spPr>
            </p:pic>
            <p:pic>
              <p:nvPicPr>
                <p:cNvPr id="76" name="Picture 75">
                  <a:extLst>
                    <a:ext uri="{FF2B5EF4-FFF2-40B4-BE49-F238E27FC236}">
                      <a16:creationId xmlns:a16="http://schemas.microsoft.com/office/drawing/2014/main" id="{29992104-4193-8713-B3C1-9948B63928B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0250773" y="5127890"/>
                  <a:ext cx="334910" cy="334910"/>
                </a:xfrm>
                <a:prstGeom prst="rect">
                  <a:avLst/>
                </a:prstGeom>
              </p:spPr>
            </p:pic>
            <p:pic>
              <p:nvPicPr>
                <p:cNvPr id="77" name="Picture 76">
                  <a:extLst>
                    <a:ext uri="{FF2B5EF4-FFF2-40B4-BE49-F238E27FC236}">
                      <a16:creationId xmlns:a16="http://schemas.microsoft.com/office/drawing/2014/main" id="{CE0150B0-C92F-45CF-EB9F-41E72A15964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0628362" y="5129573"/>
                  <a:ext cx="334910" cy="334910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035278D0-1720-3418-29FA-A7614EAC6BAE}"/>
                </a:ext>
              </a:extLst>
            </p:cNvPr>
            <p:cNvGrpSpPr/>
            <p:nvPr/>
          </p:nvGrpSpPr>
          <p:grpSpPr>
            <a:xfrm rot="16200000">
              <a:off x="10172171" y="1737347"/>
              <a:ext cx="1334826" cy="759438"/>
              <a:chOff x="1166424" y="1650503"/>
              <a:chExt cx="2285551" cy="1300346"/>
            </a:xfrm>
          </p:grpSpPr>
          <p:sp>
            <p:nvSpPr>
              <p:cNvPr id="87" name="Isosceles Triangle 86">
                <a:extLst>
                  <a:ext uri="{FF2B5EF4-FFF2-40B4-BE49-F238E27FC236}">
                    <a16:creationId xmlns:a16="http://schemas.microsoft.com/office/drawing/2014/main" id="{09C88B18-A172-B9E8-DAB3-32F0CA1769A0}"/>
                  </a:ext>
                </a:extLst>
              </p:cNvPr>
              <p:cNvSpPr/>
              <p:nvPr/>
            </p:nvSpPr>
            <p:spPr>
              <a:xfrm rot="3773636">
                <a:off x="1765495" y="1659519"/>
                <a:ext cx="692258" cy="1890401"/>
              </a:xfrm>
              <a:prstGeom prst="triangle">
                <a:avLst/>
              </a:prstGeom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50000">
                    <a:schemeClr val="bg1">
                      <a:alpha val="3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88" name="Picture 87">
                <a:extLst>
                  <a:ext uri="{FF2B5EF4-FFF2-40B4-BE49-F238E27FC236}">
                    <a16:creationId xmlns:a16="http://schemas.microsoft.com/office/drawing/2014/main" id="{2389138B-B643-2169-FB11-D5647C124A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8100000">
                <a:off x="2704492" y="1650502"/>
                <a:ext cx="747483" cy="747483"/>
              </a:xfrm>
              <a:prstGeom prst="rect">
                <a:avLst/>
              </a:prstGeom>
            </p:spPr>
          </p:pic>
        </p:grp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944C654A-528E-10E5-9C19-EC70DABFD53E}"/>
              </a:ext>
            </a:extLst>
          </p:cNvPr>
          <p:cNvGrpSpPr/>
          <p:nvPr/>
        </p:nvGrpSpPr>
        <p:grpSpPr>
          <a:xfrm>
            <a:off x="10367077" y="3682007"/>
            <a:ext cx="666412" cy="666412"/>
            <a:chOff x="10665151" y="1759647"/>
            <a:chExt cx="952500" cy="952500"/>
          </a:xfrm>
        </p:grpSpPr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0818F05C-1D3A-C105-BDC7-5645D3C171FB}"/>
                </a:ext>
              </a:extLst>
            </p:cNvPr>
            <p:cNvGrpSpPr/>
            <p:nvPr/>
          </p:nvGrpSpPr>
          <p:grpSpPr>
            <a:xfrm>
              <a:off x="10665151" y="1759647"/>
              <a:ext cx="952500" cy="952500"/>
              <a:chOff x="8930486" y="1032006"/>
              <a:chExt cx="952500" cy="952500"/>
            </a:xfrm>
          </p:grpSpPr>
          <p:pic>
            <p:nvPicPr>
              <p:cNvPr id="96" name="Picture 95">
                <a:extLst>
                  <a:ext uri="{FF2B5EF4-FFF2-40B4-BE49-F238E27FC236}">
                    <a16:creationId xmlns:a16="http://schemas.microsoft.com/office/drawing/2014/main" id="{2E552181-3411-EDDE-31A6-2856FF5F77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8930486" y="1032006"/>
                <a:ext cx="952500" cy="952500"/>
              </a:xfrm>
              <a:prstGeom prst="rect">
                <a:avLst/>
              </a:prstGeom>
            </p:spPr>
          </p:pic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56CA7D0E-A06E-DDE7-4065-4DAE710971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67453" y="1978550"/>
                <a:ext cx="890050" cy="0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581589E3-C399-A3EC-AF61-8025AC4067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11013219" y="1801404"/>
              <a:ext cx="253353" cy="253352"/>
            </a:xfrm>
            <a:prstGeom prst="rect">
              <a:avLst/>
            </a:prstGeom>
          </p:spPr>
        </p:pic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1C2A40F7-EE87-8287-803C-712CC4B4A5E6}"/>
              </a:ext>
            </a:extLst>
          </p:cNvPr>
          <p:cNvGrpSpPr/>
          <p:nvPr/>
        </p:nvGrpSpPr>
        <p:grpSpPr>
          <a:xfrm>
            <a:off x="4375596" y="1788401"/>
            <a:ext cx="3816889" cy="962964"/>
            <a:chOff x="4536016" y="1788401"/>
            <a:chExt cx="3816889" cy="962964"/>
          </a:xfrm>
        </p:grpSpPr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6E1DD2D0-C305-5693-BE98-7FF4C86C1784}"/>
                </a:ext>
              </a:extLst>
            </p:cNvPr>
            <p:cNvGrpSpPr/>
            <p:nvPr/>
          </p:nvGrpSpPr>
          <p:grpSpPr>
            <a:xfrm>
              <a:off x="4856335" y="1788401"/>
              <a:ext cx="3496570" cy="962964"/>
              <a:chOff x="8813467" y="2108151"/>
              <a:chExt cx="1831735" cy="962964"/>
            </a:xfrm>
          </p:grpSpPr>
          <p:sp>
            <p:nvSpPr>
              <p:cNvPr id="102" name="Speech Bubble: Rectangle with Corners Rounded 101">
                <a:extLst>
                  <a:ext uri="{FF2B5EF4-FFF2-40B4-BE49-F238E27FC236}">
                    <a16:creationId xmlns:a16="http://schemas.microsoft.com/office/drawing/2014/main" id="{498BAD2F-ED03-558A-3802-9046146388CA}"/>
                  </a:ext>
                </a:extLst>
              </p:cNvPr>
              <p:cNvSpPr/>
              <p:nvPr/>
            </p:nvSpPr>
            <p:spPr>
              <a:xfrm>
                <a:off x="8813467" y="2108151"/>
                <a:ext cx="1831735" cy="738664"/>
              </a:xfrm>
              <a:prstGeom prst="wedgeRoundRectCallout">
                <a:avLst>
                  <a:gd name="adj1" fmla="val -17210"/>
                  <a:gd name="adj2" fmla="val 27372"/>
                  <a:gd name="adj3" fmla="val 16667"/>
                </a:avLst>
              </a:prstGeom>
              <a:solidFill>
                <a:schemeClr val="bg1">
                  <a:lumMod val="9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F4138703-C83B-A504-2CA1-EC80FF77CA61}"/>
                  </a:ext>
                </a:extLst>
              </p:cNvPr>
              <p:cNvSpPr txBox="1"/>
              <p:nvPr/>
            </p:nvSpPr>
            <p:spPr>
              <a:xfrm>
                <a:off x="9012519" y="2117008"/>
                <a:ext cx="1610592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Inferring reservoir storage variations,</a:t>
                </a:r>
              </a:p>
              <a:p>
                <a:r>
                  <a:rPr lang="en-US" sz="1400" dirty="0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filling strategies, and operating rules </a:t>
                </a:r>
              </a:p>
              <a:p>
                <a:r>
                  <a:rPr lang="en-US" sz="1400" dirty="0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from satellite observations</a:t>
                </a:r>
              </a:p>
            </p:txBody>
          </p:sp>
        </p:grp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12F34050-B313-E7C3-F59A-E3C00D74F635}"/>
                </a:ext>
              </a:extLst>
            </p:cNvPr>
            <p:cNvSpPr/>
            <p:nvPr/>
          </p:nvSpPr>
          <p:spPr>
            <a:xfrm>
              <a:off x="4536016" y="1837378"/>
              <a:ext cx="648314" cy="648314"/>
            </a:xfrm>
            <a:prstGeom prst="ellipse">
              <a:avLst/>
            </a:prstGeom>
            <a:gradFill>
              <a:gsLst>
                <a:gs pos="40000">
                  <a:schemeClr val="accent1">
                    <a:lumMod val="75000"/>
                  </a:schemeClr>
                </a:gs>
                <a:gs pos="60000">
                  <a:srgbClr val="44C4C5"/>
                </a:gs>
                <a:gs pos="80000">
                  <a:srgbClr val="009899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32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E8553259-A53D-9090-5DAA-01F6CEC1A89F}"/>
              </a:ext>
            </a:extLst>
          </p:cNvPr>
          <p:cNvGrpSpPr/>
          <p:nvPr/>
        </p:nvGrpSpPr>
        <p:grpSpPr>
          <a:xfrm>
            <a:off x="4375674" y="3052329"/>
            <a:ext cx="3811160" cy="962964"/>
            <a:chOff x="4375674" y="3052329"/>
            <a:chExt cx="3811160" cy="962964"/>
          </a:xfrm>
        </p:grpSpPr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214F79AF-3B98-BB86-C599-2A652C5B8942}"/>
                </a:ext>
              </a:extLst>
            </p:cNvPr>
            <p:cNvGrpSpPr/>
            <p:nvPr/>
          </p:nvGrpSpPr>
          <p:grpSpPr>
            <a:xfrm>
              <a:off x="4695061" y="3052329"/>
              <a:ext cx="3491773" cy="962964"/>
              <a:chOff x="8813467" y="2108151"/>
              <a:chExt cx="1831735" cy="962964"/>
            </a:xfrm>
          </p:grpSpPr>
          <p:sp>
            <p:nvSpPr>
              <p:cNvPr id="105" name="Speech Bubble: Rectangle with Corners Rounded 104">
                <a:extLst>
                  <a:ext uri="{FF2B5EF4-FFF2-40B4-BE49-F238E27FC236}">
                    <a16:creationId xmlns:a16="http://schemas.microsoft.com/office/drawing/2014/main" id="{49DEC510-E6E6-6059-F04D-9836C1E6E006}"/>
                  </a:ext>
                </a:extLst>
              </p:cNvPr>
              <p:cNvSpPr/>
              <p:nvPr/>
            </p:nvSpPr>
            <p:spPr>
              <a:xfrm>
                <a:off x="8813467" y="2108151"/>
                <a:ext cx="1831735" cy="738664"/>
              </a:xfrm>
              <a:prstGeom prst="wedgeRoundRectCallout">
                <a:avLst>
                  <a:gd name="adj1" fmla="val -17210"/>
                  <a:gd name="adj2" fmla="val 27372"/>
                  <a:gd name="adj3" fmla="val 16667"/>
                </a:avLst>
              </a:prstGeom>
              <a:solidFill>
                <a:schemeClr val="bg1">
                  <a:lumMod val="9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B619C96D-6FEF-CC66-BE49-E94A43E9F245}"/>
                  </a:ext>
                </a:extLst>
              </p:cNvPr>
              <p:cNvSpPr txBox="1"/>
              <p:nvPr/>
            </p:nvSpPr>
            <p:spPr>
              <a:xfrm>
                <a:off x="9013076" y="2117008"/>
                <a:ext cx="161000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latin typeface="Arial" panose="020B0604020202020204" pitchFamily="34" charset="0"/>
                    <a:ea typeface="Open Sans" panose="020B0606030504020204" pitchFamily="34" charset="0"/>
                    <a:cs typeface="Arial" panose="020B0604020202020204" pitchFamily="34" charset="0"/>
                  </a:rPr>
                  <a:t>Calibrating macro-scale hydrological models in poorly gauged and heavily regulated basins with satellite data</a:t>
                </a:r>
              </a:p>
            </p:txBody>
          </p:sp>
        </p:grp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6BCFC205-22AE-93F7-4CDA-577EA962A0F3}"/>
                </a:ext>
              </a:extLst>
            </p:cNvPr>
            <p:cNvSpPr/>
            <p:nvPr/>
          </p:nvSpPr>
          <p:spPr>
            <a:xfrm>
              <a:off x="4375674" y="3115084"/>
              <a:ext cx="650343" cy="650343"/>
            </a:xfrm>
            <a:prstGeom prst="ellipse">
              <a:avLst/>
            </a:prstGeom>
            <a:gradFill flip="none" rotWithShape="1">
              <a:gsLst>
                <a:gs pos="25000">
                  <a:srgbClr val="006766">
                    <a:lumMod val="90000"/>
                    <a:lumOff val="10000"/>
                  </a:srgbClr>
                </a:gs>
                <a:gs pos="85000">
                  <a:schemeClr val="accent2">
                    <a:lumMod val="99000"/>
                    <a:lumOff val="1000"/>
                  </a:schemeClr>
                </a:gs>
                <a:gs pos="6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32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11" name="Picture 110">
            <a:extLst>
              <a:ext uri="{FF2B5EF4-FFF2-40B4-BE49-F238E27FC236}">
                <a16:creationId xmlns:a16="http://schemas.microsoft.com/office/drawing/2014/main" id="{F4CADEEF-C672-51F0-2EE8-3B682EA15EE9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rot="18900000">
            <a:off x="10785539" y="3282032"/>
            <a:ext cx="345370" cy="345370"/>
          </a:xfrm>
          <a:prstGeom prst="rect">
            <a:avLst/>
          </a:prstGeom>
        </p:spPr>
      </p:pic>
      <p:sp>
        <p:nvSpPr>
          <p:cNvPr id="125" name="Oval 124">
            <a:extLst>
              <a:ext uri="{FF2B5EF4-FFF2-40B4-BE49-F238E27FC236}">
                <a16:creationId xmlns:a16="http://schemas.microsoft.com/office/drawing/2014/main" id="{CBECD578-5DF8-7F4E-18EF-53AC6BBF55B6}"/>
              </a:ext>
            </a:extLst>
          </p:cNvPr>
          <p:cNvSpPr/>
          <p:nvPr/>
        </p:nvSpPr>
        <p:spPr>
          <a:xfrm>
            <a:off x="10573508" y="2155877"/>
            <a:ext cx="253107" cy="253107"/>
          </a:xfrm>
          <a:prstGeom prst="ellipse">
            <a:avLst/>
          </a:prstGeom>
          <a:gradFill>
            <a:gsLst>
              <a:gs pos="40000">
                <a:schemeClr val="accent1">
                  <a:lumMod val="75000"/>
                </a:schemeClr>
              </a:gs>
              <a:gs pos="60000">
                <a:srgbClr val="44C4C5"/>
              </a:gs>
              <a:gs pos="80000">
                <a:srgbClr val="00989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Oval 126">
            <a:extLst>
              <a:ext uri="{FF2B5EF4-FFF2-40B4-BE49-F238E27FC236}">
                <a16:creationId xmlns:a16="http://schemas.microsoft.com/office/drawing/2014/main" id="{1D319486-0D33-765D-EA47-35DE5CECDDCA}"/>
              </a:ext>
            </a:extLst>
          </p:cNvPr>
          <p:cNvSpPr/>
          <p:nvPr/>
        </p:nvSpPr>
        <p:spPr>
          <a:xfrm>
            <a:off x="10571337" y="3961738"/>
            <a:ext cx="253107" cy="253107"/>
          </a:xfrm>
          <a:prstGeom prst="ellipse">
            <a:avLst/>
          </a:prstGeom>
          <a:gradFill>
            <a:gsLst>
              <a:gs pos="50000">
                <a:schemeClr val="accent1">
                  <a:lumMod val="75000"/>
                </a:schemeClr>
              </a:gs>
              <a:gs pos="75000">
                <a:srgbClr val="BC455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F97B5033-0967-FF5C-AB66-F43200F64DE1}"/>
              </a:ext>
            </a:extLst>
          </p:cNvPr>
          <p:cNvGrpSpPr/>
          <p:nvPr/>
        </p:nvGrpSpPr>
        <p:grpSpPr>
          <a:xfrm>
            <a:off x="8765263" y="1801403"/>
            <a:ext cx="2461238" cy="2970570"/>
            <a:chOff x="9198397" y="1801403"/>
            <a:chExt cx="2461238" cy="2970570"/>
          </a:xfrm>
        </p:grpSpPr>
        <p:sp>
          <p:nvSpPr>
            <p:cNvPr id="113" name="Rectangle: Rounded Corners 112">
              <a:extLst>
                <a:ext uri="{FF2B5EF4-FFF2-40B4-BE49-F238E27FC236}">
                  <a16:creationId xmlns:a16="http://schemas.microsoft.com/office/drawing/2014/main" id="{61B7E32A-C224-F827-AC8C-8F08824322CC}"/>
                </a:ext>
              </a:extLst>
            </p:cNvPr>
            <p:cNvSpPr/>
            <p:nvPr/>
          </p:nvSpPr>
          <p:spPr>
            <a:xfrm>
              <a:off x="9480884" y="1801403"/>
              <a:ext cx="2178751" cy="2970570"/>
            </a:xfrm>
            <a:prstGeom prst="roundRect">
              <a:avLst/>
            </a:prstGeom>
            <a:noFill/>
            <a:ln w="19050">
              <a:solidFill>
                <a:srgbClr val="1FA18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5948EE2F-7B51-6989-7742-DEC87AFC4F53}"/>
                </a:ext>
              </a:extLst>
            </p:cNvPr>
            <p:cNvSpPr txBox="1"/>
            <p:nvPr/>
          </p:nvSpPr>
          <p:spPr>
            <a:xfrm rot="16200000">
              <a:off x="8189174" y="3165100"/>
              <a:ext cx="22954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1FA187"/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Modelling</a:t>
              </a:r>
            </a:p>
          </p:txBody>
        </p:sp>
      </p:grpSp>
      <p:sp>
        <p:nvSpPr>
          <p:cNvPr id="99" name="Oval 98">
            <a:extLst>
              <a:ext uri="{FF2B5EF4-FFF2-40B4-BE49-F238E27FC236}">
                <a16:creationId xmlns:a16="http://schemas.microsoft.com/office/drawing/2014/main" id="{86BA1A6E-A093-10D7-3201-91BC327844DA}"/>
              </a:ext>
            </a:extLst>
          </p:cNvPr>
          <p:cNvSpPr/>
          <p:nvPr/>
        </p:nvSpPr>
        <p:spPr>
          <a:xfrm>
            <a:off x="4374382" y="4394939"/>
            <a:ext cx="650343" cy="650343"/>
          </a:xfrm>
          <a:prstGeom prst="ellipse">
            <a:avLst/>
          </a:prstGeom>
          <a:gradFill>
            <a:gsLst>
              <a:gs pos="50000">
                <a:schemeClr val="accent1">
                  <a:lumMod val="75000"/>
                </a:schemeClr>
              </a:gs>
              <a:gs pos="75000">
                <a:srgbClr val="BC455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32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Arc 135">
            <a:extLst>
              <a:ext uri="{FF2B5EF4-FFF2-40B4-BE49-F238E27FC236}">
                <a16:creationId xmlns:a16="http://schemas.microsoft.com/office/drawing/2014/main" id="{C6A888D1-A033-BE5D-1FAD-AB20A42A3BA4}"/>
              </a:ext>
            </a:extLst>
          </p:cNvPr>
          <p:cNvSpPr/>
          <p:nvPr/>
        </p:nvSpPr>
        <p:spPr>
          <a:xfrm rot="13500000">
            <a:off x="4304929" y="2222030"/>
            <a:ext cx="1161835" cy="1161835"/>
          </a:xfrm>
          <a:prstGeom prst="arc">
            <a:avLst/>
          </a:prstGeom>
          <a:ln>
            <a:solidFill>
              <a:schemeClr val="accent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Arc 136">
            <a:extLst>
              <a:ext uri="{FF2B5EF4-FFF2-40B4-BE49-F238E27FC236}">
                <a16:creationId xmlns:a16="http://schemas.microsoft.com/office/drawing/2014/main" id="{EC7EDA78-1697-BF01-13E0-CA1810D5EDCE}"/>
              </a:ext>
            </a:extLst>
          </p:cNvPr>
          <p:cNvSpPr/>
          <p:nvPr/>
        </p:nvSpPr>
        <p:spPr>
          <a:xfrm rot="13500000">
            <a:off x="4305315" y="3488622"/>
            <a:ext cx="1163692" cy="1163692"/>
          </a:xfrm>
          <a:prstGeom prst="arc">
            <a:avLst/>
          </a:prstGeom>
          <a:ln>
            <a:solidFill>
              <a:schemeClr val="accent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Arc 137">
            <a:extLst>
              <a:ext uri="{FF2B5EF4-FFF2-40B4-BE49-F238E27FC236}">
                <a16:creationId xmlns:a16="http://schemas.microsoft.com/office/drawing/2014/main" id="{B4C95822-8619-B369-905A-EB51E38EC19D}"/>
              </a:ext>
            </a:extLst>
          </p:cNvPr>
          <p:cNvSpPr/>
          <p:nvPr/>
        </p:nvSpPr>
        <p:spPr>
          <a:xfrm rot="13500000">
            <a:off x="3947431" y="1820667"/>
            <a:ext cx="3201983" cy="3201983"/>
          </a:xfrm>
          <a:prstGeom prst="arc">
            <a:avLst/>
          </a:prstGeom>
          <a:ln>
            <a:solidFill>
              <a:schemeClr val="accent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>
            <a:extLst>
              <a:ext uri="{FF2B5EF4-FFF2-40B4-BE49-F238E27FC236}">
                <a16:creationId xmlns:a16="http://schemas.microsoft.com/office/drawing/2014/main" id="{040445D2-DA16-7278-187B-870C29A0069A}"/>
              </a:ext>
            </a:extLst>
          </p:cNvPr>
          <p:cNvSpPr/>
          <p:nvPr/>
        </p:nvSpPr>
        <p:spPr>
          <a:xfrm>
            <a:off x="10572325" y="4649232"/>
            <a:ext cx="250304" cy="250304"/>
          </a:xfrm>
          <a:prstGeom prst="ellipse">
            <a:avLst/>
          </a:prstGeom>
          <a:gradFill flip="none" rotWithShape="1">
            <a:gsLst>
              <a:gs pos="25000">
                <a:srgbClr val="006766">
                  <a:lumMod val="90000"/>
                  <a:lumOff val="10000"/>
                </a:srgbClr>
              </a:gs>
              <a:gs pos="85000">
                <a:schemeClr val="accent2">
                  <a:lumMod val="99000"/>
                  <a:lumOff val="1000"/>
                </a:schemeClr>
              </a:gs>
              <a:gs pos="6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2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6F5D80C3-D28B-B890-7D38-113CF5EE8ABF}"/>
              </a:ext>
            </a:extLst>
          </p:cNvPr>
          <p:cNvGrpSpPr/>
          <p:nvPr/>
        </p:nvGrpSpPr>
        <p:grpSpPr>
          <a:xfrm>
            <a:off x="10821361" y="2679750"/>
            <a:ext cx="779854" cy="1327846"/>
            <a:chOff x="10620836" y="2679750"/>
            <a:chExt cx="779854" cy="1327846"/>
          </a:xfrm>
        </p:grpSpPr>
        <p:sp>
          <p:nvSpPr>
            <p:cNvPr id="141" name="Isosceles Triangle 140">
              <a:extLst>
                <a:ext uri="{FF2B5EF4-FFF2-40B4-BE49-F238E27FC236}">
                  <a16:creationId xmlns:a16="http://schemas.microsoft.com/office/drawing/2014/main" id="{324C8299-4A8C-B1D0-2DF4-F1960B70CFBC}"/>
                </a:ext>
              </a:extLst>
            </p:cNvPr>
            <p:cNvSpPr/>
            <p:nvPr/>
          </p:nvSpPr>
          <p:spPr>
            <a:xfrm rot="1800000">
              <a:off x="10620836" y="2903549"/>
              <a:ext cx="404298" cy="1104047"/>
            </a:xfrm>
            <a:prstGeom prst="triangle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2" name="Picture 141">
              <a:extLst>
                <a:ext uri="{FF2B5EF4-FFF2-40B4-BE49-F238E27FC236}">
                  <a16:creationId xmlns:a16="http://schemas.microsoft.com/office/drawing/2014/main" id="{2E4BD2EC-673A-FD30-9200-8D46658479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7926364">
              <a:off x="10964139" y="2679750"/>
              <a:ext cx="436551" cy="4365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0720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6" grpId="1" animBg="1"/>
      <p:bldP spid="130" grpId="0" animBg="1"/>
      <p:bldP spid="130" grpId="1" animBg="1"/>
      <p:bldP spid="131" grpId="0" build="allAtOnce"/>
      <p:bldP spid="125" grpId="0" animBg="1"/>
      <p:bldP spid="125" grpId="1" animBg="1"/>
      <p:bldP spid="127" grpId="0" animBg="1"/>
      <p:bldP spid="127" grpId="1" animBg="1"/>
      <p:bldP spid="99" grpId="0" animBg="1"/>
      <p:bldP spid="99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  <p:bldP spid="126" grpId="0" animBg="1"/>
      <p:bldP spid="12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C95061-91F2-316B-AD03-FA89CD0BA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7022" y="6498110"/>
            <a:ext cx="2743200" cy="365125"/>
          </a:xfrm>
        </p:spPr>
        <p:txBody>
          <a:bodyPr/>
          <a:lstStyle/>
          <a:p>
            <a:fld id="{025ACF94-059E-4ED6-AEEC-1827C36CE22E}" type="slidenum">
              <a:rPr lang="en-US" smtClean="0"/>
              <a:t>8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B48365-CE21-867A-99B6-FD44B2973705}"/>
              </a:ext>
            </a:extLst>
          </p:cNvPr>
          <p:cNvSpPr txBox="1"/>
          <p:nvPr/>
        </p:nvSpPr>
        <p:spPr>
          <a:xfrm>
            <a:off x="1419496" y="5285514"/>
            <a:ext cx="9370424" cy="114903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Dung Trung Vu</a:t>
            </a:r>
            <a:r>
              <a:rPr lang="en-US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Thanh Duc Dang</a:t>
            </a:r>
            <a:r>
              <a:rPr lang="en-US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1,2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Stefano Galelli</a:t>
            </a:r>
            <a:r>
              <a:rPr lang="en-US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and Faisal Hossain</a:t>
            </a:r>
            <a:r>
              <a:rPr lang="en-US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  <a:p>
            <a:endParaRPr lang="en-US" sz="1200" baseline="30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Pillar of Engineering Systems and Design, Singapore University of Technology and Design, Singapore</a:t>
            </a:r>
          </a:p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Department of Civil and Environmental Engineering, University of South Florida, Tampa, FL, USA</a:t>
            </a:r>
          </a:p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Department of Civil and Environmental Engineering, University of Washington, Seattle, WA, USA</a:t>
            </a:r>
          </a:p>
          <a:p>
            <a:endParaRPr lang="en-US" sz="1400" baseline="300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F88FA2F5-21F2-E237-EF46-57DC412D3E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1082" y="638906"/>
            <a:ext cx="2331222" cy="1023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274F30E-E385-FBD7-2AAA-C3FC5A935AC5}"/>
              </a:ext>
            </a:extLst>
          </p:cNvPr>
          <p:cNvSpPr txBox="1"/>
          <p:nvPr/>
        </p:nvSpPr>
        <p:spPr>
          <a:xfrm>
            <a:off x="1402078" y="697381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cs typeface="Arial" panose="020B0604020202020204" pitchFamily="34" charset="0"/>
              </a:rPr>
              <a:t>Hydrology and Earth System Sciences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8C2E6D8-CC25-8713-BE29-838F0B4E8019}"/>
              </a:ext>
            </a:extLst>
          </p:cNvPr>
          <p:cNvSpPr txBox="1"/>
          <p:nvPr/>
        </p:nvSpPr>
        <p:spPr>
          <a:xfrm>
            <a:off x="1428205" y="1184608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Volume 26, Issue 9, Pages 2345–2364, 5 May 2022</a:t>
            </a:r>
          </a:p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https://doi.org/10.5194/hess-26-2345-2022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C496281-D1F5-D23D-DACE-A1E9F27151FD}"/>
              </a:ext>
            </a:extLst>
          </p:cNvPr>
          <p:cNvSpPr txBox="1"/>
          <p:nvPr/>
        </p:nvSpPr>
        <p:spPr>
          <a:xfrm>
            <a:off x="1410787" y="2655027"/>
            <a:ext cx="9271517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Satellite observations reveal 13 years of reservoir filling strategies, operating rules, and hydrological alterations in the Upper Mekong River Basin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BACF93AC-9FB0-0997-42E3-CF755C8BC7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642" y="5217457"/>
            <a:ext cx="1021023" cy="1001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601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13046</TotalTime>
  <Words>5485</Words>
  <Application>Microsoft Macintosh PowerPoint</Application>
  <PresentationFormat>Widescreen</PresentationFormat>
  <Paragraphs>1311</Paragraphs>
  <Slides>48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6" baseType="lpstr">
      <vt:lpstr>Arial</vt:lpstr>
      <vt:lpstr>Calibri</vt:lpstr>
      <vt:lpstr>Calibri Light</vt:lpstr>
      <vt:lpstr>Cambria Math</vt:lpstr>
      <vt:lpstr>Edwardian Script ITC</vt:lpstr>
      <vt:lpstr>Open Sans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Dung</dc:creator>
  <cp:lastModifiedBy>Stefano Galelli</cp:lastModifiedBy>
  <cp:revision>316</cp:revision>
  <dcterms:created xsi:type="dcterms:W3CDTF">2023-06-21T10:23:20Z</dcterms:created>
  <dcterms:modified xsi:type="dcterms:W3CDTF">2024-06-07T20:21:03Z</dcterms:modified>
</cp:coreProperties>
</file>